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2" r:id="rId1"/>
  </p:sldMasterIdLst>
  <p:notesMasterIdLst>
    <p:notesMasterId r:id="rId13"/>
  </p:notesMasterIdLst>
  <p:handoutMasterIdLst>
    <p:handoutMasterId r:id="rId14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5" r:id="rId8"/>
    <p:sldId id="268" r:id="rId9"/>
    <p:sldId id="266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57EE95B5-E003-44E2-BFBB-3A354E321643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8"/>
            <p14:sldId id="266"/>
            <p14:sldId id="269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 autoAdjust="0"/>
  </p:normalViewPr>
  <p:slideViewPr>
    <p:cSldViewPr snapToGrid="0">
      <p:cViewPr>
        <p:scale>
          <a:sx n="75" d="100"/>
          <a:sy n="75" d="100"/>
        </p:scale>
        <p:origin x="90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Demand vs Supply Trends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Demand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</c:strCache>
            </c:strRef>
          </c:cat>
          <c:val>
            <c:numRef>
              <c:f>Sheet1!$B$2:$B$6</c:f>
              <c:numCache>
                <c:formatCode>""0" pc"</c:formatCode>
                <c:ptCount val="5"/>
                <c:pt idx="0">
                  <c:v>4</c:v>
                </c:pt>
                <c:pt idx="1">
                  <c:v>13</c:v>
                </c:pt>
                <c:pt idx="2">
                  <c:v>14</c:v>
                </c:pt>
                <c:pt idx="3">
                  <c:v>22</c:v>
                </c:pt>
                <c:pt idx="4">
                  <c:v>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39A-4BB8-B681-5E1F7932E8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Purchase Quantity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Jun</c:v>
                </c:pt>
                <c:pt idx="1">
                  <c:v>Jul</c:v>
                </c:pt>
                <c:pt idx="2">
                  <c:v>Aug</c:v>
                </c:pt>
                <c:pt idx="3">
                  <c:v>Sep</c:v>
                </c:pt>
                <c:pt idx="4">
                  <c:v>Oct</c:v>
                </c:pt>
              </c:strCache>
            </c:strRef>
          </c:cat>
          <c:val>
            <c:numRef>
              <c:f>Sheet1!$C$2:$C$6</c:f>
              <c:numCache>
                <c:formatCode>""0" pc"</c:formatCode>
                <c:ptCount val="5"/>
                <c:pt idx="0">
                  <c:v>24</c:v>
                </c:pt>
                <c:pt idx="1">
                  <c:v>6</c:v>
                </c:pt>
                <c:pt idx="2">
                  <c:v>36</c:v>
                </c:pt>
                <c:pt idx="3">
                  <c:v>24</c:v>
                </c:pt>
                <c:pt idx="4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39A-4BB8-B681-5E1F7932E8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09004544"/>
        <c:axId val="109012704"/>
      </c:barChart>
      <c:catAx>
        <c:axId val="10900454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12704"/>
        <c:crosses val="autoZero"/>
        <c:auto val="1"/>
        <c:lblAlgn val="ctr"/>
        <c:lblOffset val="100"/>
        <c:noMultiLvlLbl val="0"/>
      </c:catAx>
      <c:valAx>
        <c:axId val="109012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dirty="0"/>
                  <a:t>Quantity 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&quot;&quot;0&quot; pc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0045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69CC5B2-707B-FF54-D351-6AFCD73EDA6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2F4DE-44A9-A1D4-FFA0-FB7196DA53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52D2B-3275-4D09-9463-0648039AD734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218D69-986D-2FC0-2176-F0E04523F5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C15E4-E89F-2DEA-E2D9-E4AE435C76F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9AE7F-783A-411F-BD69-87F45A374E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6433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AF1883-F316-43BC-BBC4-50034A038589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9BB34F-4527-4382-8AB6-B12E8908EF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7095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75777-67E3-D490-CC47-FE45C55B04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8A5778-4ADB-9DEC-0C6E-E08AEE830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3A12F-559E-A5D5-84A3-5B4CA730C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1856-EEFF-473B-8DE7-1F2F2011BC32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7A84D-E0BE-72D1-8AF4-2A480289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AAA5-9AE6-3419-3D25-AB5CE16E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860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53BF-ACBC-F9D4-389C-7FF5D0BEA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63E262-2B63-3E9D-4B5F-181AD3590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A3EA8-0057-7124-E378-CE63CCB16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E372-36F3-4640-BEAE-6874BBAD5869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2D351-95EF-8845-8492-29AD5C00E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C182D-56B9-8EB9-DABF-D8CB3E61D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1823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FFF201-9764-136E-AF26-F661A73B0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41B300-A8DC-0E6D-734C-B1CD45B79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0D4D-3A59-1FC7-D962-6DCD9BF4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38ECC-FBF6-4D70-B19A-84DEABA0FBD8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FCE09-3944-92F2-BCA6-AFBDFD9F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79FED-189E-69CA-640D-02F1BE2F1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8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2A25-BF82-ED02-EFFD-7F76D84F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FA194-E60F-4FE1-57AC-BE6802F97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DBB09-E81E-D649-4D28-1B597BF7E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0A108-F7A1-451A-980A-89C34B8F9566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56392-F563-A676-6A62-B054CB0C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A810-0993-CDBD-476D-4D259C07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3809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4940C-E338-3E9C-57A5-B9847A5EE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8C90-4502-4BCF-6DBE-89CCC6417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29F03-9766-3F57-26AD-9EBA29C14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84C9-CB03-4563-A746-6245051171E8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B7FF-34BB-A9B8-93DC-C420F9E9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8A6D5-965A-BE41-A9CF-66497D1A7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322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C0BEF-A434-86F2-735B-5675ED110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71FD5-687C-0E5F-37A6-8789EEF6F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C7D22-5D25-7000-EB16-FF8D24368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930B1-45B4-5BC3-A505-33BAD403F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3FF2E-C4D8-4EFE-A0B9-3FC3BA1FADCC}" type="datetime1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603B42-9962-3F76-090F-B1DAC00C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CE206-2BEA-DFBE-E9F0-F40E18277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800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50038-47A1-7DDF-6CC5-07579BBE3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0A0B-F49B-CA1E-FEDC-3132FA03A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79CBF-11FB-1912-25E4-6165FBF82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2FC08-3430-BD9D-3B3C-BC55E030BE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9C4DA9-118A-C027-AAD8-082C906E9C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D08C9-8943-0EF6-CDDD-D481C8D7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96D029-87AA-4292-B1C4-DBC2F931AD89}" type="datetime1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A96E6-8DC7-0BF8-3E7F-61FA320D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188066-6CD8-D95A-AE9E-9EE231C77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2883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29E65-94AB-1F1E-CE8D-262CC8C20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D223D4-AA72-FEF3-F587-28C26D66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5F4D9-CB65-4F73-86EF-93ED9936F909}" type="datetime1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948130-1037-30BB-57AF-9C01A98B7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51BBCF-CBF7-9906-A746-E8D78B09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851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3DB0BE-2A06-1F26-D04F-AFAA19FDD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A2F42-5BDF-4475-BA76-A8808E6610D5}" type="datetime1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86FC6-CE3C-E451-2158-FF19377A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F77B4-8181-7FD6-D7B1-06A1B1CF7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75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A5D4C-87B7-A72B-717E-7054FC8DE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597C3-FA9C-3AD6-F349-19BEA14CC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5CD085-A32B-5EFB-1CD6-D16E0EBA4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90EF2-2EC0-DEC3-C096-64C58F74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06545E-B1DC-4C97-A00B-DB550BE2307F}" type="datetime1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6D85DF-49DC-8103-7BFC-83CCD742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F0B018-16A3-48C9-C86E-DDA0A371C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49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D6563-70A1-08E6-1BB0-316393D1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064CC-4222-41BE-E9E3-12A8E3520E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04BBE-DC35-6AF4-4A1D-3B77C1547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F0678-E2FD-B8C1-418F-C72D5E843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ACA9-1425-4D06-A87D-280C2B283A18}" type="datetime1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DF15A-D6B3-2756-C63A-44E47453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045B36-F20E-CC51-7FC1-C7191F8C3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472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674A56-53C2-7E8B-81E9-A7283B265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53B931-D5BA-D0F0-9BB6-68C7D1F63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FFC68-32B2-FAA2-0EB2-63A4884D5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DF65B1-07C1-4FD2-B240-2D3E2BE30486}" type="datetime1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7F6D52-9340-273D-3C20-6C89FF075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2154-2F65-EDCA-9374-80217432EE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168F05-9A98-4405-A0B0-10949CD73E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544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3" r:id="rId1"/>
    <p:sldLayoutId id="2147483924" r:id="rId2"/>
    <p:sldLayoutId id="2147483925" r:id="rId3"/>
    <p:sldLayoutId id="2147483926" r:id="rId4"/>
    <p:sldLayoutId id="2147483927" r:id="rId5"/>
    <p:sldLayoutId id="2147483928" r:id="rId6"/>
    <p:sldLayoutId id="2147483929" r:id="rId7"/>
    <p:sldLayoutId id="2147483930" r:id="rId8"/>
    <p:sldLayoutId id="2147483931" r:id="rId9"/>
    <p:sldLayoutId id="2147483932" r:id="rId10"/>
    <p:sldLayoutId id="214748393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pxfuel.com/en/search?q=issue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B59436D-FEE5-05BA-8134-EAC07AB3D397}"/>
              </a:ext>
            </a:extLst>
          </p:cNvPr>
          <p:cNvSpPr/>
          <p:nvPr/>
        </p:nvSpPr>
        <p:spPr>
          <a:xfrm>
            <a:off x="0" y="5049891"/>
            <a:ext cx="12198116" cy="1406013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91C7-E4EC-DA7D-B0F0-6DECBFF371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3848" y="4671607"/>
            <a:ext cx="1784297" cy="1784297"/>
          </a:xfrm>
          <a:prstGeom prst="rect">
            <a:avLst/>
          </a:prstGeom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545061B-1E0F-B2F0-CF93-DA3BCC2B1353}"/>
              </a:ext>
            </a:extLst>
          </p:cNvPr>
          <p:cNvSpPr txBox="1"/>
          <p:nvPr/>
        </p:nvSpPr>
        <p:spPr>
          <a:xfrm>
            <a:off x="1494070" y="687257"/>
            <a:ext cx="918419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Stock Optimization to Increase Market Recognition and Expand Business</a:t>
            </a:r>
            <a:endParaRPr lang="en-IN" sz="3200" b="1" dirty="0"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4BC848-F902-FBC0-78B4-5D4034AB3B0B}"/>
              </a:ext>
            </a:extLst>
          </p:cNvPr>
          <p:cNvCxnSpPr/>
          <p:nvPr/>
        </p:nvCxnSpPr>
        <p:spPr>
          <a:xfrm>
            <a:off x="1425083" y="1840577"/>
            <a:ext cx="934183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D79299-8F91-8E16-61F7-CE8CF1A529A0}"/>
              </a:ext>
            </a:extLst>
          </p:cNvPr>
          <p:cNvSpPr txBox="1"/>
          <p:nvPr/>
        </p:nvSpPr>
        <p:spPr>
          <a:xfrm>
            <a:off x="3222223" y="4001812"/>
            <a:ext cx="5727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Madras , Chennai , 600036</a:t>
            </a:r>
            <a:endParaRPr lang="en-IN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567EE-373E-BE1E-B234-7A30F41088D7}"/>
              </a:ext>
            </a:extLst>
          </p:cNvPr>
          <p:cNvSpPr txBox="1"/>
          <p:nvPr/>
        </p:nvSpPr>
        <p:spPr>
          <a:xfrm>
            <a:off x="4074265" y="2448662"/>
            <a:ext cx="40434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: Aayush Krishna 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 : 23F1002879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: </a:t>
            </a:r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23f1002879@ds.study.iitm.ac.in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D6829E-B709-4502-AC7E-B92FA1AB141B}"/>
              </a:ext>
            </a:extLst>
          </p:cNvPr>
          <p:cNvSpPr txBox="1"/>
          <p:nvPr/>
        </p:nvSpPr>
        <p:spPr>
          <a:xfrm>
            <a:off x="3682176" y="2008733"/>
            <a:ext cx="4827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BDM Capstone Project</a:t>
            </a:r>
            <a:endParaRPr lang="en-I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2674E4-D048-9084-F5C1-172F48C7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6662" y="6455904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1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9676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B95C6-4B8E-514C-A116-7C9A4B92B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17BEAC3-F2E4-A70B-0A12-A679E30B6425}"/>
              </a:ext>
            </a:extLst>
          </p:cNvPr>
          <p:cNvGrpSpPr/>
          <p:nvPr/>
        </p:nvGrpSpPr>
        <p:grpSpPr>
          <a:xfrm>
            <a:off x="0" y="0"/>
            <a:ext cx="12191996" cy="6865281"/>
            <a:chOff x="-12858" y="-1"/>
            <a:chExt cx="12191996" cy="68652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99DDF1B-8D50-C467-CF82-EDE04BAAA698}"/>
                </a:ext>
              </a:extLst>
            </p:cNvPr>
            <p:cNvSpPr/>
            <p:nvPr/>
          </p:nvSpPr>
          <p:spPr>
            <a:xfrm rot="16200000">
              <a:off x="-2590263" y="2577404"/>
              <a:ext cx="6400802" cy="1245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186DFAE-B759-5B07-56B5-E4B8A0CAC9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E9A563E-F377-30FD-CB29-09383DE553B7}"/>
                </a:ext>
              </a:extLst>
            </p:cNvPr>
            <p:cNvSpPr/>
            <p:nvPr/>
          </p:nvSpPr>
          <p:spPr>
            <a:xfrm>
              <a:off x="-12858" y="6388753"/>
              <a:ext cx="12191996" cy="476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6E1D7BD-E35B-86B6-2C22-F4350618A9EA}"/>
              </a:ext>
            </a:extLst>
          </p:cNvPr>
          <p:cNvSpPr txBox="1"/>
          <p:nvPr/>
        </p:nvSpPr>
        <p:spPr>
          <a:xfrm>
            <a:off x="1406013" y="87867"/>
            <a:ext cx="10255045" cy="1451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ts val="450"/>
              </a:spcBef>
              <a:spcAft>
                <a:spcPts val="450"/>
              </a:spcAft>
            </a:pP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40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onc</a:t>
            </a:r>
            <a:r>
              <a:rPr lang="en-IN" sz="4000" b="1" i="0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lusion</a:t>
            </a:r>
          </a:p>
          <a:p>
            <a:pPr algn="l" fontAlgn="base">
              <a:spcBef>
                <a:spcPts val="450"/>
              </a:spcBef>
              <a:spcAft>
                <a:spcPts val="450"/>
              </a:spcAft>
            </a:pPr>
            <a:endParaRPr lang="en-IN" sz="4000" b="0" i="0" dirty="0">
              <a:solidFill>
                <a:srgbClr val="E8E8E8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5FBD215-5D03-9F99-70EB-E4B349D9A532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091F608-A549-F67B-27B5-116D034DC685}"/>
              </a:ext>
            </a:extLst>
          </p:cNvPr>
          <p:cNvSpPr/>
          <p:nvPr/>
        </p:nvSpPr>
        <p:spPr>
          <a:xfrm>
            <a:off x="1533831" y="1096467"/>
            <a:ext cx="5112775" cy="1849277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AE6AED-6F12-2E91-3CCF-69C3492687EA}"/>
              </a:ext>
            </a:extLst>
          </p:cNvPr>
          <p:cNvSpPr txBox="1"/>
          <p:nvPr/>
        </p:nvSpPr>
        <p:spPr>
          <a:xfrm>
            <a:off x="1617404" y="1096468"/>
            <a:ext cx="491613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Optimization</a:t>
            </a:r>
            <a:endParaRPr lang="en-US" sz="2000" dirty="0"/>
          </a:p>
          <a:p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Stock optimization boosts market presence and financial performance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ensuring high-demand models are always available, increasing customer satisfaction and sales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6CE4C81-B1EA-86E1-4FE0-353EE3E35FBD}"/>
              </a:ext>
            </a:extLst>
          </p:cNvPr>
          <p:cNvCxnSpPr>
            <a:cxnSpLocks/>
          </p:cNvCxnSpPr>
          <p:nvPr/>
        </p:nvCxnSpPr>
        <p:spPr>
          <a:xfrm>
            <a:off x="1732933" y="1552632"/>
            <a:ext cx="471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4BD48E9-B23E-B999-8E55-55F9859C8D2F}"/>
              </a:ext>
            </a:extLst>
          </p:cNvPr>
          <p:cNvSpPr/>
          <p:nvPr/>
        </p:nvSpPr>
        <p:spPr>
          <a:xfrm>
            <a:off x="6762135" y="1098212"/>
            <a:ext cx="5112775" cy="1847531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BF1C8F-DED3-CF1E-3950-E827C7066B4E}"/>
              </a:ext>
            </a:extLst>
          </p:cNvPr>
          <p:cNvSpPr txBox="1"/>
          <p:nvPr/>
        </p:nvSpPr>
        <p:spPr>
          <a:xfrm>
            <a:off x="6909866" y="1057405"/>
            <a:ext cx="472661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Inventory Management</a:t>
            </a:r>
          </a:p>
          <a:p>
            <a:pPr algn="ctr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inventory management reduces costs and maximizes profits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minimizing overstocking, improving cash flow, and lowering operational expenses.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912A99F-7DAC-C946-4FA6-508C39068FD8}"/>
              </a:ext>
            </a:extLst>
          </p:cNvPr>
          <p:cNvCxnSpPr>
            <a:cxnSpLocks/>
          </p:cNvCxnSpPr>
          <p:nvPr/>
        </p:nvCxnSpPr>
        <p:spPr>
          <a:xfrm>
            <a:off x="6885288" y="1552632"/>
            <a:ext cx="4775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94033754-6232-F043-3B14-E55319DEE6A1}"/>
              </a:ext>
            </a:extLst>
          </p:cNvPr>
          <p:cNvGrpSpPr/>
          <p:nvPr/>
        </p:nvGrpSpPr>
        <p:grpSpPr>
          <a:xfrm>
            <a:off x="3935361" y="3115825"/>
            <a:ext cx="5653548" cy="1879817"/>
            <a:chOff x="3923071" y="4671082"/>
            <a:chExt cx="5653548" cy="1644446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983D5BE-8136-A128-EE2C-6172F046FE6B}"/>
                </a:ext>
              </a:extLst>
            </p:cNvPr>
            <p:cNvSpPr/>
            <p:nvPr/>
          </p:nvSpPr>
          <p:spPr>
            <a:xfrm>
              <a:off x="3923071" y="4683212"/>
              <a:ext cx="5653548" cy="1632316"/>
            </a:xfrm>
            <a:prstGeom prst="roundRect">
              <a:avLst>
                <a:gd name="adj" fmla="val 4327"/>
              </a:avLst>
            </a:prstGeom>
            <a:solidFill>
              <a:schemeClr val="bg1"/>
            </a:solidFill>
            <a:ln w="22225" cap="rnd" cmpd="tri">
              <a:solidFill>
                <a:schemeClr val="accent1">
                  <a:lumMod val="50000"/>
                </a:schemeClr>
              </a:solidFill>
              <a:prstDash val="sysDash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594554"/>
                        <a:gd name="connsiteY0" fmla="*/ 278586 h 1671484"/>
                        <a:gd name="connsiteX1" fmla="*/ 278586 w 5594554"/>
                        <a:gd name="connsiteY1" fmla="*/ 0 h 1671484"/>
                        <a:gd name="connsiteX2" fmla="*/ 958633 w 5594554"/>
                        <a:gd name="connsiteY2" fmla="*/ 0 h 1671484"/>
                        <a:gd name="connsiteX3" fmla="*/ 1487558 w 5594554"/>
                        <a:gd name="connsiteY3" fmla="*/ 0 h 1671484"/>
                        <a:gd name="connsiteX4" fmla="*/ 2167604 w 5594554"/>
                        <a:gd name="connsiteY4" fmla="*/ 0 h 1671484"/>
                        <a:gd name="connsiteX5" fmla="*/ 2646156 w 5594554"/>
                        <a:gd name="connsiteY5" fmla="*/ 0 h 1671484"/>
                        <a:gd name="connsiteX6" fmla="*/ 3326202 w 5594554"/>
                        <a:gd name="connsiteY6" fmla="*/ 0 h 1671484"/>
                        <a:gd name="connsiteX7" fmla="*/ 3855127 w 5594554"/>
                        <a:gd name="connsiteY7" fmla="*/ 0 h 1671484"/>
                        <a:gd name="connsiteX8" fmla="*/ 4333679 w 5594554"/>
                        <a:gd name="connsiteY8" fmla="*/ 0 h 1671484"/>
                        <a:gd name="connsiteX9" fmla="*/ 5315968 w 5594554"/>
                        <a:gd name="connsiteY9" fmla="*/ 0 h 1671484"/>
                        <a:gd name="connsiteX10" fmla="*/ 5594554 w 5594554"/>
                        <a:gd name="connsiteY10" fmla="*/ 278586 h 1671484"/>
                        <a:gd name="connsiteX11" fmla="*/ 5594554 w 5594554"/>
                        <a:gd name="connsiteY11" fmla="*/ 846885 h 1671484"/>
                        <a:gd name="connsiteX12" fmla="*/ 5594554 w 5594554"/>
                        <a:gd name="connsiteY12" fmla="*/ 1392898 h 1671484"/>
                        <a:gd name="connsiteX13" fmla="*/ 5315968 w 5594554"/>
                        <a:gd name="connsiteY13" fmla="*/ 1671484 h 1671484"/>
                        <a:gd name="connsiteX14" fmla="*/ 4837417 w 5594554"/>
                        <a:gd name="connsiteY14" fmla="*/ 1671484 h 1671484"/>
                        <a:gd name="connsiteX15" fmla="*/ 4106996 w 5594554"/>
                        <a:gd name="connsiteY15" fmla="*/ 1671484 h 1671484"/>
                        <a:gd name="connsiteX16" fmla="*/ 3477324 w 5594554"/>
                        <a:gd name="connsiteY16" fmla="*/ 1671484 h 1671484"/>
                        <a:gd name="connsiteX17" fmla="*/ 2746903 w 5594554"/>
                        <a:gd name="connsiteY17" fmla="*/ 1671484 h 1671484"/>
                        <a:gd name="connsiteX18" fmla="*/ 2066857 w 5594554"/>
                        <a:gd name="connsiteY18" fmla="*/ 1671484 h 1671484"/>
                        <a:gd name="connsiteX19" fmla="*/ 1487558 w 5594554"/>
                        <a:gd name="connsiteY19" fmla="*/ 1671484 h 1671484"/>
                        <a:gd name="connsiteX20" fmla="*/ 278586 w 5594554"/>
                        <a:gd name="connsiteY20" fmla="*/ 1671484 h 1671484"/>
                        <a:gd name="connsiteX21" fmla="*/ 0 w 5594554"/>
                        <a:gd name="connsiteY21" fmla="*/ 1392898 h 1671484"/>
                        <a:gd name="connsiteX22" fmla="*/ 0 w 5594554"/>
                        <a:gd name="connsiteY22" fmla="*/ 835742 h 1671484"/>
                        <a:gd name="connsiteX23" fmla="*/ 0 w 5594554"/>
                        <a:gd name="connsiteY23" fmla="*/ 278586 h 1671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594554" h="1671484" fill="none" extrusionOk="0">
                          <a:moveTo>
                            <a:pt x="0" y="278586"/>
                          </a:moveTo>
                          <a:cubicBezTo>
                            <a:pt x="-2806" y="130360"/>
                            <a:pt x="106939" y="-23601"/>
                            <a:pt x="278586" y="0"/>
                          </a:cubicBezTo>
                          <a:cubicBezTo>
                            <a:pt x="420565" y="27117"/>
                            <a:pt x="767657" y="12543"/>
                            <a:pt x="958633" y="0"/>
                          </a:cubicBezTo>
                          <a:cubicBezTo>
                            <a:pt x="1149609" y="-12543"/>
                            <a:pt x="1298080" y="-23711"/>
                            <a:pt x="1487558" y="0"/>
                          </a:cubicBezTo>
                          <a:cubicBezTo>
                            <a:pt x="1677037" y="23711"/>
                            <a:pt x="1930351" y="-25779"/>
                            <a:pt x="2167604" y="0"/>
                          </a:cubicBezTo>
                          <a:cubicBezTo>
                            <a:pt x="2404857" y="25779"/>
                            <a:pt x="2424954" y="-15725"/>
                            <a:pt x="2646156" y="0"/>
                          </a:cubicBezTo>
                          <a:cubicBezTo>
                            <a:pt x="2867358" y="15725"/>
                            <a:pt x="3123215" y="-18248"/>
                            <a:pt x="3326202" y="0"/>
                          </a:cubicBezTo>
                          <a:cubicBezTo>
                            <a:pt x="3529189" y="18248"/>
                            <a:pt x="3679193" y="9069"/>
                            <a:pt x="3855127" y="0"/>
                          </a:cubicBezTo>
                          <a:cubicBezTo>
                            <a:pt x="4031062" y="-9069"/>
                            <a:pt x="4164721" y="-11668"/>
                            <a:pt x="4333679" y="0"/>
                          </a:cubicBezTo>
                          <a:cubicBezTo>
                            <a:pt x="4502637" y="11668"/>
                            <a:pt x="4917670" y="39674"/>
                            <a:pt x="5315968" y="0"/>
                          </a:cubicBezTo>
                          <a:cubicBezTo>
                            <a:pt x="5468357" y="5501"/>
                            <a:pt x="5629392" y="134719"/>
                            <a:pt x="5594554" y="278586"/>
                          </a:cubicBezTo>
                          <a:cubicBezTo>
                            <a:pt x="5609057" y="515060"/>
                            <a:pt x="5571735" y="569821"/>
                            <a:pt x="5594554" y="846885"/>
                          </a:cubicBezTo>
                          <a:cubicBezTo>
                            <a:pt x="5617373" y="1123949"/>
                            <a:pt x="5580361" y="1258683"/>
                            <a:pt x="5594554" y="1392898"/>
                          </a:cubicBezTo>
                          <a:cubicBezTo>
                            <a:pt x="5604760" y="1571703"/>
                            <a:pt x="5484259" y="1685761"/>
                            <a:pt x="5315968" y="1671484"/>
                          </a:cubicBezTo>
                          <a:cubicBezTo>
                            <a:pt x="5186997" y="1660899"/>
                            <a:pt x="4937173" y="1679442"/>
                            <a:pt x="4837417" y="1671484"/>
                          </a:cubicBezTo>
                          <a:cubicBezTo>
                            <a:pt x="4737661" y="1663526"/>
                            <a:pt x="4402055" y="1702735"/>
                            <a:pt x="4106996" y="1671484"/>
                          </a:cubicBezTo>
                          <a:cubicBezTo>
                            <a:pt x="3811937" y="1640233"/>
                            <a:pt x="3788939" y="1659199"/>
                            <a:pt x="3477324" y="1671484"/>
                          </a:cubicBezTo>
                          <a:cubicBezTo>
                            <a:pt x="3165709" y="1683769"/>
                            <a:pt x="3042131" y="1654096"/>
                            <a:pt x="2746903" y="1671484"/>
                          </a:cubicBezTo>
                          <a:cubicBezTo>
                            <a:pt x="2451675" y="1688872"/>
                            <a:pt x="2256163" y="1646895"/>
                            <a:pt x="2066857" y="1671484"/>
                          </a:cubicBezTo>
                          <a:cubicBezTo>
                            <a:pt x="1877551" y="1696073"/>
                            <a:pt x="1686976" y="1682756"/>
                            <a:pt x="1487558" y="1671484"/>
                          </a:cubicBezTo>
                          <a:cubicBezTo>
                            <a:pt x="1288140" y="1660212"/>
                            <a:pt x="726422" y="1648872"/>
                            <a:pt x="278586" y="1671484"/>
                          </a:cubicBezTo>
                          <a:cubicBezTo>
                            <a:pt x="125110" y="1688932"/>
                            <a:pt x="14500" y="1533746"/>
                            <a:pt x="0" y="1392898"/>
                          </a:cubicBezTo>
                          <a:cubicBezTo>
                            <a:pt x="-15380" y="1134567"/>
                            <a:pt x="-18584" y="1006468"/>
                            <a:pt x="0" y="835742"/>
                          </a:cubicBezTo>
                          <a:cubicBezTo>
                            <a:pt x="18584" y="665016"/>
                            <a:pt x="1549" y="401317"/>
                            <a:pt x="0" y="278586"/>
                          </a:cubicBezTo>
                          <a:close/>
                        </a:path>
                        <a:path w="5594554" h="1671484" stroke="0" extrusionOk="0">
                          <a:moveTo>
                            <a:pt x="0" y="278586"/>
                          </a:moveTo>
                          <a:cubicBezTo>
                            <a:pt x="-30475" y="105929"/>
                            <a:pt x="95953" y="10799"/>
                            <a:pt x="278586" y="0"/>
                          </a:cubicBezTo>
                          <a:cubicBezTo>
                            <a:pt x="494984" y="-19502"/>
                            <a:pt x="646571" y="-14848"/>
                            <a:pt x="1009006" y="0"/>
                          </a:cubicBezTo>
                          <a:cubicBezTo>
                            <a:pt x="1371441" y="14848"/>
                            <a:pt x="1431543" y="-6498"/>
                            <a:pt x="1588305" y="0"/>
                          </a:cubicBezTo>
                          <a:cubicBezTo>
                            <a:pt x="1745067" y="6498"/>
                            <a:pt x="1911121" y="16576"/>
                            <a:pt x="2117230" y="0"/>
                          </a:cubicBezTo>
                          <a:cubicBezTo>
                            <a:pt x="2323339" y="-16576"/>
                            <a:pt x="2518097" y="10677"/>
                            <a:pt x="2797277" y="0"/>
                          </a:cubicBezTo>
                          <a:cubicBezTo>
                            <a:pt x="3076457" y="-10677"/>
                            <a:pt x="3137776" y="27816"/>
                            <a:pt x="3376576" y="0"/>
                          </a:cubicBezTo>
                          <a:cubicBezTo>
                            <a:pt x="3615376" y="-27816"/>
                            <a:pt x="3843257" y="-32322"/>
                            <a:pt x="4106996" y="0"/>
                          </a:cubicBezTo>
                          <a:cubicBezTo>
                            <a:pt x="4370735" y="32322"/>
                            <a:pt x="4518921" y="-5336"/>
                            <a:pt x="4635921" y="0"/>
                          </a:cubicBezTo>
                          <a:cubicBezTo>
                            <a:pt x="4752922" y="5336"/>
                            <a:pt x="5093229" y="18833"/>
                            <a:pt x="5315968" y="0"/>
                          </a:cubicBezTo>
                          <a:cubicBezTo>
                            <a:pt x="5481799" y="2878"/>
                            <a:pt x="5578089" y="122064"/>
                            <a:pt x="5594554" y="278586"/>
                          </a:cubicBezTo>
                          <a:cubicBezTo>
                            <a:pt x="5611012" y="490352"/>
                            <a:pt x="5602361" y="615736"/>
                            <a:pt x="5594554" y="835742"/>
                          </a:cubicBezTo>
                          <a:cubicBezTo>
                            <a:pt x="5586747" y="1055748"/>
                            <a:pt x="5616298" y="1208893"/>
                            <a:pt x="5594554" y="1392898"/>
                          </a:cubicBezTo>
                          <a:cubicBezTo>
                            <a:pt x="5608635" y="1564005"/>
                            <a:pt x="5498285" y="1646568"/>
                            <a:pt x="5315968" y="1671484"/>
                          </a:cubicBezTo>
                          <a:cubicBezTo>
                            <a:pt x="5148912" y="1696518"/>
                            <a:pt x="4982832" y="1658784"/>
                            <a:pt x="4686295" y="1671484"/>
                          </a:cubicBezTo>
                          <a:cubicBezTo>
                            <a:pt x="4389758" y="1684184"/>
                            <a:pt x="4317993" y="1673222"/>
                            <a:pt x="4056623" y="1671484"/>
                          </a:cubicBezTo>
                          <a:cubicBezTo>
                            <a:pt x="3795253" y="1669746"/>
                            <a:pt x="3514543" y="1662176"/>
                            <a:pt x="3326202" y="1671484"/>
                          </a:cubicBezTo>
                          <a:cubicBezTo>
                            <a:pt x="3137861" y="1680792"/>
                            <a:pt x="2983948" y="1651478"/>
                            <a:pt x="2696529" y="1671484"/>
                          </a:cubicBezTo>
                          <a:cubicBezTo>
                            <a:pt x="2409110" y="1691490"/>
                            <a:pt x="2413912" y="1693708"/>
                            <a:pt x="2217978" y="1671484"/>
                          </a:cubicBezTo>
                          <a:cubicBezTo>
                            <a:pt x="2022044" y="1649260"/>
                            <a:pt x="1837086" y="1687115"/>
                            <a:pt x="1689053" y="1671484"/>
                          </a:cubicBezTo>
                          <a:cubicBezTo>
                            <a:pt x="1541021" y="1655853"/>
                            <a:pt x="1175368" y="1706723"/>
                            <a:pt x="958633" y="1671484"/>
                          </a:cubicBezTo>
                          <a:cubicBezTo>
                            <a:pt x="741898" y="1636245"/>
                            <a:pt x="473163" y="1683871"/>
                            <a:pt x="278586" y="1671484"/>
                          </a:cubicBezTo>
                          <a:cubicBezTo>
                            <a:pt x="141856" y="1705400"/>
                            <a:pt x="-5950" y="1549895"/>
                            <a:pt x="0" y="1392898"/>
                          </a:cubicBezTo>
                          <a:cubicBezTo>
                            <a:pt x="-4977" y="1198071"/>
                            <a:pt x="-28250" y="1025600"/>
                            <a:pt x="0" y="824599"/>
                          </a:cubicBezTo>
                          <a:cubicBezTo>
                            <a:pt x="28250" y="623598"/>
                            <a:pt x="11104" y="448102"/>
                            <a:pt x="0" y="278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4E7C7F1-1887-6AB5-1D9C-B20E33015E22}"/>
                </a:ext>
              </a:extLst>
            </p:cNvPr>
            <p:cNvSpPr txBox="1"/>
            <p:nvPr/>
          </p:nvSpPr>
          <p:spPr>
            <a:xfrm>
              <a:off x="4070555" y="4671082"/>
              <a:ext cx="5368413" cy="1588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Implementing Recommendations</a:t>
              </a:r>
            </a:p>
            <a:p>
              <a:pPr algn="ctr"/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342900" indent="-342900" algn="just">
                <a:buFont typeface="Wingdings" panose="05000000000000000000" pitchFamily="2" charset="2"/>
                <a:buChar char="Ø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Implementing recommendations drives long-term business growth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through data-driven forecasting, better supplier coordination, and an enhanced digital presence.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C2A077F-E6C3-BD3E-171F-A5580332553D}"/>
                </a:ext>
              </a:extLst>
            </p:cNvPr>
            <p:cNvCxnSpPr/>
            <p:nvPr/>
          </p:nvCxnSpPr>
          <p:spPr>
            <a:xfrm>
              <a:off x="4129549" y="5043627"/>
              <a:ext cx="5309419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D5C896E-444A-E512-F669-B00B280F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1258" y="6355051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10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708870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B9FF-1607-84D6-94FC-05B766107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975A7D6-D3F1-F0B3-E9E6-50CE4B920FC5}"/>
              </a:ext>
            </a:extLst>
          </p:cNvPr>
          <p:cNvGrpSpPr/>
          <p:nvPr/>
        </p:nvGrpSpPr>
        <p:grpSpPr>
          <a:xfrm>
            <a:off x="0" y="5115701"/>
            <a:ext cx="12192000" cy="1289476"/>
            <a:chOff x="-505228" y="2891204"/>
            <a:chExt cx="12192000" cy="12894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1214B1E-3390-1DE4-6B6A-340DA85ED1FD}"/>
                </a:ext>
              </a:extLst>
            </p:cNvPr>
            <p:cNvSpPr/>
            <p:nvPr/>
          </p:nvSpPr>
          <p:spPr>
            <a:xfrm>
              <a:off x="-505228" y="3085405"/>
              <a:ext cx="12192000" cy="109527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E852163-C1DA-3D2A-FFDF-952D660F9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8208" y="2891204"/>
              <a:ext cx="1265127" cy="1190493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D9ADC42-B444-C929-3B09-7BFF7B9A78FE}"/>
              </a:ext>
            </a:extLst>
          </p:cNvPr>
          <p:cNvSpPr txBox="1"/>
          <p:nvPr/>
        </p:nvSpPr>
        <p:spPr>
          <a:xfrm>
            <a:off x="968475" y="127114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B23C63-EB1B-E7BA-8C52-B84DD9E9993D}"/>
              </a:ext>
            </a:extLst>
          </p:cNvPr>
          <p:cNvCxnSpPr/>
          <p:nvPr/>
        </p:nvCxnSpPr>
        <p:spPr>
          <a:xfrm>
            <a:off x="968476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E3D6D51-AC20-FB84-85D4-5E836B5E81FC}"/>
              </a:ext>
            </a:extLst>
          </p:cNvPr>
          <p:cNvSpPr/>
          <p:nvPr/>
        </p:nvSpPr>
        <p:spPr>
          <a:xfrm>
            <a:off x="2443421" y="1899138"/>
            <a:ext cx="7305152" cy="290395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F3EF04-0BB8-5293-1FB3-E9FFC310B012}"/>
              </a:ext>
            </a:extLst>
          </p:cNvPr>
          <p:cNvSpPr txBox="1"/>
          <p:nvPr/>
        </p:nvSpPr>
        <p:spPr>
          <a:xfrm>
            <a:off x="2589122" y="2108509"/>
            <a:ext cx="70137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Aayush Krishna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Roll Number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23F1002879</a:t>
            </a:r>
          </a:p>
          <a:p>
            <a:b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23f1002879@ds.study.iitm.ac.in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FE285B-26C6-C854-2157-2765E77594B9}"/>
              </a:ext>
            </a:extLst>
          </p:cNvPr>
          <p:cNvCxnSpPr/>
          <p:nvPr/>
        </p:nvCxnSpPr>
        <p:spPr>
          <a:xfrm>
            <a:off x="2443421" y="2843683"/>
            <a:ext cx="7305152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190F4BA-0D53-E469-460C-F6982C95CADF}"/>
              </a:ext>
            </a:extLst>
          </p:cNvPr>
          <p:cNvCxnSpPr/>
          <p:nvPr/>
        </p:nvCxnSpPr>
        <p:spPr>
          <a:xfrm>
            <a:off x="2443421" y="3799952"/>
            <a:ext cx="7305152" cy="0"/>
          </a:xfrm>
          <a:prstGeom prst="line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BD7330-41C3-5010-BBBF-79D66E93D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9" y="6345441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11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12711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6C591127-C287-55C7-3174-0F898066FE0B}"/>
              </a:ext>
            </a:extLst>
          </p:cNvPr>
          <p:cNvGrpSpPr/>
          <p:nvPr/>
        </p:nvGrpSpPr>
        <p:grpSpPr>
          <a:xfrm>
            <a:off x="-26126" y="0"/>
            <a:ext cx="1170370" cy="6400802"/>
            <a:chOff x="-6429" y="-1"/>
            <a:chExt cx="1170370" cy="64008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EC25DCD-DD89-0AC5-25E6-E9E9704CB5DD}"/>
                </a:ext>
              </a:extLst>
            </p:cNvPr>
            <p:cNvSpPr/>
            <p:nvPr/>
          </p:nvSpPr>
          <p:spPr>
            <a:xfrm rot="16200000">
              <a:off x="-2618428" y="2618431"/>
              <a:ext cx="6400802" cy="1163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8C01D82-F7D7-2573-3B9D-C71F4293B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5E75A8-F28C-7C52-C8A1-F515A6C8711A}"/>
              </a:ext>
            </a:extLst>
          </p:cNvPr>
          <p:cNvGrpSpPr/>
          <p:nvPr/>
        </p:nvGrpSpPr>
        <p:grpSpPr>
          <a:xfrm>
            <a:off x="1449938" y="1268224"/>
            <a:ext cx="4669134" cy="2179449"/>
            <a:chOff x="1369052" y="628028"/>
            <a:chExt cx="4669134" cy="16499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975ACED5-815F-36E9-FE4E-63B19DD7B3F6}"/>
                </a:ext>
              </a:extLst>
            </p:cNvPr>
            <p:cNvSpPr/>
            <p:nvPr/>
          </p:nvSpPr>
          <p:spPr>
            <a:xfrm>
              <a:off x="1369052" y="628028"/>
              <a:ext cx="4669134" cy="1406014"/>
            </a:xfrm>
            <a:prstGeom prst="roundRect">
              <a:avLst/>
            </a:prstGeom>
            <a:ln>
              <a:solidFill>
                <a:schemeClr val="accent1"/>
              </a:solidFill>
              <a:prstDash val="dash"/>
            </a:ln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855A51A-0075-5EAE-ABDD-B8AE94539149}"/>
                </a:ext>
              </a:extLst>
            </p:cNvPr>
            <p:cNvSpPr txBox="1"/>
            <p:nvPr/>
          </p:nvSpPr>
          <p:spPr>
            <a:xfrm>
              <a:off x="1515280" y="708328"/>
              <a:ext cx="4302369" cy="1569660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About the Business :</a:t>
              </a:r>
            </a:p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Sneha Auto Pvt Ltd, established in 2018 by Mr. Sushant Shekhar, is a B2C dealership in Patna specializing in CNG rickshaw sales and servicing. Known for quality vehicles and reliable after-sales support.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D12C10-AB1C-61BA-9164-DD9224AF7FDF}"/>
              </a:ext>
            </a:extLst>
          </p:cNvPr>
          <p:cNvGrpSpPr/>
          <p:nvPr/>
        </p:nvGrpSpPr>
        <p:grpSpPr>
          <a:xfrm>
            <a:off x="1449938" y="3534937"/>
            <a:ext cx="4669134" cy="1807186"/>
            <a:chOff x="1426866" y="2654703"/>
            <a:chExt cx="4669134" cy="14604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5151A20-0BCC-14B1-4CDC-B818E3731615}"/>
                </a:ext>
              </a:extLst>
            </p:cNvPr>
            <p:cNvSpPr/>
            <p:nvPr/>
          </p:nvSpPr>
          <p:spPr>
            <a:xfrm>
              <a:off x="1426866" y="2654703"/>
              <a:ext cx="4669134" cy="1406015"/>
            </a:xfrm>
            <a:prstGeom prst="roundRect">
              <a:avLst/>
            </a:prstGeom>
            <a:scene3d>
              <a:camera prst="orthographicFront"/>
              <a:lightRig rig="threePt" dir="t"/>
            </a:scene3d>
            <a:sp3d>
              <a:bevelT w="101600" prst="riblet"/>
            </a:sp3d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605A6CD-7DA6-7206-69E2-872A62349E53}"/>
                </a:ext>
              </a:extLst>
            </p:cNvPr>
            <p:cNvSpPr txBox="1"/>
            <p:nvPr/>
          </p:nvSpPr>
          <p:spPr>
            <a:xfrm>
              <a:off x="1544599" y="2791695"/>
              <a:ext cx="4302369" cy="1323439"/>
            </a:xfrm>
            <a:prstGeom prst="rect">
              <a:avLst/>
            </a:prstGeom>
            <a:noFill/>
            <a:scene3d>
              <a:camera prst="orthographicFront"/>
              <a:lightRig rig="threePt" dir="t"/>
            </a:scene3d>
            <a:sp3d>
              <a:bevelT w="101600" prst="riblet"/>
            </a:sp3d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v"/>
              </a:pPr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Project’s Objective :</a:t>
              </a:r>
            </a:p>
            <a:p>
              <a:pPr algn="just"/>
              <a:r>
                <a: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objective of this project was to streamline inventory management at Sneha Auto Pvt Ltd, maximizing efficiency, profitability, and market reach through optimized inventory strategies.</a:t>
              </a:r>
              <a:endParaRPr lang="en-IN" sz="16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973D0952-987A-4676-269E-46846BA7729E}"/>
              </a:ext>
            </a:extLst>
          </p:cNvPr>
          <p:cNvSpPr/>
          <p:nvPr/>
        </p:nvSpPr>
        <p:spPr>
          <a:xfrm>
            <a:off x="-26126" y="6403744"/>
            <a:ext cx="12218126" cy="45425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6" name="Rectangle: Diagonal Corners Rounded 25">
            <a:extLst>
              <a:ext uri="{FF2B5EF4-FFF2-40B4-BE49-F238E27FC236}">
                <a16:creationId xmlns:a16="http://schemas.microsoft.com/office/drawing/2014/main" id="{3F17D5C5-F4A9-BFBF-B934-B2549E05346B}"/>
              </a:ext>
            </a:extLst>
          </p:cNvPr>
          <p:cNvSpPr/>
          <p:nvPr/>
        </p:nvSpPr>
        <p:spPr>
          <a:xfrm rot="16200000">
            <a:off x="6964382" y="597309"/>
            <a:ext cx="4321549" cy="5663381"/>
          </a:xfrm>
          <a:prstGeom prst="round2DiagRect">
            <a:avLst/>
          </a:prstGeom>
          <a:blipFill dpi="0" rotWithShape="0">
            <a:blip r:embed="rId3"/>
            <a:srcRect/>
            <a:stretch>
              <a:fillRect/>
            </a:stretch>
          </a:blip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7F11E5-48F5-1837-0FF5-9FED345BDE7E}"/>
              </a:ext>
            </a:extLst>
          </p:cNvPr>
          <p:cNvSpPr txBox="1"/>
          <p:nvPr/>
        </p:nvSpPr>
        <p:spPr>
          <a:xfrm>
            <a:off x="1740481" y="41697"/>
            <a:ext cx="9783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C3602C1-D156-4544-C6E1-9906D2D712D9}"/>
              </a:ext>
            </a:extLst>
          </p:cNvPr>
          <p:cNvCxnSpPr/>
          <p:nvPr/>
        </p:nvCxnSpPr>
        <p:spPr>
          <a:xfrm>
            <a:off x="1426864" y="943666"/>
            <a:ext cx="1041033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33122A-332E-9BA8-EFCF-08C2512BA1C9}"/>
              </a:ext>
            </a:extLst>
          </p:cNvPr>
          <p:cNvSpPr txBox="1"/>
          <p:nvPr/>
        </p:nvSpPr>
        <p:spPr>
          <a:xfrm>
            <a:off x="7226709" y="5686472"/>
            <a:ext cx="44836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1 : Shop’s front image </a:t>
            </a:r>
            <a:endParaRPr lang="en-IN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09FB-A5FE-6B59-DA64-8EBC01E8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68549" y="6400802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2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8585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DB5709A-6F51-8C5C-412C-5B33054871EF}"/>
              </a:ext>
            </a:extLst>
          </p:cNvPr>
          <p:cNvGrpSpPr/>
          <p:nvPr/>
        </p:nvGrpSpPr>
        <p:grpSpPr>
          <a:xfrm>
            <a:off x="-6429" y="-1"/>
            <a:ext cx="12198425" cy="6915076"/>
            <a:chOff x="-6429" y="-1"/>
            <a:chExt cx="12198425" cy="691507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0C3FE28-27AB-5CE5-0226-EA4FE2FD4C29}"/>
                </a:ext>
              </a:extLst>
            </p:cNvPr>
            <p:cNvSpPr/>
            <p:nvPr/>
          </p:nvSpPr>
          <p:spPr>
            <a:xfrm rot="16200000">
              <a:off x="-2618428" y="2618431"/>
              <a:ext cx="6400802" cy="1163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16FF166-3E67-7CC1-97D9-FED94A1F5D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1137C58-165D-039B-E3CB-A2AA32253E82}"/>
                </a:ext>
              </a:extLst>
            </p:cNvPr>
            <p:cNvSpPr/>
            <p:nvPr/>
          </p:nvSpPr>
          <p:spPr>
            <a:xfrm>
              <a:off x="0" y="6400801"/>
              <a:ext cx="12191996" cy="51427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97AF048-E3B8-8DFD-114F-A34B5ABB83CA}"/>
              </a:ext>
            </a:extLst>
          </p:cNvPr>
          <p:cNvSpPr txBox="1"/>
          <p:nvPr/>
        </p:nvSpPr>
        <p:spPr>
          <a:xfrm>
            <a:off x="4031223" y="117816"/>
            <a:ext cx="53585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endParaRPr lang="en-IN" sz="4800" b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68286F-E23F-047F-2D0B-E76A271C5B39}"/>
              </a:ext>
            </a:extLst>
          </p:cNvPr>
          <p:cNvGrpSpPr/>
          <p:nvPr/>
        </p:nvGrpSpPr>
        <p:grpSpPr>
          <a:xfrm>
            <a:off x="5544779" y="4005183"/>
            <a:ext cx="5594554" cy="1912203"/>
            <a:chOff x="1635103" y="1333034"/>
            <a:chExt cx="5594554" cy="1912203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8EF6939-697C-0DB5-788F-F248DA27F4DF}"/>
                </a:ext>
              </a:extLst>
            </p:cNvPr>
            <p:cNvSpPr/>
            <p:nvPr/>
          </p:nvSpPr>
          <p:spPr>
            <a:xfrm>
              <a:off x="1635103" y="1333034"/>
              <a:ext cx="5594554" cy="1912203"/>
            </a:xfrm>
            <a:prstGeom prst="roundRect">
              <a:avLst>
                <a:gd name="adj" fmla="val 3812"/>
              </a:avLst>
            </a:prstGeom>
            <a:solidFill>
              <a:schemeClr val="bg1"/>
            </a:solidFill>
            <a:ln w="22225" cap="rnd" cmpd="tri">
              <a:solidFill>
                <a:schemeClr val="accent1">
                  <a:lumMod val="50000"/>
                </a:schemeClr>
              </a:solidFill>
              <a:prstDash val="sysDash"/>
              <a:bevel/>
              <a:extLst>
                <a:ext uri="{C807C97D-BFC1-408E-A445-0C87EB9F89A2}">
                  <ask:lineSketchStyleProps xmlns:ask="http://schemas.microsoft.com/office/drawing/2018/sketchyshapes" sd="1219033472">
                    <a:custGeom>
                      <a:avLst/>
                      <a:gdLst>
                        <a:gd name="connsiteX0" fmla="*/ 0 w 5594554"/>
                        <a:gd name="connsiteY0" fmla="*/ 278586 h 1671484"/>
                        <a:gd name="connsiteX1" fmla="*/ 278586 w 5594554"/>
                        <a:gd name="connsiteY1" fmla="*/ 0 h 1671484"/>
                        <a:gd name="connsiteX2" fmla="*/ 958633 w 5594554"/>
                        <a:gd name="connsiteY2" fmla="*/ 0 h 1671484"/>
                        <a:gd name="connsiteX3" fmla="*/ 1487558 w 5594554"/>
                        <a:gd name="connsiteY3" fmla="*/ 0 h 1671484"/>
                        <a:gd name="connsiteX4" fmla="*/ 2167604 w 5594554"/>
                        <a:gd name="connsiteY4" fmla="*/ 0 h 1671484"/>
                        <a:gd name="connsiteX5" fmla="*/ 2646156 w 5594554"/>
                        <a:gd name="connsiteY5" fmla="*/ 0 h 1671484"/>
                        <a:gd name="connsiteX6" fmla="*/ 3326202 w 5594554"/>
                        <a:gd name="connsiteY6" fmla="*/ 0 h 1671484"/>
                        <a:gd name="connsiteX7" fmla="*/ 3855127 w 5594554"/>
                        <a:gd name="connsiteY7" fmla="*/ 0 h 1671484"/>
                        <a:gd name="connsiteX8" fmla="*/ 4333679 w 5594554"/>
                        <a:gd name="connsiteY8" fmla="*/ 0 h 1671484"/>
                        <a:gd name="connsiteX9" fmla="*/ 5315968 w 5594554"/>
                        <a:gd name="connsiteY9" fmla="*/ 0 h 1671484"/>
                        <a:gd name="connsiteX10" fmla="*/ 5594554 w 5594554"/>
                        <a:gd name="connsiteY10" fmla="*/ 278586 h 1671484"/>
                        <a:gd name="connsiteX11" fmla="*/ 5594554 w 5594554"/>
                        <a:gd name="connsiteY11" fmla="*/ 846885 h 1671484"/>
                        <a:gd name="connsiteX12" fmla="*/ 5594554 w 5594554"/>
                        <a:gd name="connsiteY12" fmla="*/ 1392898 h 1671484"/>
                        <a:gd name="connsiteX13" fmla="*/ 5315968 w 5594554"/>
                        <a:gd name="connsiteY13" fmla="*/ 1671484 h 1671484"/>
                        <a:gd name="connsiteX14" fmla="*/ 4837417 w 5594554"/>
                        <a:gd name="connsiteY14" fmla="*/ 1671484 h 1671484"/>
                        <a:gd name="connsiteX15" fmla="*/ 4106996 w 5594554"/>
                        <a:gd name="connsiteY15" fmla="*/ 1671484 h 1671484"/>
                        <a:gd name="connsiteX16" fmla="*/ 3477324 w 5594554"/>
                        <a:gd name="connsiteY16" fmla="*/ 1671484 h 1671484"/>
                        <a:gd name="connsiteX17" fmla="*/ 2746903 w 5594554"/>
                        <a:gd name="connsiteY17" fmla="*/ 1671484 h 1671484"/>
                        <a:gd name="connsiteX18" fmla="*/ 2066857 w 5594554"/>
                        <a:gd name="connsiteY18" fmla="*/ 1671484 h 1671484"/>
                        <a:gd name="connsiteX19" fmla="*/ 1487558 w 5594554"/>
                        <a:gd name="connsiteY19" fmla="*/ 1671484 h 1671484"/>
                        <a:gd name="connsiteX20" fmla="*/ 278586 w 5594554"/>
                        <a:gd name="connsiteY20" fmla="*/ 1671484 h 1671484"/>
                        <a:gd name="connsiteX21" fmla="*/ 0 w 5594554"/>
                        <a:gd name="connsiteY21" fmla="*/ 1392898 h 1671484"/>
                        <a:gd name="connsiteX22" fmla="*/ 0 w 5594554"/>
                        <a:gd name="connsiteY22" fmla="*/ 835742 h 1671484"/>
                        <a:gd name="connsiteX23" fmla="*/ 0 w 5594554"/>
                        <a:gd name="connsiteY23" fmla="*/ 278586 h 167148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  <a:cxn ang="0">
                          <a:pos x="connsiteX8" y="connsiteY8"/>
                        </a:cxn>
                        <a:cxn ang="0">
                          <a:pos x="connsiteX9" y="connsiteY9"/>
                        </a:cxn>
                        <a:cxn ang="0">
                          <a:pos x="connsiteX10" y="connsiteY10"/>
                        </a:cxn>
                        <a:cxn ang="0">
                          <a:pos x="connsiteX11" y="connsiteY11"/>
                        </a:cxn>
                        <a:cxn ang="0">
                          <a:pos x="connsiteX12" y="connsiteY12"/>
                        </a:cxn>
                        <a:cxn ang="0">
                          <a:pos x="connsiteX13" y="connsiteY13"/>
                        </a:cxn>
                        <a:cxn ang="0">
                          <a:pos x="connsiteX14" y="connsiteY14"/>
                        </a:cxn>
                        <a:cxn ang="0">
                          <a:pos x="connsiteX15" y="connsiteY15"/>
                        </a:cxn>
                        <a:cxn ang="0">
                          <a:pos x="connsiteX16" y="connsiteY16"/>
                        </a:cxn>
                        <a:cxn ang="0">
                          <a:pos x="connsiteX17" y="connsiteY17"/>
                        </a:cxn>
                        <a:cxn ang="0">
                          <a:pos x="connsiteX18" y="connsiteY18"/>
                        </a:cxn>
                        <a:cxn ang="0">
                          <a:pos x="connsiteX19" y="connsiteY19"/>
                        </a:cxn>
                        <a:cxn ang="0">
                          <a:pos x="connsiteX20" y="connsiteY20"/>
                        </a:cxn>
                        <a:cxn ang="0">
                          <a:pos x="connsiteX21" y="connsiteY21"/>
                        </a:cxn>
                        <a:cxn ang="0">
                          <a:pos x="connsiteX22" y="connsiteY22"/>
                        </a:cxn>
                        <a:cxn ang="0">
                          <a:pos x="connsiteX23" y="connsiteY23"/>
                        </a:cxn>
                      </a:cxnLst>
                      <a:rect l="l" t="t" r="r" b="b"/>
                      <a:pathLst>
                        <a:path w="5594554" h="1671484" fill="none" extrusionOk="0">
                          <a:moveTo>
                            <a:pt x="0" y="278586"/>
                          </a:moveTo>
                          <a:cubicBezTo>
                            <a:pt x="-2806" y="130360"/>
                            <a:pt x="106939" y="-23601"/>
                            <a:pt x="278586" y="0"/>
                          </a:cubicBezTo>
                          <a:cubicBezTo>
                            <a:pt x="420565" y="27117"/>
                            <a:pt x="767657" y="12543"/>
                            <a:pt x="958633" y="0"/>
                          </a:cubicBezTo>
                          <a:cubicBezTo>
                            <a:pt x="1149609" y="-12543"/>
                            <a:pt x="1298080" y="-23711"/>
                            <a:pt x="1487558" y="0"/>
                          </a:cubicBezTo>
                          <a:cubicBezTo>
                            <a:pt x="1677037" y="23711"/>
                            <a:pt x="1930351" y="-25779"/>
                            <a:pt x="2167604" y="0"/>
                          </a:cubicBezTo>
                          <a:cubicBezTo>
                            <a:pt x="2404857" y="25779"/>
                            <a:pt x="2424954" y="-15725"/>
                            <a:pt x="2646156" y="0"/>
                          </a:cubicBezTo>
                          <a:cubicBezTo>
                            <a:pt x="2867358" y="15725"/>
                            <a:pt x="3123215" y="-18248"/>
                            <a:pt x="3326202" y="0"/>
                          </a:cubicBezTo>
                          <a:cubicBezTo>
                            <a:pt x="3529189" y="18248"/>
                            <a:pt x="3679193" y="9069"/>
                            <a:pt x="3855127" y="0"/>
                          </a:cubicBezTo>
                          <a:cubicBezTo>
                            <a:pt x="4031062" y="-9069"/>
                            <a:pt x="4164721" y="-11668"/>
                            <a:pt x="4333679" y="0"/>
                          </a:cubicBezTo>
                          <a:cubicBezTo>
                            <a:pt x="4502637" y="11668"/>
                            <a:pt x="4917670" y="39674"/>
                            <a:pt x="5315968" y="0"/>
                          </a:cubicBezTo>
                          <a:cubicBezTo>
                            <a:pt x="5468357" y="5501"/>
                            <a:pt x="5629392" y="134719"/>
                            <a:pt x="5594554" y="278586"/>
                          </a:cubicBezTo>
                          <a:cubicBezTo>
                            <a:pt x="5609057" y="515060"/>
                            <a:pt x="5571735" y="569821"/>
                            <a:pt x="5594554" y="846885"/>
                          </a:cubicBezTo>
                          <a:cubicBezTo>
                            <a:pt x="5617373" y="1123949"/>
                            <a:pt x="5580361" y="1258683"/>
                            <a:pt x="5594554" y="1392898"/>
                          </a:cubicBezTo>
                          <a:cubicBezTo>
                            <a:pt x="5604760" y="1571703"/>
                            <a:pt x="5484259" y="1685761"/>
                            <a:pt x="5315968" y="1671484"/>
                          </a:cubicBezTo>
                          <a:cubicBezTo>
                            <a:pt x="5186997" y="1660899"/>
                            <a:pt x="4937173" y="1679442"/>
                            <a:pt x="4837417" y="1671484"/>
                          </a:cubicBezTo>
                          <a:cubicBezTo>
                            <a:pt x="4737661" y="1663526"/>
                            <a:pt x="4402055" y="1702735"/>
                            <a:pt x="4106996" y="1671484"/>
                          </a:cubicBezTo>
                          <a:cubicBezTo>
                            <a:pt x="3811937" y="1640233"/>
                            <a:pt x="3788939" y="1659199"/>
                            <a:pt x="3477324" y="1671484"/>
                          </a:cubicBezTo>
                          <a:cubicBezTo>
                            <a:pt x="3165709" y="1683769"/>
                            <a:pt x="3042131" y="1654096"/>
                            <a:pt x="2746903" y="1671484"/>
                          </a:cubicBezTo>
                          <a:cubicBezTo>
                            <a:pt x="2451675" y="1688872"/>
                            <a:pt x="2256163" y="1646895"/>
                            <a:pt x="2066857" y="1671484"/>
                          </a:cubicBezTo>
                          <a:cubicBezTo>
                            <a:pt x="1877551" y="1696073"/>
                            <a:pt x="1686976" y="1682756"/>
                            <a:pt x="1487558" y="1671484"/>
                          </a:cubicBezTo>
                          <a:cubicBezTo>
                            <a:pt x="1288140" y="1660212"/>
                            <a:pt x="726422" y="1648872"/>
                            <a:pt x="278586" y="1671484"/>
                          </a:cubicBezTo>
                          <a:cubicBezTo>
                            <a:pt x="125110" y="1688932"/>
                            <a:pt x="14500" y="1533746"/>
                            <a:pt x="0" y="1392898"/>
                          </a:cubicBezTo>
                          <a:cubicBezTo>
                            <a:pt x="-15380" y="1134567"/>
                            <a:pt x="-18584" y="1006468"/>
                            <a:pt x="0" y="835742"/>
                          </a:cubicBezTo>
                          <a:cubicBezTo>
                            <a:pt x="18584" y="665016"/>
                            <a:pt x="1549" y="401317"/>
                            <a:pt x="0" y="278586"/>
                          </a:cubicBezTo>
                          <a:close/>
                        </a:path>
                        <a:path w="5594554" h="1671484" stroke="0" extrusionOk="0">
                          <a:moveTo>
                            <a:pt x="0" y="278586"/>
                          </a:moveTo>
                          <a:cubicBezTo>
                            <a:pt x="-30475" y="105929"/>
                            <a:pt x="95953" y="10799"/>
                            <a:pt x="278586" y="0"/>
                          </a:cubicBezTo>
                          <a:cubicBezTo>
                            <a:pt x="494984" y="-19502"/>
                            <a:pt x="646571" y="-14848"/>
                            <a:pt x="1009006" y="0"/>
                          </a:cubicBezTo>
                          <a:cubicBezTo>
                            <a:pt x="1371441" y="14848"/>
                            <a:pt x="1431543" y="-6498"/>
                            <a:pt x="1588305" y="0"/>
                          </a:cubicBezTo>
                          <a:cubicBezTo>
                            <a:pt x="1745067" y="6498"/>
                            <a:pt x="1911121" y="16576"/>
                            <a:pt x="2117230" y="0"/>
                          </a:cubicBezTo>
                          <a:cubicBezTo>
                            <a:pt x="2323339" y="-16576"/>
                            <a:pt x="2518097" y="10677"/>
                            <a:pt x="2797277" y="0"/>
                          </a:cubicBezTo>
                          <a:cubicBezTo>
                            <a:pt x="3076457" y="-10677"/>
                            <a:pt x="3137776" y="27816"/>
                            <a:pt x="3376576" y="0"/>
                          </a:cubicBezTo>
                          <a:cubicBezTo>
                            <a:pt x="3615376" y="-27816"/>
                            <a:pt x="3843257" y="-32322"/>
                            <a:pt x="4106996" y="0"/>
                          </a:cubicBezTo>
                          <a:cubicBezTo>
                            <a:pt x="4370735" y="32322"/>
                            <a:pt x="4518921" y="-5336"/>
                            <a:pt x="4635921" y="0"/>
                          </a:cubicBezTo>
                          <a:cubicBezTo>
                            <a:pt x="4752922" y="5336"/>
                            <a:pt x="5093229" y="18833"/>
                            <a:pt x="5315968" y="0"/>
                          </a:cubicBezTo>
                          <a:cubicBezTo>
                            <a:pt x="5481799" y="2878"/>
                            <a:pt x="5578089" y="122064"/>
                            <a:pt x="5594554" y="278586"/>
                          </a:cubicBezTo>
                          <a:cubicBezTo>
                            <a:pt x="5611012" y="490352"/>
                            <a:pt x="5602361" y="615736"/>
                            <a:pt x="5594554" y="835742"/>
                          </a:cubicBezTo>
                          <a:cubicBezTo>
                            <a:pt x="5586747" y="1055748"/>
                            <a:pt x="5616298" y="1208893"/>
                            <a:pt x="5594554" y="1392898"/>
                          </a:cubicBezTo>
                          <a:cubicBezTo>
                            <a:pt x="5608635" y="1564005"/>
                            <a:pt x="5498285" y="1646568"/>
                            <a:pt x="5315968" y="1671484"/>
                          </a:cubicBezTo>
                          <a:cubicBezTo>
                            <a:pt x="5148912" y="1696518"/>
                            <a:pt x="4982832" y="1658784"/>
                            <a:pt x="4686295" y="1671484"/>
                          </a:cubicBezTo>
                          <a:cubicBezTo>
                            <a:pt x="4389758" y="1684184"/>
                            <a:pt x="4317993" y="1673222"/>
                            <a:pt x="4056623" y="1671484"/>
                          </a:cubicBezTo>
                          <a:cubicBezTo>
                            <a:pt x="3795253" y="1669746"/>
                            <a:pt x="3514543" y="1662176"/>
                            <a:pt x="3326202" y="1671484"/>
                          </a:cubicBezTo>
                          <a:cubicBezTo>
                            <a:pt x="3137861" y="1680792"/>
                            <a:pt x="2983948" y="1651478"/>
                            <a:pt x="2696529" y="1671484"/>
                          </a:cubicBezTo>
                          <a:cubicBezTo>
                            <a:pt x="2409110" y="1691490"/>
                            <a:pt x="2413912" y="1693708"/>
                            <a:pt x="2217978" y="1671484"/>
                          </a:cubicBezTo>
                          <a:cubicBezTo>
                            <a:pt x="2022044" y="1649260"/>
                            <a:pt x="1837086" y="1687115"/>
                            <a:pt x="1689053" y="1671484"/>
                          </a:cubicBezTo>
                          <a:cubicBezTo>
                            <a:pt x="1541021" y="1655853"/>
                            <a:pt x="1175368" y="1706723"/>
                            <a:pt x="958633" y="1671484"/>
                          </a:cubicBezTo>
                          <a:cubicBezTo>
                            <a:pt x="741898" y="1636245"/>
                            <a:pt x="473163" y="1683871"/>
                            <a:pt x="278586" y="1671484"/>
                          </a:cubicBezTo>
                          <a:cubicBezTo>
                            <a:pt x="141856" y="1705400"/>
                            <a:pt x="-5950" y="1549895"/>
                            <a:pt x="0" y="1392898"/>
                          </a:cubicBezTo>
                          <a:cubicBezTo>
                            <a:pt x="-4977" y="1198071"/>
                            <a:pt x="-28250" y="1025600"/>
                            <a:pt x="0" y="824599"/>
                          </a:cubicBezTo>
                          <a:cubicBezTo>
                            <a:pt x="28250" y="623598"/>
                            <a:pt x="11104" y="448102"/>
                            <a:pt x="0" y="278586"/>
                          </a:cubicBezTo>
                          <a:close/>
                        </a:path>
                      </a:pathLst>
                    </a:custGeom>
                    <ask:type>
                      <ask:lineSketchNone/>
                    </ask:type>
                  </ask:lineSketchStyleProps>
                </a:ext>
              </a:extLst>
            </a:ln>
            <a:effectLst>
              <a:glow rad="101600">
                <a:schemeClr val="tx2">
                  <a:lumMod val="40000"/>
                  <a:lumOff val="60000"/>
                  <a:alpha val="6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706388-BED4-C752-11F8-AE14A30E9CF6}"/>
                </a:ext>
              </a:extLst>
            </p:cNvPr>
            <p:cNvSpPr txBox="1"/>
            <p:nvPr/>
          </p:nvSpPr>
          <p:spPr>
            <a:xfrm>
              <a:off x="2879620" y="1456437"/>
              <a:ext cx="28833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2.Market Visibility Issue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0DDBDA0-76A1-64AA-43AD-25DBC5DF9A0D}"/>
                </a:ext>
              </a:extLst>
            </p:cNvPr>
            <p:cNvSpPr txBox="1"/>
            <p:nvPr/>
          </p:nvSpPr>
          <p:spPr>
            <a:xfrm>
              <a:off x="1750140" y="2138092"/>
              <a:ext cx="514227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Sneha Auto struggles with a lack of online presence and limited marketing efforts.</a:t>
              </a:r>
            </a:p>
            <a:p>
              <a:pPr marL="285750" indent="-285750" algn="just">
                <a:buFont typeface="Arial" panose="020B0604020202020204" pitchFamily="34" charset="0"/>
                <a:buChar char="•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It restricting its reach to potential customers.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B0675E5-9CD6-AC6C-BD74-C5D15C1BBCE4}"/>
                </a:ext>
              </a:extLst>
            </p:cNvPr>
            <p:cNvCxnSpPr/>
            <p:nvPr/>
          </p:nvCxnSpPr>
          <p:spPr>
            <a:xfrm>
              <a:off x="1971366" y="1945038"/>
              <a:ext cx="4739148" cy="0"/>
            </a:xfrm>
            <a:prstGeom prst="lin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74B6348-0A3E-4EE5-E218-A550FD46205F}"/>
              </a:ext>
            </a:extLst>
          </p:cNvPr>
          <p:cNvSpPr/>
          <p:nvPr/>
        </p:nvSpPr>
        <p:spPr>
          <a:xfrm>
            <a:off x="1425674" y="1455403"/>
            <a:ext cx="5884608" cy="2292623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22225" cap="rnd" cmpd="tri">
            <a:solidFill>
              <a:srgbClr val="92D050"/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FFA595-1D92-6203-0128-4FF9A21E1F52}"/>
              </a:ext>
            </a:extLst>
          </p:cNvPr>
          <p:cNvSpPr txBox="1"/>
          <p:nvPr/>
        </p:nvSpPr>
        <p:spPr>
          <a:xfrm>
            <a:off x="2351286" y="1560817"/>
            <a:ext cx="38837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</a:t>
            </a:r>
            <a:r>
              <a:rPr lang="en-IN" sz="2000" dirty="0"/>
              <a:t>Inventory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</a:t>
            </a:r>
            <a:r>
              <a:rPr lang="en-IN" sz="2000" dirty="0"/>
              <a:t> Challenge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44B3D2D-E29B-1ADA-0CED-B8CEDDBD7980}"/>
              </a:ext>
            </a:extLst>
          </p:cNvPr>
          <p:cNvCxnSpPr/>
          <p:nvPr/>
        </p:nvCxnSpPr>
        <p:spPr>
          <a:xfrm>
            <a:off x="1971366" y="1991685"/>
            <a:ext cx="473914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33C22F-6D21-481F-6DAA-45347535D8BB}"/>
              </a:ext>
            </a:extLst>
          </p:cNvPr>
          <p:cNvSpPr txBox="1"/>
          <p:nvPr/>
        </p:nvSpPr>
        <p:spPr>
          <a:xfrm>
            <a:off x="1702357" y="2153980"/>
            <a:ext cx="5397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company faces overstocking of slow-moving models while running out of high-demand models, leading to increased costs and lost sales.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Optimizing inventory through better forecasting and procurement strategies is crucial.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BD56679-0957-254F-301E-52E5985BC26C}"/>
              </a:ext>
            </a:extLst>
          </p:cNvPr>
          <p:cNvCxnSpPr>
            <a:cxnSpLocks/>
          </p:cNvCxnSpPr>
          <p:nvPr/>
        </p:nvCxnSpPr>
        <p:spPr>
          <a:xfrm>
            <a:off x="1425674" y="1066348"/>
            <a:ext cx="10392698" cy="0"/>
          </a:xfrm>
          <a:prstGeom prst="line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D7B8E3C7-AF02-1930-D8A4-6CF091A57E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342056" y="1241285"/>
            <a:ext cx="2480184" cy="24801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7E2C8-FF35-1947-5D04-0F2A0AF1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6" y="6374234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3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0564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8BBD372-DD2D-1C14-373F-6E7FF4D1E32D}"/>
              </a:ext>
            </a:extLst>
          </p:cNvPr>
          <p:cNvGrpSpPr/>
          <p:nvPr/>
        </p:nvGrpSpPr>
        <p:grpSpPr>
          <a:xfrm>
            <a:off x="-6429" y="-2"/>
            <a:ext cx="12198425" cy="6923165"/>
            <a:chOff x="-6429" y="-2"/>
            <a:chExt cx="12198425" cy="692316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7BA1F7-E37E-0EAA-18F2-835511BF93BB}"/>
                </a:ext>
              </a:extLst>
            </p:cNvPr>
            <p:cNvSpPr/>
            <p:nvPr/>
          </p:nvSpPr>
          <p:spPr>
            <a:xfrm rot="16200000">
              <a:off x="-2611315" y="2611318"/>
              <a:ext cx="6400803" cy="11781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0EB9A54-3C25-00CB-4D04-AF44157EB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BDFD92E-B70D-6B85-7B99-D8A1792FEFD4}"/>
                </a:ext>
              </a:extLst>
            </p:cNvPr>
            <p:cNvSpPr/>
            <p:nvPr/>
          </p:nvSpPr>
          <p:spPr>
            <a:xfrm>
              <a:off x="0" y="6400800"/>
              <a:ext cx="12191996" cy="52236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BB303A9C-C616-CB16-21E4-B1225FFE5109}"/>
              </a:ext>
            </a:extLst>
          </p:cNvPr>
          <p:cNvSpPr txBox="1"/>
          <p:nvPr/>
        </p:nvSpPr>
        <p:spPr>
          <a:xfrm>
            <a:off x="1683665" y="67068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</a:t>
            </a:r>
            <a:r>
              <a:rPr lang="en-IN" sz="4000" b="1" dirty="0">
                <a:solidFill>
                  <a:srgbClr val="FF0000"/>
                </a:solidFill>
              </a:rPr>
              <a:t> </a:t>
            </a:r>
            <a:r>
              <a:rPr lang="en-IN" sz="4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F8F78A6-4FE1-487E-986B-D510E1955160}"/>
              </a:ext>
            </a:extLst>
          </p:cNvPr>
          <p:cNvCxnSpPr/>
          <p:nvPr/>
        </p:nvCxnSpPr>
        <p:spPr>
          <a:xfrm>
            <a:off x="1523671" y="90489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AC6D75D-A315-2E16-6333-111059E0B155}"/>
              </a:ext>
            </a:extLst>
          </p:cNvPr>
          <p:cNvGrpSpPr/>
          <p:nvPr/>
        </p:nvGrpSpPr>
        <p:grpSpPr>
          <a:xfrm>
            <a:off x="1586625" y="1096130"/>
            <a:ext cx="5525729" cy="1470090"/>
            <a:chOff x="6469625" y="1220646"/>
            <a:chExt cx="5525729" cy="15385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Rectangle: Diagonal Corners Rounded 13">
              <a:extLst>
                <a:ext uri="{FF2B5EF4-FFF2-40B4-BE49-F238E27FC236}">
                  <a16:creationId xmlns:a16="http://schemas.microsoft.com/office/drawing/2014/main" id="{24EC5CDC-A425-6885-C87D-176BEED8DC0E}"/>
                </a:ext>
              </a:extLst>
            </p:cNvPr>
            <p:cNvSpPr/>
            <p:nvPr/>
          </p:nvSpPr>
          <p:spPr>
            <a:xfrm>
              <a:off x="6469625" y="1220646"/>
              <a:ext cx="5525729" cy="1538569"/>
            </a:xfrm>
            <a:prstGeom prst="round2DiagRect">
              <a:avLst/>
            </a:prstGeom>
            <a:ln>
              <a:prstDash val="sysDash"/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FA8DD-C464-10BF-5EBE-583BE25CBF00}"/>
                </a:ext>
              </a:extLst>
            </p:cNvPr>
            <p:cNvSpPr txBox="1"/>
            <p:nvPr/>
          </p:nvSpPr>
          <p:spPr>
            <a:xfrm>
              <a:off x="6817388" y="1289626"/>
              <a:ext cx="4876800" cy="41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of Information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1700F97-18A9-7D2B-45A0-80DBCF07DD09}"/>
                </a:ext>
              </a:extLst>
            </p:cNvPr>
            <p:cNvCxnSpPr/>
            <p:nvPr/>
          </p:nvCxnSpPr>
          <p:spPr>
            <a:xfrm>
              <a:off x="6817388" y="1728329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2256CBA-CD33-6702-ECDB-90FF2021112E}"/>
                </a:ext>
              </a:extLst>
            </p:cNvPr>
            <p:cNvSpPr txBox="1"/>
            <p:nvPr/>
          </p:nvSpPr>
          <p:spPr>
            <a:xfrm>
              <a:off x="6907160" y="1844183"/>
              <a:ext cx="44392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Sales and purchase records from May 2024 to October 2024.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9F3A72A-528B-D79F-83A2-F8449AC5B1D2}"/>
              </a:ext>
            </a:extLst>
          </p:cNvPr>
          <p:cNvGrpSpPr/>
          <p:nvPr/>
        </p:nvGrpSpPr>
        <p:grpSpPr>
          <a:xfrm rot="10800000">
            <a:off x="6095998" y="2712450"/>
            <a:ext cx="5490029" cy="1219970"/>
            <a:chOff x="6469625" y="1220645"/>
            <a:chExt cx="5525729" cy="1264814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23" name="Rectangle: Diagonal Corners Rounded 22">
              <a:extLst>
                <a:ext uri="{FF2B5EF4-FFF2-40B4-BE49-F238E27FC236}">
                  <a16:creationId xmlns:a16="http://schemas.microsoft.com/office/drawing/2014/main" id="{849FEC35-F1DB-8078-D334-65FA00D2322C}"/>
                </a:ext>
              </a:extLst>
            </p:cNvPr>
            <p:cNvSpPr/>
            <p:nvPr/>
          </p:nvSpPr>
          <p:spPr>
            <a:xfrm>
              <a:off x="6469625" y="1220645"/>
              <a:ext cx="5525729" cy="1264814"/>
            </a:xfrm>
            <a:prstGeom prst="round2DiagRect">
              <a:avLst/>
            </a:prstGeom>
            <a:ln>
              <a:prstDash val="sysDash"/>
              <a:miter lim="800000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FD3B22D-71FA-0232-65D4-8D56C033A0C1}"/>
                </a:ext>
              </a:extLst>
            </p:cNvPr>
            <p:cNvSpPr txBox="1"/>
            <p:nvPr/>
          </p:nvSpPr>
          <p:spPr>
            <a:xfrm rot="10800000">
              <a:off x="6736269" y="2010929"/>
              <a:ext cx="4876800" cy="418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Tools Used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5CCB2C2-07C8-8343-B148-AA2EE2CF47B5}"/>
                </a:ext>
              </a:extLst>
            </p:cNvPr>
            <p:cNvCxnSpPr/>
            <p:nvPr/>
          </p:nvCxnSpPr>
          <p:spPr>
            <a:xfrm>
              <a:off x="6794090" y="2010930"/>
              <a:ext cx="4876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DAD69CD-BFCF-4C0F-0F82-50F6007774E5}"/>
                </a:ext>
              </a:extLst>
            </p:cNvPr>
            <p:cNvSpPr txBox="1"/>
            <p:nvPr/>
          </p:nvSpPr>
          <p:spPr>
            <a:xfrm rot="10800000">
              <a:off x="6955037" y="1461790"/>
              <a:ext cx="4439265" cy="3829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IN" dirty="0"/>
                <a:t>Microsoft Excel, Python (Matplotlib).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FDC30B4-AC15-96DC-A08A-0564900D1F41}"/>
              </a:ext>
            </a:extLst>
          </p:cNvPr>
          <p:cNvSpPr/>
          <p:nvPr/>
        </p:nvSpPr>
        <p:spPr>
          <a:xfrm>
            <a:off x="7112354" y="1523000"/>
            <a:ext cx="1288026" cy="1212172"/>
          </a:xfrm>
          <a:custGeom>
            <a:avLst/>
            <a:gdLst>
              <a:gd name="connsiteX0" fmla="*/ 0 w 1288026"/>
              <a:gd name="connsiteY0" fmla="*/ 60121 h 1212172"/>
              <a:gd name="connsiteX1" fmla="*/ 285135 w 1288026"/>
              <a:gd name="connsiteY1" fmla="*/ 1127 h 1212172"/>
              <a:gd name="connsiteX2" fmla="*/ 471948 w 1288026"/>
              <a:gd name="connsiteY2" fmla="*/ 20792 h 1212172"/>
              <a:gd name="connsiteX3" fmla="*/ 560439 w 1288026"/>
              <a:gd name="connsiteY3" fmla="*/ 50289 h 1212172"/>
              <a:gd name="connsiteX4" fmla="*/ 688258 w 1288026"/>
              <a:gd name="connsiteY4" fmla="*/ 138779 h 1212172"/>
              <a:gd name="connsiteX5" fmla="*/ 747251 w 1288026"/>
              <a:gd name="connsiteY5" fmla="*/ 207605 h 1212172"/>
              <a:gd name="connsiteX6" fmla="*/ 816077 w 1288026"/>
              <a:gd name="connsiteY6" fmla="*/ 364921 h 1212172"/>
              <a:gd name="connsiteX7" fmla="*/ 766916 w 1288026"/>
              <a:gd name="connsiteY7" fmla="*/ 571398 h 1212172"/>
              <a:gd name="connsiteX8" fmla="*/ 698090 w 1288026"/>
              <a:gd name="connsiteY8" fmla="*/ 610727 h 1212172"/>
              <a:gd name="connsiteX9" fmla="*/ 629264 w 1288026"/>
              <a:gd name="connsiteY9" fmla="*/ 620560 h 1212172"/>
              <a:gd name="connsiteX10" fmla="*/ 560439 w 1288026"/>
              <a:gd name="connsiteY10" fmla="*/ 610727 h 1212172"/>
              <a:gd name="connsiteX11" fmla="*/ 462116 w 1288026"/>
              <a:gd name="connsiteY11" fmla="*/ 522237 h 1212172"/>
              <a:gd name="connsiteX12" fmla="*/ 442451 w 1288026"/>
              <a:gd name="connsiteY12" fmla="*/ 473076 h 1212172"/>
              <a:gd name="connsiteX13" fmla="*/ 452284 w 1288026"/>
              <a:gd name="connsiteY13" fmla="*/ 335424 h 1212172"/>
              <a:gd name="connsiteX14" fmla="*/ 471948 w 1288026"/>
              <a:gd name="connsiteY14" fmla="*/ 276431 h 1212172"/>
              <a:gd name="connsiteX15" fmla="*/ 511277 w 1288026"/>
              <a:gd name="connsiteY15" fmla="*/ 207605 h 1212172"/>
              <a:gd name="connsiteX16" fmla="*/ 560439 w 1288026"/>
              <a:gd name="connsiteY16" fmla="*/ 158443 h 1212172"/>
              <a:gd name="connsiteX17" fmla="*/ 678426 w 1288026"/>
              <a:gd name="connsiteY17" fmla="*/ 109282 h 1212172"/>
              <a:gd name="connsiteX18" fmla="*/ 747251 w 1288026"/>
              <a:gd name="connsiteY18" fmla="*/ 99450 h 1212172"/>
              <a:gd name="connsiteX19" fmla="*/ 884903 w 1288026"/>
              <a:gd name="connsiteY19" fmla="*/ 128947 h 1212172"/>
              <a:gd name="connsiteX20" fmla="*/ 953729 w 1288026"/>
              <a:gd name="connsiteY20" fmla="*/ 168276 h 1212172"/>
              <a:gd name="connsiteX21" fmla="*/ 1091380 w 1288026"/>
              <a:gd name="connsiteY21" fmla="*/ 276431 h 1212172"/>
              <a:gd name="connsiteX22" fmla="*/ 1130710 w 1288026"/>
              <a:gd name="connsiteY22" fmla="*/ 325592 h 1212172"/>
              <a:gd name="connsiteX23" fmla="*/ 1199535 w 1288026"/>
              <a:gd name="connsiteY23" fmla="*/ 443579 h 1212172"/>
              <a:gd name="connsiteX24" fmla="*/ 1229032 w 1288026"/>
              <a:gd name="connsiteY24" fmla="*/ 512405 h 1212172"/>
              <a:gd name="connsiteX25" fmla="*/ 1268361 w 1288026"/>
              <a:gd name="connsiteY25" fmla="*/ 699218 h 1212172"/>
              <a:gd name="connsiteX26" fmla="*/ 1288026 w 1288026"/>
              <a:gd name="connsiteY26" fmla="*/ 797540 h 1212172"/>
              <a:gd name="connsiteX27" fmla="*/ 1278193 w 1288026"/>
              <a:gd name="connsiteY27" fmla="*/ 1004018 h 1212172"/>
              <a:gd name="connsiteX28" fmla="*/ 1268361 w 1288026"/>
              <a:gd name="connsiteY28" fmla="*/ 1033514 h 1212172"/>
              <a:gd name="connsiteX29" fmla="*/ 1258529 w 1288026"/>
              <a:gd name="connsiteY29" fmla="*/ 1082676 h 1212172"/>
              <a:gd name="connsiteX30" fmla="*/ 1238864 w 1288026"/>
              <a:gd name="connsiteY30" fmla="*/ 1141669 h 1212172"/>
              <a:gd name="connsiteX31" fmla="*/ 1209368 w 1288026"/>
              <a:gd name="connsiteY31" fmla="*/ 1180998 h 1212172"/>
              <a:gd name="connsiteX32" fmla="*/ 1209368 w 1288026"/>
              <a:gd name="connsiteY32" fmla="*/ 1141669 h 1212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288026" h="1212172">
                <a:moveTo>
                  <a:pt x="0" y="60121"/>
                </a:moveTo>
                <a:cubicBezTo>
                  <a:pt x="95045" y="40456"/>
                  <a:pt x="188412" y="9187"/>
                  <a:pt x="285135" y="1127"/>
                </a:cubicBezTo>
                <a:cubicBezTo>
                  <a:pt x="347534" y="-4073"/>
                  <a:pt x="410308" y="9785"/>
                  <a:pt x="471948" y="20792"/>
                </a:cubicBezTo>
                <a:cubicBezTo>
                  <a:pt x="502556" y="26258"/>
                  <a:pt x="531953" y="37826"/>
                  <a:pt x="560439" y="50289"/>
                </a:cubicBezTo>
                <a:cubicBezTo>
                  <a:pt x="605556" y="70028"/>
                  <a:pt x="653463" y="103984"/>
                  <a:pt x="688258" y="138779"/>
                </a:cubicBezTo>
                <a:cubicBezTo>
                  <a:pt x="709624" y="160145"/>
                  <a:pt x="730490" y="182464"/>
                  <a:pt x="747251" y="207605"/>
                </a:cubicBezTo>
                <a:cubicBezTo>
                  <a:pt x="776881" y="252050"/>
                  <a:pt x="797515" y="315423"/>
                  <a:pt x="816077" y="364921"/>
                </a:cubicBezTo>
                <a:cubicBezTo>
                  <a:pt x="810969" y="405788"/>
                  <a:pt x="817482" y="525889"/>
                  <a:pt x="766916" y="571398"/>
                </a:cubicBezTo>
                <a:cubicBezTo>
                  <a:pt x="747276" y="589074"/>
                  <a:pt x="722974" y="601840"/>
                  <a:pt x="698090" y="610727"/>
                </a:cubicBezTo>
                <a:cubicBezTo>
                  <a:pt x="676265" y="618522"/>
                  <a:pt x="652206" y="617282"/>
                  <a:pt x="629264" y="620560"/>
                </a:cubicBezTo>
                <a:cubicBezTo>
                  <a:pt x="606322" y="617282"/>
                  <a:pt x="582069" y="619046"/>
                  <a:pt x="560439" y="610727"/>
                </a:cubicBezTo>
                <a:cubicBezTo>
                  <a:pt x="520602" y="595405"/>
                  <a:pt x="483694" y="558200"/>
                  <a:pt x="462116" y="522237"/>
                </a:cubicBezTo>
                <a:cubicBezTo>
                  <a:pt x="453035" y="507103"/>
                  <a:pt x="449006" y="489463"/>
                  <a:pt x="442451" y="473076"/>
                </a:cubicBezTo>
                <a:cubicBezTo>
                  <a:pt x="445729" y="427192"/>
                  <a:pt x="445460" y="380916"/>
                  <a:pt x="452284" y="335424"/>
                </a:cubicBezTo>
                <a:cubicBezTo>
                  <a:pt x="455359" y="314925"/>
                  <a:pt x="463262" y="295251"/>
                  <a:pt x="471948" y="276431"/>
                </a:cubicBezTo>
                <a:cubicBezTo>
                  <a:pt x="483021" y="252440"/>
                  <a:pt x="495423" y="228744"/>
                  <a:pt x="511277" y="207605"/>
                </a:cubicBezTo>
                <a:cubicBezTo>
                  <a:pt x="525182" y="189065"/>
                  <a:pt x="541696" y="172074"/>
                  <a:pt x="560439" y="158443"/>
                </a:cubicBezTo>
                <a:cubicBezTo>
                  <a:pt x="584984" y="140592"/>
                  <a:pt x="648533" y="116180"/>
                  <a:pt x="678426" y="109282"/>
                </a:cubicBezTo>
                <a:cubicBezTo>
                  <a:pt x="701007" y="104071"/>
                  <a:pt x="724309" y="102727"/>
                  <a:pt x="747251" y="99450"/>
                </a:cubicBezTo>
                <a:cubicBezTo>
                  <a:pt x="795453" y="106336"/>
                  <a:pt x="839346" y="109423"/>
                  <a:pt x="884903" y="128947"/>
                </a:cubicBezTo>
                <a:cubicBezTo>
                  <a:pt x="909190" y="139356"/>
                  <a:pt x="931502" y="153987"/>
                  <a:pt x="953729" y="168276"/>
                </a:cubicBezTo>
                <a:cubicBezTo>
                  <a:pt x="994789" y="194672"/>
                  <a:pt x="1057259" y="242310"/>
                  <a:pt x="1091380" y="276431"/>
                </a:cubicBezTo>
                <a:cubicBezTo>
                  <a:pt x="1106219" y="291270"/>
                  <a:pt x="1118367" y="308620"/>
                  <a:pt x="1130710" y="325592"/>
                </a:cubicBezTo>
                <a:cubicBezTo>
                  <a:pt x="1165034" y="372787"/>
                  <a:pt x="1175471" y="391439"/>
                  <a:pt x="1199535" y="443579"/>
                </a:cubicBezTo>
                <a:cubicBezTo>
                  <a:pt x="1209995" y="466242"/>
                  <a:pt x="1220637" y="488899"/>
                  <a:pt x="1229032" y="512405"/>
                </a:cubicBezTo>
                <a:cubicBezTo>
                  <a:pt x="1256327" y="588829"/>
                  <a:pt x="1250329" y="609063"/>
                  <a:pt x="1268361" y="699218"/>
                </a:cubicBezTo>
                <a:lnTo>
                  <a:pt x="1288026" y="797540"/>
                </a:lnTo>
                <a:cubicBezTo>
                  <a:pt x="1284748" y="866366"/>
                  <a:pt x="1283915" y="935352"/>
                  <a:pt x="1278193" y="1004018"/>
                </a:cubicBezTo>
                <a:cubicBezTo>
                  <a:pt x="1277332" y="1014346"/>
                  <a:pt x="1270875" y="1023460"/>
                  <a:pt x="1268361" y="1033514"/>
                </a:cubicBezTo>
                <a:cubicBezTo>
                  <a:pt x="1264308" y="1049727"/>
                  <a:pt x="1262926" y="1066553"/>
                  <a:pt x="1258529" y="1082676"/>
                </a:cubicBezTo>
                <a:cubicBezTo>
                  <a:pt x="1253075" y="1102674"/>
                  <a:pt x="1251301" y="1125086"/>
                  <a:pt x="1238864" y="1141669"/>
                </a:cubicBezTo>
                <a:lnTo>
                  <a:pt x="1209368" y="1180998"/>
                </a:lnTo>
                <a:cubicBezTo>
                  <a:pt x="1192206" y="1232481"/>
                  <a:pt x="1198069" y="1220755"/>
                  <a:pt x="1209368" y="1141669"/>
                </a:cubicBezTo>
              </a:path>
            </a:pathLst>
          </a:custGeom>
          <a:ln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Rectangle: Diagonal Corners Rounded 32">
            <a:extLst>
              <a:ext uri="{FF2B5EF4-FFF2-40B4-BE49-F238E27FC236}">
                <a16:creationId xmlns:a16="http://schemas.microsoft.com/office/drawing/2014/main" id="{6FBD788F-07C5-9E12-282A-BD4504FB007B}"/>
              </a:ext>
            </a:extLst>
          </p:cNvPr>
          <p:cNvSpPr/>
          <p:nvPr/>
        </p:nvSpPr>
        <p:spPr>
          <a:xfrm>
            <a:off x="1500535" y="4193454"/>
            <a:ext cx="10307951" cy="2087559"/>
          </a:xfrm>
          <a:prstGeom prst="round2DiagRect">
            <a:avLst/>
          </a:prstGeom>
          <a:ln>
            <a:prstDash val="sysDash"/>
            <a:miter lim="800000"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9CFEA61-10CF-F89B-F483-CC5626495BAE}"/>
              </a:ext>
            </a:extLst>
          </p:cNvPr>
          <p:cNvSpPr txBox="1"/>
          <p:nvPr/>
        </p:nvSpPr>
        <p:spPr>
          <a:xfrm>
            <a:off x="4492591" y="4298308"/>
            <a:ext cx="463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Key Methods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F51A8D0-3BB3-B9DD-BD18-E4734FDAEB32}"/>
              </a:ext>
            </a:extLst>
          </p:cNvPr>
          <p:cNvCxnSpPr>
            <a:cxnSpLocks/>
          </p:cNvCxnSpPr>
          <p:nvPr/>
        </p:nvCxnSpPr>
        <p:spPr>
          <a:xfrm flipH="1">
            <a:off x="3336121" y="4667640"/>
            <a:ext cx="66367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A7B6CD-F158-FF02-8A58-DAA407923D88}"/>
              </a:ext>
            </a:extLst>
          </p:cNvPr>
          <p:cNvSpPr txBox="1"/>
          <p:nvPr/>
        </p:nvSpPr>
        <p:spPr>
          <a:xfrm>
            <a:off x="1746451" y="4667640"/>
            <a:ext cx="98630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Demand and Supply Trends</a:t>
            </a:r>
            <a:r>
              <a:rPr lang="en-US" dirty="0"/>
              <a:t>: Analyzing future sales and supply patterns to predict demand.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Categorizing stock based on value and turnover.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/>
              <a:t>Real-Time Inventory Analysis</a:t>
            </a:r>
            <a:r>
              <a:rPr lang="en-US" dirty="0"/>
              <a:t>: Continuously monitoring inventory levels and movements to optimize stock management.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Turnover Ratio Calculation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Measuring stock movement efficiency.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8F0C2CE-4417-33D9-EB90-906E69D33C8C}"/>
              </a:ext>
            </a:extLst>
          </p:cNvPr>
          <p:cNvSpPr/>
          <p:nvPr/>
        </p:nvSpPr>
        <p:spPr>
          <a:xfrm>
            <a:off x="4149213" y="3234813"/>
            <a:ext cx="1967512" cy="943897"/>
          </a:xfrm>
          <a:custGeom>
            <a:avLst/>
            <a:gdLst>
              <a:gd name="connsiteX0" fmla="*/ 0 w 1967512"/>
              <a:gd name="connsiteY0" fmla="*/ 943897 h 943897"/>
              <a:gd name="connsiteX1" fmla="*/ 58993 w 1967512"/>
              <a:gd name="connsiteY1" fmla="*/ 688258 h 943897"/>
              <a:gd name="connsiteX2" fmla="*/ 137652 w 1967512"/>
              <a:gd name="connsiteY2" fmla="*/ 560439 h 943897"/>
              <a:gd name="connsiteX3" fmla="*/ 344129 w 1967512"/>
              <a:gd name="connsiteY3" fmla="*/ 353961 h 943897"/>
              <a:gd name="connsiteX4" fmla="*/ 462116 w 1967512"/>
              <a:gd name="connsiteY4" fmla="*/ 275303 h 943897"/>
              <a:gd name="connsiteX5" fmla="*/ 845574 w 1967512"/>
              <a:gd name="connsiteY5" fmla="*/ 108155 h 943897"/>
              <a:gd name="connsiteX6" fmla="*/ 1042219 w 1967512"/>
              <a:gd name="connsiteY6" fmla="*/ 49161 h 943897"/>
              <a:gd name="connsiteX7" fmla="*/ 1258529 w 1967512"/>
              <a:gd name="connsiteY7" fmla="*/ 19664 h 943897"/>
              <a:gd name="connsiteX8" fmla="*/ 1504335 w 1967512"/>
              <a:gd name="connsiteY8" fmla="*/ 0 h 943897"/>
              <a:gd name="connsiteX9" fmla="*/ 1848464 w 1967512"/>
              <a:gd name="connsiteY9" fmla="*/ 9832 h 943897"/>
              <a:gd name="connsiteX10" fmla="*/ 1897626 w 1967512"/>
              <a:gd name="connsiteY10" fmla="*/ 19664 h 943897"/>
              <a:gd name="connsiteX11" fmla="*/ 1936955 w 1967512"/>
              <a:gd name="connsiteY11" fmla="*/ 29497 h 9438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967512" h="943897">
                <a:moveTo>
                  <a:pt x="0" y="943897"/>
                </a:moveTo>
                <a:cubicBezTo>
                  <a:pt x="19664" y="858684"/>
                  <a:pt x="29446" y="770568"/>
                  <a:pt x="58993" y="688258"/>
                </a:cubicBezTo>
                <a:cubicBezTo>
                  <a:pt x="75896" y="641172"/>
                  <a:pt x="105187" y="598502"/>
                  <a:pt x="137652" y="560439"/>
                </a:cubicBezTo>
                <a:cubicBezTo>
                  <a:pt x="200817" y="486384"/>
                  <a:pt x="263142" y="407952"/>
                  <a:pt x="344129" y="353961"/>
                </a:cubicBezTo>
                <a:cubicBezTo>
                  <a:pt x="383458" y="327742"/>
                  <a:pt x="421422" y="299349"/>
                  <a:pt x="462116" y="275303"/>
                </a:cubicBezTo>
                <a:cubicBezTo>
                  <a:pt x="549767" y="223509"/>
                  <a:pt x="814798" y="118414"/>
                  <a:pt x="845574" y="108155"/>
                </a:cubicBezTo>
                <a:cubicBezTo>
                  <a:pt x="914652" y="85129"/>
                  <a:pt x="970004" y="64860"/>
                  <a:pt x="1042219" y="49161"/>
                </a:cubicBezTo>
                <a:cubicBezTo>
                  <a:pt x="1116593" y="32993"/>
                  <a:pt x="1183400" y="26104"/>
                  <a:pt x="1258529" y="19664"/>
                </a:cubicBezTo>
                <a:lnTo>
                  <a:pt x="1504335" y="0"/>
                </a:lnTo>
                <a:cubicBezTo>
                  <a:pt x="1619045" y="3277"/>
                  <a:pt x="1733851" y="4101"/>
                  <a:pt x="1848464" y="9832"/>
                </a:cubicBezTo>
                <a:cubicBezTo>
                  <a:pt x="1865155" y="10667"/>
                  <a:pt x="1881142" y="16917"/>
                  <a:pt x="1897626" y="19664"/>
                </a:cubicBezTo>
                <a:cubicBezTo>
                  <a:pt x="1964966" y="30888"/>
                  <a:pt x="1994387" y="29497"/>
                  <a:pt x="1936955" y="29497"/>
                </a:cubicBezTo>
              </a:path>
            </a:pathLst>
          </a:custGeom>
          <a:ln cap="rnd">
            <a:prstDash val="dash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859AA3-1BA6-415E-0953-5FA78350F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55229" y="6379621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4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05830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742775-B616-2399-5131-B4E643FBEB04}"/>
              </a:ext>
            </a:extLst>
          </p:cNvPr>
          <p:cNvGrpSpPr/>
          <p:nvPr/>
        </p:nvGrpSpPr>
        <p:grpSpPr>
          <a:xfrm>
            <a:off x="-6429" y="-1"/>
            <a:ext cx="12198425" cy="6984696"/>
            <a:chOff x="-6429" y="-1"/>
            <a:chExt cx="12198425" cy="6984696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1C333B0-C500-6D62-F572-9DFF3CE6BD3A}"/>
                </a:ext>
              </a:extLst>
            </p:cNvPr>
            <p:cNvSpPr/>
            <p:nvPr/>
          </p:nvSpPr>
          <p:spPr>
            <a:xfrm rot="16200000">
              <a:off x="-2618428" y="2618431"/>
              <a:ext cx="6400802" cy="116393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B71F6C2-B7FA-B4DB-6030-B9BC7D9BC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533BE14-F07A-CB5F-58CB-24F7FB175098}"/>
                </a:ext>
              </a:extLst>
            </p:cNvPr>
            <p:cNvSpPr/>
            <p:nvPr/>
          </p:nvSpPr>
          <p:spPr>
            <a:xfrm>
              <a:off x="0" y="6400801"/>
              <a:ext cx="12191996" cy="58389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1AB5E8-E7EE-ED16-199B-25160A1E383B}"/>
              </a:ext>
            </a:extLst>
          </p:cNvPr>
          <p:cNvSpPr txBox="1"/>
          <p:nvPr/>
        </p:nvSpPr>
        <p:spPr>
          <a:xfrm>
            <a:off x="1406013" y="87867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Inventory </a:t>
            </a:r>
            <a:r>
              <a:rPr lang="en-IN" sz="4000" b="1" dirty="0">
                <a:solidFill>
                  <a:srgbClr val="FF0000"/>
                </a:solidFill>
              </a:rPr>
              <a:t>Classification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A8D3D3-E1E0-DFBF-EF1C-F2DA90AECAFD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D90CAF3-3B98-53AC-DC3F-D305187D73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9663" y="1183187"/>
            <a:ext cx="5199853" cy="32079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90F378-9410-9AA0-B4B6-41DCBE9AB971}"/>
              </a:ext>
            </a:extLst>
          </p:cNvPr>
          <p:cNvSpPr txBox="1"/>
          <p:nvPr/>
        </p:nvSpPr>
        <p:spPr>
          <a:xfrm>
            <a:off x="1705060" y="4490070"/>
            <a:ext cx="5024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1 : ABC Inventory Classification: Contribution to Total Inventory Value </a:t>
            </a:r>
            <a:endParaRPr lang="en-IN" sz="1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1334FB-04D4-F52B-81B6-78F1E67A63DA}"/>
              </a:ext>
            </a:extLst>
          </p:cNvPr>
          <p:cNvGrpSpPr/>
          <p:nvPr/>
        </p:nvGrpSpPr>
        <p:grpSpPr>
          <a:xfrm>
            <a:off x="6937839" y="1039522"/>
            <a:ext cx="4680155" cy="1836678"/>
            <a:chOff x="6966154" y="1265610"/>
            <a:chExt cx="4680155" cy="1836678"/>
          </a:xfrm>
        </p:grpSpPr>
        <p:sp>
          <p:nvSpPr>
            <p:cNvPr id="14" name="Rectangle: Single Corner Rounded 13">
              <a:extLst>
                <a:ext uri="{FF2B5EF4-FFF2-40B4-BE49-F238E27FC236}">
                  <a16:creationId xmlns:a16="http://schemas.microsoft.com/office/drawing/2014/main" id="{9A83D409-5E3C-0782-B337-0B189BF613D3}"/>
                </a:ext>
              </a:extLst>
            </p:cNvPr>
            <p:cNvSpPr/>
            <p:nvPr/>
          </p:nvSpPr>
          <p:spPr>
            <a:xfrm>
              <a:off x="6966154" y="1265610"/>
              <a:ext cx="4680155" cy="1836678"/>
            </a:xfrm>
            <a:prstGeom prst="round1Rect">
              <a:avLst/>
            </a:prstGeom>
            <a:ln>
              <a:prstDash val="sys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D47B37B-E89F-0361-D4AC-C3EDE9E324DB}"/>
                </a:ext>
              </a:extLst>
            </p:cNvPr>
            <p:cNvSpPr txBox="1"/>
            <p:nvPr/>
          </p:nvSpPr>
          <p:spPr>
            <a:xfrm>
              <a:off x="7044812" y="1870306"/>
              <a:ext cx="431636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US" dirty="0"/>
                <a:t>The TVS King </a:t>
              </a:r>
              <a:r>
                <a:rPr lang="en-US" dirty="0" err="1"/>
                <a:t>Zs+Fi-BsVI</a:t>
              </a:r>
              <a:r>
                <a:rPr lang="en-US" dirty="0"/>
                <a:t> 4sCNG 30Ltr, accounting for 82.22% of revenue, is crucial for sales and requires efficient stock management.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5AD10F-439C-2E16-6700-5DFEAE76ABB2}"/>
                </a:ext>
              </a:extLst>
            </p:cNvPr>
            <p:cNvSpPr txBox="1"/>
            <p:nvPr/>
          </p:nvSpPr>
          <p:spPr>
            <a:xfrm>
              <a:off x="7384024" y="1270330"/>
              <a:ext cx="387391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Category A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9917208-68B8-67AC-D742-1B35D3F89A2E}"/>
                </a:ext>
              </a:extLst>
            </p:cNvPr>
            <p:cNvCxnSpPr/>
            <p:nvPr/>
          </p:nvCxnSpPr>
          <p:spPr>
            <a:xfrm>
              <a:off x="7256206" y="1670440"/>
              <a:ext cx="400172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D68A3B7-1FB0-9CD3-8243-C9EF5D4D05A7}"/>
              </a:ext>
            </a:extLst>
          </p:cNvPr>
          <p:cNvGrpSpPr/>
          <p:nvPr/>
        </p:nvGrpSpPr>
        <p:grpSpPr>
          <a:xfrm>
            <a:off x="6952586" y="2984053"/>
            <a:ext cx="4680155" cy="1833630"/>
            <a:chOff x="6959221" y="3417178"/>
            <a:chExt cx="4680155" cy="1833630"/>
          </a:xfrm>
        </p:grpSpPr>
        <p:sp>
          <p:nvSpPr>
            <p:cNvPr id="20" name="Rectangle: Single Corner Rounded 19">
              <a:extLst>
                <a:ext uri="{FF2B5EF4-FFF2-40B4-BE49-F238E27FC236}">
                  <a16:creationId xmlns:a16="http://schemas.microsoft.com/office/drawing/2014/main" id="{ADA88BC6-37CA-BBAC-DC22-439EED3DD99B}"/>
                </a:ext>
              </a:extLst>
            </p:cNvPr>
            <p:cNvSpPr/>
            <p:nvPr/>
          </p:nvSpPr>
          <p:spPr>
            <a:xfrm rot="10800000">
              <a:off x="6959221" y="3430377"/>
              <a:ext cx="4680155" cy="1820431"/>
            </a:xfrm>
            <a:prstGeom prst="round1Rect">
              <a:avLst/>
            </a:prstGeom>
            <a:ln>
              <a:prstDash val="sys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2132BD-0E84-5C1C-447A-2BF6C199DFAD}"/>
                </a:ext>
              </a:extLst>
            </p:cNvPr>
            <p:cNvSpPr txBox="1"/>
            <p:nvPr/>
          </p:nvSpPr>
          <p:spPr>
            <a:xfrm>
              <a:off x="7210830" y="3417178"/>
              <a:ext cx="410496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Category B 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889FFA-1172-D140-F103-1A79882D7E63}"/>
                </a:ext>
              </a:extLst>
            </p:cNvPr>
            <p:cNvCxnSpPr/>
            <p:nvPr/>
          </p:nvCxnSpPr>
          <p:spPr>
            <a:xfrm>
              <a:off x="7256206" y="3858991"/>
              <a:ext cx="4001728" cy="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A66857-AABC-07F4-0B8C-BA648984F5CD}"/>
                </a:ext>
              </a:extLst>
            </p:cNvPr>
            <p:cNvSpPr txBox="1"/>
            <p:nvPr/>
          </p:nvSpPr>
          <p:spPr>
            <a:xfrm>
              <a:off x="7014135" y="3989395"/>
              <a:ext cx="434703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TVS King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225 Lc-Fi B-Duramax, contributing 15.59% to total revenue, plays a key role in profitability, requiring careful inventory management.</a:t>
              </a: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C034730-92C8-FFEA-BB3F-F8984B361DC8}"/>
              </a:ext>
            </a:extLst>
          </p:cNvPr>
          <p:cNvGrpSpPr/>
          <p:nvPr/>
        </p:nvGrpSpPr>
        <p:grpSpPr>
          <a:xfrm>
            <a:off x="1620298" y="4928705"/>
            <a:ext cx="10012443" cy="1368177"/>
            <a:chOff x="6888373" y="3931959"/>
            <a:chExt cx="8167711" cy="1608396"/>
          </a:xfrm>
        </p:grpSpPr>
        <p:sp>
          <p:nvSpPr>
            <p:cNvPr id="27" name="Rectangle: Single Corner Rounded 26">
              <a:extLst>
                <a:ext uri="{FF2B5EF4-FFF2-40B4-BE49-F238E27FC236}">
                  <a16:creationId xmlns:a16="http://schemas.microsoft.com/office/drawing/2014/main" id="{00CC446F-6A32-2DB2-7E2C-C65660A4AB9E}"/>
                </a:ext>
              </a:extLst>
            </p:cNvPr>
            <p:cNvSpPr/>
            <p:nvPr/>
          </p:nvSpPr>
          <p:spPr>
            <a:xfrm rot="10800000">
              <a:off x="6888373" y="3989393"/>
              <a:ext cx="8167711" cy="1550962"/>
            </a:xfrm>
            <a:prstGeom prst="round1Rect">
              <a:avLst/>
            </a:prstGeom>
            <a:ln>
              <a:prstDash val="sysDash"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FE1FF7A-836E-B3F0-05F2-468AA1D2C179}"/>
                </a:ext>
              </a:extLst>
            </p:cNvPr>
            <p:cNvSpPr txBox="1"/>
            <p:nvPr/>
          </p:nvSpPr>
          <p:spPr>
            <a:xfrm>
              <a:off x="8855922" y="3931959"/>
              <a:ext cx="4104967" cy="4965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Category C </a:t>
              </a:r>
              <a:endParaRPr lang="en-IN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430836-C2E0-F220-836A-7486325D64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46946" y="4428552"/>
              <a:ext cx="7411149" cy="30710"/>
            </a:xfrm>
            <a:prstGeom prst="line">
              <a:avLst/>
            </a:prstGeom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E0DEE27-ED8F-E1B2-4F24-9E0574EB36A3}"/>
                </a:ext>
              </a:extLst>
            </p:cNvPr>
            <p:cNvSpPr txBox="1"/>
            <p:nvPr/>
          </p:nvSpPr>
          <p:spPr>
            <a:xfrm>
              <a:off x="6993844" y="4676098"/>
              <a:ext cx="7956768" cy="8021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TVS King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Zk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Fi </a:t>
              </a:r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Nf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Wine, making up 2.19% of revenue, represents low-value, slow-moving products that require effective management to minimize waste and storage costs.</a:t>
              </a:r>
            </a:p>
          </p:txBody>
        </p:sp>
      </p:grp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3FB54BB-04DA-7811-20B7-83D28C5C1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6" y="6395879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5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901996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9C24DF-128F-87FC-C7A2-435755E1A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EC8683A-593C-81DF-D563-4AC0516A4503}"/>
              </a:ext>
            </a:extLst>
          </p:cNvPr>
          <p:cNvGrpSpPr/>
          <p:nvPr/>
        </p:nvGrpSpPr>
        <p:grpSpPr>
          <a:xfrm>
            <a:off x="-10160" y="-20320"/>
            <a:ext cx="12191996" cy="6880101"/>
            <a:chOff x="-12858" y="-1"/>
            <a:chExt cx="12191996" cy="688010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F1745B7-87D6-5653-3574-44AC90D6B4B1}"/>
                </a:ext>
              </a:extLst>
            </p:cNvPr>
            <p:cNvSpPr/>
            <p:nvPr/>
          </p:nvSpPr>
          <p:spPr>
            <a:xfrm rot="16200000">
              <a:off x="-2590263" y="2577404"/>
              <a:ext cx="6400802" cy="1245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0C5812-6CCA-5844-8A9B-4E47DB51C4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8C76FBA-11C1-9D1F-2B8C-16B188D687B9}"/>
                </a:ext>
              </a:extLst>
            </p:cNvPr>
            <p:cNvSpPr/>
            <p:nvPr/>
          </p:nvSpPr>
          <p:spPr>
            <a:xfrm>
              <a:off x="-12858" y="6388753"/>
              <a:ext cx="12191996" cy="49134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93D02D8-6FED-4C57-C70F-B9F32A4107CE}"/>
              </a:ext>
            </a:extLst>
          </p:cNvPr>
          <p:cNvSpPr txBox="1"/>
          <p:nvPr/>
        </p:nvSpPr>
        <p:spPr>
          <a:xfrm>
            <a:off x="1406013" y="87867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Turnover 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7CC01AA-0F4C-D7C9-181F-50A4EEE66698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114BA493-A84E-3840-CD19-B0086B34C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15" y="1236551"/>
            <a:ext cx="4798143" cy="2600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3C2D47A-2A25-DE2D-10A6-424E79BD0C50}"/>
              </a:ext>
            </a:extLst>
          </p:cNvPr>
          <p:cNvSpPr txBox="1"/>
          <p:nvPr/>
        </p:nvSpPr>
        <p:spPr>
          <a:xfrm>
            <a:off x="6453525" y="3939243"/>
            <a:ext cx="53782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2 : Inventory Turnover Ratio by Models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9ACA4C5-891F-8FCA-B63B-2ADCCF8FEF72}"/>
              </a:ext>
            </a:extLst>
          </p:cNvPr>
          <p:cNvGrpSpPr/>
          <p:nvPr/>
        </p:nvGrpSpPr>
        <p:grpSpPr>
          <a:xfrm>
            <a:off x="1612488" y="1282643"/>
            <a:ext cx="4798143" cy="2836431"/>
            <a:chOff x="1561635" y="1038107"/>
            <a:chExt cx="4798143" cy="2836431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E9D04FA-E81D-9C21-5BCF-E8F3EA359293}"/>
                </a:ext>
              </a:extLst>
            </p:cNvPr>
            <p:cNvGrpSpPr/>
            <p:nvPr/>
          </p:nvGrpSpPr>
          <p:grpSpPr>
            <a:xfrm>
              <a:off x="1561635" y="1038107"/>
              <a:ext cx="4798143" cy="1425433"/>
              <a:chOff x="6973673" y="1204759"/>
              <a:chExt cx="4680155" cy="1836678"/>
            </a:xfrm>
          </p:grpSpPr>
          <p:sp>
            <p:nvSpPr>
              <p:cNvPr id="34" name="Rectangle: Single Corner Rounded 33">
                <a:extLst>
                  <a:ext uri="{FF2B5EF4-FFF2-40B4-BE49-F238E27FC236}">
                    <a16:creationId xmlns:a16="http://schemas.microsoft.com/office/drawing/2014/main" id="{B0A35F23-842D-8C73-1E08-FABC39578428}"/>
                  </a:ext>
                </a:extLst>
              </p:cNvPr>
              <p:cNvSpPr/>
              <p:nvPr/>
            </p:nvSpPr>
            <p:spPr>
              <a:xfrm>
                <a:off x="6973673" y="1204759"/>
                <a:ext cx="4680155" cy="1836678"/>
              </a:xfrm>
              <a:prstGeom prst="round1Rect">
                <a:avLst/>
              </a:prstGeom>
              <a:ln>
                <a:prstDash val="sysDash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9975823-4443-1AC6-97DF-2D479C3916A6}"/>
                  </a:ext>
                </a:extLst>
              </p:cNvPr>
              <p:cNvSpPr txBox="1"/>
              <p:nvPr/>
            </p:nvSpPr>
            <p:spPr>
              <a:xfrm>
                <a:off x="7044812" y="1870306"/>
                <a:ext cx="431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3B35C13-C4CD-A90E-79B8-E3E97B680309}"/>
                </a:ext>
              </a:extLst>
            </p:cNvPr>
            <p:cNvSpPr txBox="1"/>
            <p:nvPr/>
          </p:nvSpPr>
          <p:spPr>
            <a:xfrm>
              <a:off x="1632584" y="1236551"/>
              <a:ext cx="4532242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TVS King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Zs+Fi-BsVI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4sCNG 30Ltr has an 80.95% turnover ratio, reflecting strong sales and effective inventory management.</a:t>
              </a:r>
            </a:p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707167D-1E73-2EAF-8AFB-A251A8AAE3AD}"/>
                </a:ext>
              </a:extLst>
            </p:cNvPr>
            <p:cNvGrpSpPr/>
            <p:nvPr/>
          </p:nvGrpSpPr>
          <p:grpSpPr>
            <a:xfrm rot="10800000">
              <a:off x="1561635" y="2637106"/>
              <a:ext cx="4798143" cy="1020483"/>
              <a:chOff x="6966154" y="1265610"/>
              <a:chExt cx="4680155" cy="1836678"/>
            </a:xfrm>
          </p:grpSpPr>
          <p:sp>
            <p:nvSpPr>
              <p:cNvPr id="41" name="Rectangle: Single Corner Rounded 40">
                <a:extLst>
                  <a:ext uri="{FF2B5EF4-FFF2-40B4-BE49-F238E27FC236}">
                    <a16:creationId xmlns:a16="http://schemas.microsoft.com/office/drawing/2014/main" id="{00BED379-CE08-E803-A99B-FAF06DF495E8}"/>
                  </a:ext>
                </a:extLst>
              </p:cNvPr>
              <p:cNvSpPr/>
              <p:nvPr/>
            </p:nvSpPr>
            <p:spPr>
              <a:xfrm>
                <a:off x="6966154" y="1265610"/>
                <a:ext cx="4680155" cy="1836678"/>
              </a:xfrm>
              <a:prstGeom prst="round1Rect">
                <a:avLst/>
              </a:prstGeom>
              <a:ln>
                <a:prstDash val="sysDash"/>
              </a:ln>
              <a:effectLst>
                <a:outerShdw blurRad="50800" dist="38100" dir="16200000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A8DCA9D9-7463-B17F-A2B5-4BFE36B8B075}"/>
                  </a:ext>
                </a:extLst>
              </p:cNvPr>
              <p:cNvSpPr txBox="1"/>
              <p:nvPr/>
            </p:nvSpPr>
            <p:spPr>
              <a:xfrm>
                <a:off x="7044812" y="1870306"/>
                <a:ext cx="43163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Ø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44B76D1-190B-CCA2-71AA-1742273FFEB2}"/>
                </a:ext>
              </a:extLst>
            </p:cNvPr>
            <p:cNvSpPr txBox="1"/>
            <p:nvPr/>
          </p:nvSpPr>
          <p:spPr>
            <a:xfrm>
              <a:off x="1581732" y="2674209"/>
              <a:ext cx="458309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The TVS King </a:t>
              </a:r>
              <a:r>
                <a:rPr kumimoji="0" lang="en-US" altLang="en-US" sz="1800" b="0" i="0" u="none" strike="noStrike" cap="none" normalizeH="0" baseline="0" dirty="0" err="1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Zd</a:t>
              </a:r>
              <a:r>
                <a:rPr kumimoji="0" lang="en-US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cs typeface="Times New Roman" panose="02020603050405020304" pitchFamily="18" charset="0"/>
                </a:rPr>
                <a:t> 225 Lc-Fi B-Duramax, with a 54.55% turnover, shows steady demand but needs strategic restocking.</a:t>
              </a:r>
            </a:p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80803A-CBE9-B11A-BD81-369DD190370E}"/>
              </a:ext>
            </a:extLst>
          </p:cNvPr>
          <p:cNvGrpSpPr/>
          <p:nvPr/>
        </p:nvGrpSpPr>
        <p:grpSpPr>
          <a:xfrm>
            <a:off x="1655382" y="4349049"/>
            <a:ext cx="4798143" cy="1425433"/>
            <a:chOff x="6993276" y="1148861"/>
            <a:chExt cx="4680155" cy="1836678"/>
          </a:xfrm>
        </p:grpSpPr>
        <p:sp>
          <p:nvSpPr>
            <p:cNvPr id="52" name="Rectangle: Single Corner Rounded 51">
              <a:extLst>
                <a:ext uri="{FF2B5EF4-FFF2-40B4-BE49-F238E27FC236}">
                  <a16:creationId xmlns:a16="http://schemas.microsoft.com/office/drawing/2014/main" id="{3BA7939E-34FF-ACC1-8753-34CD9C963CBE}"/>
                </a:ext>
              </a:extLst>
            </p:cNvPr>
            <p:cNvSpPr/>
            <p:nvPr/>
          </p:nvSpPr>
          <p:spPr>
            <a:xfrm>
              <a:off x="6993276" y="1148861"/>
              <a:ext cx="4680155" cy="1836678"/>
            </a:xfrm>
            <a:prstGeom prst="round1Rect">
              <a:avLst/>
            </a:prstGeom>
            <a:ln>
              <a:prstDash val="sys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D842F376-632A-D725-4023-11820692C55D}"/>
                </a:ext>
              </a:extLst>
            </p:cNvPr>
            <p:cNvSpPr txBox="1"/>
            <p:nvPr/>
          </p:nvSpPr>
          <p:spPr>
            <a:xfrm>
              <a:off x="7044812" y="1870306"/>
              <a:ext cx="431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7DD62393-0815-FB6D-914F-70CC8448B9C5}"/>
              </a:ext>
            </a:extLst>
          </p:cNvPr>
          <p:cNvSpPr txBox="1"/>
          <p:nvPr/>
        </p:nvSpPr>
        <p:spPr>
          <a:xfrm>
            <a:off x="1632584" y="4507900"/>
            <a:ext cx="45322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TVS King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Wine's 33.33% turnover suggests low market demand and potential issues with marketing or customer preferences.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C5A4233-4D83-902E-80A7-1E1AE73F1E8F}"/>
              </a:ext>
            </a:extLst>
          </p:cNvPr>
          <p:cNvGrpSpPr/>
          <p:nvPr/>
        </p:nvGrpSpPr>
        <p:grpSpPr>
          <a:xfrm rot="10800000">
            <a:off x="6743575" y="4382796"/>
            <a:ext cx="4798143" cy="1425431"/>
            <a:chOff x="6966153" y="1402442"/>
            <a:chExt cx="4680155" cy="1836678"/>
          </a:xfrm>
        </p:grpSpPr>
        <p:sp>
          <p:nvSpPr>
            <p:cNvPr id="50" name="Rectangle: Single Corner Rounded 49">
              <a:extLst>
                <a:ext uri="{FF2B5EF4-FFF2-40B4-BE49-F238E27FC236}">
                  <a16:creationId xmlns:a16="http://schemas.microsoft.com/office/drawing/2014/main" id="{E75D9E13-A7F0-E538-E708-AA1A460306BD}"/>
                </a:ext>
              </a:extLst>
            </p:cNvPr>
            <p:cNvSpPr/>
            <p:nvPr/>
          </p:nvSpPr>
          <p:spPr>
            <a:xfrm>
              <a:off x="6966153" y="1402442"/>
              <a:ext cx="4680155" cy="1836678"/>
            </a:xfrm>
            <a:prstGeom prst="round1Rect">
              <a:avLst/>
            </a:prstGeom>
            <a:ln>
              <a:prstDash val="sys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4B4B7B-5148-8F3A-8B1B-288B5F6332FC}"/>
                </a:ext>
              </a:extLst>
            </p:cNvPr>
            <p:cNvSpPr txBox="1"/>
            <p:nvPr/>
          </p:nvSpPr>
          <p:spPr>
            <a:xfrm>
              <a:off x="7044812" y="1870306"/>
              <a:ext cx="43163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 algn="just">
                <a:buFont typeface="Wingdings" panose="05000000000000000000" pitchFamily="2" charset="2"/>
                <a:buChar char="Ø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02E99FD1-17CB-8EF0-56B1-E7BAF30CBF7A}"/>
              </a:ext>
            </a:extLst>
          </p:cNvPr>
          <p:cNvSpPr txBox="1"/>
          <p:nvPr/>
        </p:nvSpPr>
        <p:spPr>
          <a:xfrm>
            <a:off x="6862914" y="4501379"/>
            <a:ext cx="4522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TVS King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 Yellow's 0% turnover indicates no sales, requiring immediate attention due to poor market performance or strategy issues. </a:t>
            </a:r>
          </a:p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6584C3-93C5-1652-254A-B50BB11A9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6" y="6359005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6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078559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71F3D-60B6-8A02-A197-68C9B272E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D8EBA8B-CFF6-C4EE-0998-D2096EF7C6C4}"/>
              </a:ext>
            </a:extLst>
          </p:cNvPr>
          <p:cNvGrpSpPr/>
          <p:nvPr/>
        </p:nvGrpSpPr>
        <p:grpSpPr>
          <a:xfrm>
            <a:off x="0" y="0"/>
            <a:ext cx="12191996" cy="6857997"/>
            <a:chOff x="-12858" y="-1"/>
            <a:chExt cx="12191996" cy="68579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A8123EF-5653-9639-5693-D4C618AA8A31}"/>
                </a:ext>
              </a:extLst>
            </p:cNvPr>
            <p:cNvSpPr/>
            <p:nvPr/>
          </p:nvSpPr>
          <p:spPr>
            <a:xfrm rot="16200000">
              <a:off x="-2590263" y="2577404"/>
              <a:ext cx="6400802" cy="1245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AD8AFEA-4B20-1D6A-15C5-5AD5DAB7D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C18F70E-57F6-C3FA-5C38-A0E398570E04}"/>
                </a:ext>
              </a:extLst>
            </p:cNvPr>
            <p:cNvSpPr/>
            <p:nvPr/>
          </p:nvSpPr>
          <p:spPr>
            <a:xfrm>
              <a:off x="-12858" y="6388753"/>
              <a:ext cx="12191996" cy="469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6A60B30-7367-E306-CF21-8FA8502C5D86}"/>
              </a:ext>
            </a:extLst>
          </p:cNvPr>
          <p:cNvSpPr txBox="1"/>
          <p:nvPr/>
        </p:nvSpPr>
        <p:spPr>
          <a:xfrm>
            <a:off x="1406013" y="87867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Inventory </a:t>
            </a:r>
            <a:r>
              <a:rPr lang="en-US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IN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1737756-1875-A4A6-4975-E70363C6CCAB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5241EEEA-7EEC-F812-F6FA-5D48E6FE9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0452" y="1071929"/>
            <a:ext cx="5378424" cy="3195272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56ACF3-E08F-DE3D-B40B-CA15AE712CF1}"/>
              </a:ext>
            </a:extLst>
          </p:cNvPr>
          <p:cNvSpPr txBox="1"/>
          <p:nvPr/>
        </p:nvSpPr>
        <p:spPr>
          <a:xfrm>
            <a:off x="6518787" y="4494208"/>
            <a:ext cx="51422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 : Monthly Trends in Real-Time Stock by Models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: Diagonal Corners Rounded 12">
            <a:extLst>
              <a:ext uri="{FF2B5EF4-FFF2-40B4-BE49-F238E27FC236}">
                <a16:creationId xmlns:a16="http://schemas.microsoft.com/office/drawing/2014/main" id="{1AADABAC-FEAE-E84B-52BB-584F3F16A103}"/>
              </a:ext>
            </a:extLst>
          </p:cNvPr>
          <p:cNvSpPr/>
          <p:nvPr/>
        </p:nvSpPr>
        <p:spPr>
          <a:xfrm>
            <a:off x="1533832" y="1071928"/>
            <a:ext cx="4650658" cy="5217832"/>
          </a:xfrm>
          <a:prstGeom prst="round2DiagRect">
            <a:avLst>
              <a:gd name="adj1" fmla="val 0"/>
              <a:gd name="adj2" fmla="val 3651"/>
            </a:avLst>
          </a:prstGeom>
          <a:ln>
            <a:prstDash val="dash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C2F6F64-EA04-0766-39F4-CBF16DD98D6D}"/>
              </a:ext>
            </a:extLst>
          </p:cNvPr>
          <p:cNvSpPr txBox="1"/>
          <p:nvPr/>
        </p:nvSpPr>
        <p:spPr>
          <a:xfrm>
            <a:off x="1671484" y="1246490"/>
            <a:ext cx="428686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TVS King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Zs+Fi-BsVI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4sCNG 30Ltr (yellow line) shows significant fluctuations in stock, with a peak in August followed by a decline, indicating supply challenges and overstocking due to anticipated demand.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TVS King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Wine (gray line) and TVS King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 Yellow (orange line) show minimal purchase and sales activity, reflecting stable but low demand.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TVS King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225 Lc-Fi B-Duramax (blue line) shows a progressive decline, indicating good sales but the need for improved stock replenishment to avoid shortages. </a:t>
            </a:r>
          </a:p>
          <a:p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ACB2E5-D8D7-B9F3-B890-A15A33F554F3}"/>
              </a:ext>
            </a:extLst>
          </p:cNvPr>
          <p:cNvCxnSpPr>
            <a:cxnSpLocks/>
          </p:cNvCxnSpPr>
          <p:nvPr/>
        </p:nvCxnSpPr>
        <p:spPr>
          <a:xfrm>
            <a:off x="1533831" y="3048000"/>
            <a:ext cx="46506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E8F1640-7DB0-EEAD-2F4D-F24E797C4F28}"/>
              </a:ext>
            </a:extLst>
          </p:cNvPr>
          <p:cNvCxnSpPr>
            <a:cxnSpLocks/>
          </p:cNvCxnSpPr>
          <p:nvPr/>
        </p:nvCxnSpPr>
        <p:spPr>
          <a:xfrm>
            <a:off x="1533831" y="4675239"/>
            <a:ext cx="4650659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6D2ECA-4848-5457-7A83-9E77E827F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796" y="6348834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7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960566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B40B-A18C-268A-2986-9FFF2774F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FAF742D0-E7FD-E158-A88C-F9FADA03ABE0}"/>
              </a:ext>
            </a:extLst>
          </p:cNvPr>
          <p:cNvGrpSpPr/>
          <p:nvPr/>
        </p:nvGrpSpPr>
        <p:grpSpPr>
          <a:xfrm>
            <a:off x="0" y="0"/>
            <a:ext cx="12191996" cy="6857997"/>
            <a:chOff x="-12858" y="-1"/>
            <a:chExt cx="12191996" cy="685799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4A470FF-D237-5790-FEAC-9F3A5EDA6EAC}"/>
                </a:ext>
              </a:extLst>
            </p:cNvPr>
            <p:cNvSpPr/>
            <p:nvPr/>
          </p:nvSpPr>
          <p:spPr>
            <a:xfrm rot="16200000">
              <a:off x="-2590263" y="2577404"/>
              <a:ext cx="6400802" cy="1245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26FFC5D-71D5-9376-EFDB-295C432FF9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7A154FD-593C-73AC-B1FC-15E773429EF0}"/>
                </a:ext>
              </a:extLst>
            </p:cNvPr>
            <p:cNvSpPr/>
            <p:nvPr/>
          </p:nvSpPr>
          <p:spPr>
            <a:xfrm>
              <a:off x="-12858" y="6388753"/>
              <a:ext cx="12191996" cy="46924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ED0916A0-327E-4A26-516A-94C04B0761A3}"/>
              </a:ext>
            </a:extLst>
          </p:cNvPr>
          <p:cNvSpPr txBox="1"/>
          <p:nvPr/>
        </p:nvSpPr>
        <p:spPr>
          <a:xfrm>
            <a:off x="1406013" y="87867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vs. Supply</a:t>
            </a:r>
            <a:r>
              <a:rPr lang="en-IN" sz="4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Trends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5464AB-6EE2-482D-2BF8-E5BEDCF81630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FCE2E0-D06C-6E8C-7503-78291843A70D}"/>
              </a:ext>
            </a:extLst>
          </p:cNvPr>
          <p:cNvSpPr txBox="1"/>
          <p:nvPr/>
        </p:nvSpPr>
        <p:spPr>
          <a:xfrm>
            <a:off x="1818966" y="3789836"/>
            <a:ext cx="4316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 : Monthly Trends in Demand vs. Supply</a:t>
            </a:r>
            <a:endParaRPr lang="en-IN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: Single Corner Rounded 13">
            <a:extLst>
              <a:ext uri="{FF2B5EF4-FFF2-40B4-BE49-F238E27FC236}">
                <a16:creationId xmlns:a16="http://schemas.microsoft.com/office/drawing/2014/main" id="{5DFCBE98-14BC-EC27-A469-38DE6782FE0A}"/>
              </a:ext>
            </a:extLst>
          </p:cNvPr>
          <p:cNvSpPr/>
          <p:nvPr/>
        </p:nvSpPr>
        <p:spPr>
          <a:xfrm>
            <a:off x="6784258" y="1090431"/>
            <a:ext cx="5000125" cy="4671272"/>
          </a:xfrm>
          <a:prstGeom prst="round1Rect">
            <a:avLst>
              <a:gd name="adj" fmla="val 8458"/>
            </a:avLst>
          </a:prstGeom>
          <a:ln>
            <a:prstDash val="dashDot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8C44A-1F9A-AAFB-5287-FC5202681842}"/>
              </a:ext>
            </a:extLst>
          </p:cNvPr>
          <p:cNvSpPr txBox="1"/>
          <p:nvPr/>
        </p:nvSpPr>
        <p:spPr>
          <a:xfrm>
            <a:off x="6931742" y="1307690"/>
            <a:ext cx="472931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August, purchases spiked to 36 units versus 14 units of demand, possibly due to overestimated seasonal demand.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June's purchase surplus suggests overestimated demand and inaccurate forecasting, leading to excess stock.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October's balanced demand and purchases (27 vs. 24 units) indicate improved inventory management and forecasting.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June’s high purchases with low demand risk excess inventory, potentially increasing storage costs and straining working capital.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9B35F8C8-7446-7656-AA84-7E0D23C660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9399704"/>
              </p:ext>
            </p:extLst>
          </p:nvPr>
        </p:nvGraphicFramePr>
        <p:xfrm>
          <a:off x="1435672" y="1051100"/>
          <a:ext cx="5082948" cy="28367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C11A5-1490-5C2F-21C4-AFC30D1C0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88754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8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9751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22CF8-9A76-FDE4-6BCC-50CE34471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6A92B75-13CB-B97B-466A-7876BD0427F0}"/>
              </a:ext>
            </a:extLst>
          </p:cNvPr>
          <p:cNvGrpSpPr/>
          <p:nvPr/>
        </p:nvGrpSpPr>
        <p:grpSpPr>
          <a:xfrm>
            <a:off x="0" y="0"/>
            <a:ext cx="12191996" cy="6865281"/>
            <a:chOff x="-12858" y="-1"/>
            <a:chExt cx="12191996" cy="686528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236003F-9D9E-FD2A-DB38-04451E37B5D5}"/>
                </a:ext>
              </a:extLst>
            </p:cNvPr>
            <p:cNvSpPr/>
            <p:nvPr/>
          </p:nvSpPr>
          <p:spPr>
            <a:xfrm rot="16200000">
              <a:off x="-2590263" y="2577404"/>
              <a:ext cx="6400802" cy="124599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8F6F255-9C0F-A039-4630-026A492C5B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6429" y="2652762"/>
              <a:ext cx="1163939" cy="1095274"/>
            </a:xfrm>
            <a:prstGeom prst="rect">
              <a:avLst/>
            </a:prstGeom>
            <a:ln>
              <a:noFill/>
            </a:ln>
            <a:effectLst>
              <a:glow rad="63500">
                <a:schemeClr val="accent1">
                  <a:satMod val="175000"/>
                  <a:alpha val="40000"/>
                </a:schemeClr>
              </a:glow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D41B54E-3A54-F8C1-4FE2-7112319BFDB6}"/>
                </a:ext>
              </a:extLst>
            </p:cNvPr>
            <p:cNvSpPr/>
            <p:nvPr/>
          </p:nvSpPr>
          <p:spPr>
            <a:xfrm>
              <a:off x="-12858" y="6388753"/>
              <a:ext cx="12191996" cy="47652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FB1B977-7DE3-3778-87C9-17FFFBE84C37}"/>
              </a:ext>
            </a:extLst>
          </p:cNvPr>
          <p:cNvSpPr txBox="1"/>
          <p:nvPr/>
        </p:nvSpPr>
        <p:spPr>
          <a:xfrm>
            <a:off x="1406013" y="87867"/>
            <a:ext cx="102550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</a:t>
            </a:r>
            <a:r>
              <a:rPr lang="en-IN" sz="40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endations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605AACC-19F6-C0EA-E160-5DED5369712F}"/>
              </a:ext>
            </a:extLst>
          </p:cNvPr>
          <p:cNvCxnSpPr/>
          <p:nvPr/>
        </p:nvCxnSpPr>
        <p:spPr>
          <a:xfrm>
            <a:off x="1533831" y="894735"/>
            <a:ext cx="1025504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BA2CD1-E1C8-6F96-FA53-32C3104699E9}"/>
              </a:ext>
            </a:extLst>
          </p:cNvPr>
          <p:cNvSpPr/>
          <p:nvPr/>
        </p:nvSpPr>
        <p:spPr>
          <a:xfrm>
            <a:off x="1533831" y="1096468"/>
            <a:ext cx="5112775" cy="1666320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2DB726-9DC8-6F1B-31C5-593E401C4DDA}"/>
              </a:ext>
            </a:extLst>
          </p:cNvPr>
          <p:cNvSpPr txBox="1"/>
          <p:nvPr/>
        </p:nvSpPr>
        <p:spPr>
          <a:xfrm>
            <a:off x="1617404" y="1096468"/>
            <a:ext cx="4916131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Optimize Inventory for High-Demand Models:</a:t>
            </a:r>
          </a:p>
          <a:p>
            <a:endParaRPr lang="en-US" sz="20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a 10% buffer stock for fast-selling models to prevent lost sales due to sudden demand spikes.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0D93946-B919-D550-0971-A9336D65E665}"/>
              </a:ext>
            </a:extLst>
          </p:cNvPr>
          <p:cNvCxnSpPr>
            <a:cxnSpLocks/>
          </p:cNvCxnSpPr>
          <p:nvPr/>
        </p:nvCxnSpPr>
        <p:spPr>
          <a:xfrm>
            <a:off x="1732933" y="1552632"/>
            <a:ext cx="471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FB367A-618C-3ACE-F560-EBBCF23F306E}"/>
              </a:ext>
            </a:extLst>
          </p:cNvPr>
          <p:cNvSpPr/>
          <p:nvPr/>
        </p:nvSpPr>
        <p:spPr>
          <a:xfrm>
            <a:off x="6762135" y="1098213"/>
            <a:ext cx="5112775" cy="1666320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DD54EE-9B5D-576C-8B22-385E84E3D5F9}"/>
              </a:ext>
            </a:extLst>
          </p:cNvPr>
          <p:cNvSpPr txBox="1"/>
          <p:nvPr/>
        </p:nvSpPr>
        <p:spPr>
          <a:xfrm>
            <a:off x="6909866" y="1057405"/>
            <a:ext cx="4726614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Overstocked Inventory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targeted marketing campaigns, discounts, and bundle offers to clear slow-moving stock efficiently.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1D06D9-D6DE-D570-B4C4-8C38D847E4D1}"/>
              </a:ext>
            </a:extLst>
          </p:cNvPr>
          <p:cNvCxnSpPr>
            <a:cxnSpLocks/>
          </p:cNvCxnSpPr>
          <p:nvPr/>
        </p:nvCxnSpPr>
        <p:spPr>
          <a:xfrm>
            <a:off x="6885288" y="1552632"/>
            <a:ext cx="4775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6EA15FD-ADC1-75B3-A827-FF62907EE7C3}"/>
              </a:ext>
            </a:extLst>
          </p:cNvPr>
          <p:cNvSpPr/>
          <p:nvPr/>
        </p:nvSpPr>
        <p:spPr>
          <a:xfrm>
            <a:off x="1548578" y="2964520"/>
            <a:ext cx="5112775" cy="1617740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48EB95-8AAA-6327-60AB-54A89DC8F08D}"/>
              </a:ext>
            </a:extLst>
          </p:cNvPr>
          <p:cNvSpPr txBox="1"/>
          <p:nvPr/>
        </p:nvSpPr>
        <p:spPr>
          <a:xfrm>
            <a:off x="1747680" y="2964519"/>
            <a:ext cx="471456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Supply Chain Coordination</a:t>
            </a: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Shorten supplier lead times by improving logistics efficiency and adopting just-in-time inventory practices.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56B584-16F6-F39F-D2E0-D850A4D35F4C}"/>
              </a:ext>
            </a:extLst>
          </p:cNvPr>
          <p:cNvCxnSpPr>
            <a:cxnSpLocks/>
          </p:cNvCxnSpPr>
          <p:nvPr/>
        </p:nvCxnSpPr>
        <p:spPr>
          <a:xfrm>
            <a:off x="1718184" y="3429000"/>
            <a:ext cx="471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79C7DF7-C07B-E1AA-FAE6-3F4D077AA911}"/>
              </a:ext>
            </a:extLst>
          </p:cNvPr>
          <p:cNvSpPr/>
          <p:nvPr/>
        </p:nvSpPr>
        <p:spPr>
          <a:xfrm>
            <a:off x="6762135" y="2958032"/>
            <a:ext cx="5112775" cy="1617740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5BF655-9ACA-3B4A-B33B-3E25AB0CBC75}"/>
              </a:ext>
            </a:extLst>
          </p:cNvPr>
          <p:cNvSpPr txBox="1"/>
          <p:nvPr/>
        </p:nvSpPr>
        <p:spPr>
          <a:xfrm>
            <a:off x="6909866" y="2942597"/>
            <a:ext cx="4697122" cy="1538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Demand Forecasting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advanced predictive analytics, incorporating seasonal trends, and historical data to improve demand accuracy.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83CA05D-B5EC-D269-5E01-D90414C9301C}"/>
              </a:ext>
            </a:extLst>
          </p:cNvPr>
          <p:cNvCxnSpPr>
            <a:cxnSpLocks/>
          </p:cNvCxnSpPr>
          <p:nvPr/>
        </p:nvCxnSpPr>
        <p:spPr>
          <a:xfrm>
            <a:off x="6885288" y="3429000"/>
            <a:ext cx="471456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B4D4B28-B22E-2FF0-61BA-9937D4A2729A}"/>
              </a:ext>
            </a:extLst>
          </p:cNvPr>
          <p:cNvSpPr/>
          <p:nvPr/>
        </p:nvSpPr>
        <p:spPr>
          <a:xfrm>
            <a:off x="3923071" y="4683212"/>
            <a:ext cx="5653548" cy="1617740"/>
          </a:xfrm>
          <a:prstGeom prst="roundRect">
            <a:avLst>
              <a:gd name="adj" fmla="val 4327"/>
            </a:avLst>
          </a:prstGeom>
          <a:solidFill>
            <a:schemeClr val="bg1"/>
          </a:solidFill>
          <a:ln w="22225" cap="rnd" cmpd="tri">
            <a:solidFill>
              <a:schemeClr val="accent1">
                <a:lumMod val="50000"/>
              </a:schemeClr>
            </a:solidFill>
            <a:prstDash val="sysDash"/>
            <a:beve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594554"/>
                      <a:gd name="connsiteY0" fmla="*/ 278586 h 1671484"/>
                      <a:gd name="connsiteX1" fmla="*/ 278586 w 5594554"/>
                      <a:gd name="connsiteY1" fmla="*/ 0 h 1671484"/>
                      <a:gd name="connsiteX2" fmla="*/ 958633 w 5594554"/>
                      <a:gd name="connsiteY2" fmla="*/ 0 h 1671484"/>
                      <a:gd name="connsiteX3" fmla="*/ 1487558 w 5594554"/>
                      <a:gd name="connsiteY3" fmla="*/ 0 h 1671484"/>
                      <a:gd name="connsiteX4" fmla="*/ 2167604 w 5594554"/>
                      <a:gd name="connsiteY4" fmla="*/ 0 h 1671484"/>
                      <a:gd name="connsiteX5" fmla="*/ 2646156 w 5594554"/>
                      <a:gd name="connsiteY5" fmla="*/ 0 h 1671484"/>
                      <a:gd name="connsiteX6" fmla="*/ 3326202 w 5594554"/>
                      <a:gd name="connsiteY6" fmla="*/ 0 h 1671484"/>
                      <a:gd name="connsiteX7" fmla="*/ 3855127 w 5594554"/>
                      <a:gd name="connsiteY7" fmla="*/ 0 h 1671484"/>
                      <a:gd name="connsiteX8" fmla="*/ 4333679 w 5594554"/>
                      <a:gd name="connsiteY8" fmla="*/ 0 h 1671484"/>
                      <a:gd name="connsiteX9" fmla="*/ 5315968 w 5594554"/>
                      <a:gd name="connsiteY9" fmla="*/ 0 h 1671484"/>
                      <a:gd name="connsiteX10" fmla="*/ 5594554 w 5594554"/>
                      <a:gd name="connsiteY10" fmla="*/ 278586 h 1671484"/>
                      <a:gd name="connsiteX11" fmla="*/ 5594554 w 5594554"/>
                      <a:gd name="connsiteY11" fmla="*/ 846885 h 1671484"/>
                      <a:gd name="connsiteX12" fmla="*/ 5594554 w 5594554"/>
                      <a:gd name="connsiteY12" fmla="*/ 1392898 h 1671484"/>
                      <a:gd name="connsiteX13" fmla="*/ 5315968 w 5594554"/>
                      <a:gd name="connsiteY13" fmla="*/ 1671484 h 1671484"/>
                      <a:gd name="connsiteX14" fmla="*/ 4837417 w 5594554"/>
                      <a:gd name="connsiteY14" fmla="*/ 1671484 h 1671484"/>
                      <a:gd name="connsiteX15" fmla="*/ 4106996 w 5594554"/>
                      <a:gd name="connsiteY15" fmla="*/ 1671484 h 1671484"/>
                      <a:gd name="connsiteX16" fmla="*/ 3477324 w 5594554"/>
                      <a:gd name="connsiteY16" fmla="*/ 1671484 h 1671484"/>
                      <a:gd name="connsiteX17" fmla="*/ 2746903 w 5594554"/>
                      <a:gd name="connsiteY17" fmla="*/ 1671484 h 1671484"/>
                      <a:gd name="connsiteX18" fmla="*/ 2066857 w 5594554"/>
                      <a:gd name="connsiteY18" fmla="*/ 1671484 h 1671484"/>
                      <a:gd name="connsiteX19" fmla="*/ 1487558 w 5594554"/>
                      <a:gd name="connsiteY19" fmla="*/ 1671484 h 1671484"/>
                      <a:gd name="connsiteX20" fmla="*/ 278586 w 5594554"/>
                      <a:gd name="connsiteY20" fmla="*/ 1671484 h 1671484"/>
                      <a:gd name="connsiteX21" fmla="*/ 0 w 5594554"/>
                      <a:gd name="connsiteY21" fmla="*/ 1392898 h 1671484"/>
                      <a:gd name="connsiteX22" fmla="*/ 0 w 5594554"/>
                      <a:gd name="connsiteY22" fmla="*/ 835742 h 1671484"/>
                      <a:gd name="connsiteX23" fmla="*/ 0 w 5594554"/>
                      <a:gd name="connsiteY23" fmla="*/ 278586 h 16714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</a:cxnLst>
                    <a:rect l="l" t="t" r="r" b="b"/>
                    <a:pathLst>
                      <a:path w="5594554" h="1671484" fill="none" extrusionOk="0">
                        <a:moveTo>
                          <a:pt x="0" y="278586"/>
                        </a:moveTo>
                        <a:cubicBezTo>
                          <a:pt x="-2806" y="130360"/>
                          <a:pt x="106939" y="-23601"/>
                          <a:pt x="278586" y="0"/>
                        </a:cubicBezTo>
                        <a:cubicBezTo>
                          <a:pt x="420565" y="27117"/>
                          <a:pt x="767657" y="12543"/>
                          <a:pt x="958633" y="0"/>
                        </a:cubicBezTo>
                        <a:cubicBezTo>
                          <a:pt x="1149609" y="-12543"/>
                          <a:pt x="1298080" y="-23711"/>
                          <a:pt x="1487558" y="0"/>
                        </a:cubicBezTo>
                        <a:cubicBezTo>
                          <a:pt x="1677037" y="23711"/>
                          <a:pt x="1930351" y="-25779"/>
                          <a:pt x="2167604" y="0"/>
                        </a:cubicBezTo>
                        <a:cubicBezTo>
                          <a:pt x="2404857" y="25779"/>
                          <a:pt x="2424954" y="-15725"/>
                          <a:pt x="2646156" y="0"/>
                        </a:cubicBezTo>
                        <a:cubicBezTo>
                          <a:pt x="2867358" y="15725"/>
                          <a:pt x="3123215" y="-18248"/>
                          <a:pt x="3326202" y="0"/>
                        </a:cubicBezTo>
                        <a:cubicBezTo>
                          <a:pt x="3529189" y="18248"/>
                          <a:pt x="3679193" y="9069"/>
                          <a:pt x="3855127" y="0"/>
                        </a:cubicBezTo>
                        <a:cubicBezTo>
                          <a:pt x="4031062" y="-9069"/>
                          <a:pt x="4164721" y="-11668"/>
                          <a:pt x="4333679" y="0"/>
                        </a:cubicBezTo>
                        <a:cubicBezTo>
                          <a:pt x="4502637" y="11668"/>
                          <a:pt x="4917670" y="39674"/>
                          <a:pt x="5315968" y="0"/>
                        </a:cubicBezTo>
                        <a:cubicBezTo>
                          <a:pt x="5468357" y="5501"/>
                          <a:pt x="5629392" y="134719"/>
                          <a:pt x="5594554" y="278586"/>
                        </a:cubicBezTo>
                        <a:cubicBezTo>
                          <a:pt x="5609057" y="515060"/>
                          <a:pt x="5571735" y="569821"/>
                          <a:pt x="5594554" y="846885"/>
                        </a:cubicBezTo>
                        <a:cubicBezTo>
                          <a:pt x="5617373" y="1123949"/>
                          <a:pt x="5580361" y="1258683"/>
                          <a:pt x="5594554" y="1392898"/>
                        </a:cubicBezTo>
                        <a:cubicBezTo>
                          <a:pt x="5604760" y="1571703"/>
                          <a:pt x="5484259" y="1685761"/>
                          <a:pt x="5315968" y="1671484"/>
                        </a:cubicBezTo>
                        <a:cubicBezTo>
                          <a:pt x="5186997" y="1660899"/>
                          <a:pt x="4937173" y="1679442"/>
                          <a:pt x="4837417" y="1671484"/>
                        </a:cubicBezTo>
                        <a:cubicBezTo>
                          <a:pt x="4737661" y="1663526"/>
                          <a:pt x="4402055" y="1702735"/>
                          <a:pt x="4106996" y="1671484"/>
                        </a:cubicBezTo>
                        <a:cubicBezTo>
                          <a:pt x="3811937" y="1640233"/>
                          <a:pt x="3788939" y="1659199"/>
                          <a:pt x="3477324" y="1671484"/>
                        </a:cubicBezTo>
                        <a:cubicBezTo>
                          <a:pt x="3165709" y="1683769"/>
                          <a:pt x="3042131" y="1654096"/>
                          <a:pt x="2746903" y="1671484"/>
                        </a:cubicBezTo>
                        <a:cubicBezTo>
                          <a:pt x="2451675" y="1688872"/>
                          <a:pt x="2256163" y="1646895"/>
                          <a:pt x="2066857" y="1671484"/>
                        </a:cubicBezTo>
                        <a:cubicBezTo>
                          <a:pt x="1877551" y="1696073"/>
                          <a:pt x="1686976" y="1682756"/>
                          <a:pt x="1487558" y="1671484"/>
                        </a:cubicBezTo>
                        <a:cubicBezTo>
                          <a:pt x="1288140" y="1660212"/>
                          <a:pt x="726422" y="1648872"/>
                          <a:pt x="278586" y="1671484"/>
                        </a:cubicBezTo>
                        <a:cubicBezTo>
                          <a:pt x="125110" y="1688932"/>
                          <a:pt x="14500" y="1533746"/>
                          <a:pt x="0" y="1392898"/>
                        </a:cubicBezTo>
                        <a:cubicBezTo>
                          <a:pt x="-15380" y="1134567"/>
                          <a:pt x="-18584" y="1006468"/>
                          <a:pt x="0" y="835742"/>
                        </a:cubicBezTo>
                        <a:cubicBezTo>
                          <a:pt x="18584" y="665016"/>
                          <a:pt x="1549" y="401317"/>
                          <a:pt x="0" y="278586"/>
                        </a:cubicBezTo>
                        <a:close/>
                      </a:path>
                      <a:path w="5594554" h="1671484" stroke="0" extrusionOk="0">
                        <a:moveTo>
                          <a:pt x="0" y="278586"/>
                        </a:moveTo>
                        <a:cubicBezTo>
                          <a:pt x="-30475" y="105929"/>
                          <a:pt x="95953" y="10799"/>
                          <a:pt x="278586" y="0"/>
                        </a:cubicBezTo>
                        <a:cubicBezTo>
                          <a:pt x="494984" y="-19502"/>
                          <a:pt x="646571" y="-14848"/>
                          <a:pt x="1009006" y="0"/>
                        </a:cubicBezTo>
                        <a:cubicBezTo>
                          <a:pt x="1371441" y="14848"/>
                          <a:pt x="1431543" y="-6498"/>
                          <a:pt x="1588305" y="0"/>
                        </a:cubicBezTo>
                        <a:cubicBezTo>
                          <a:pt x="1745067" y="6498"/>
                          <a:pt x="1911121" y="16576"/>
                          <a:pt x="2117230" y="0"/>
                        </a:cubicBezTo>
                        <a:cubicBezTo>
                          <a:pt x="2323339" y="-16576"/>
                          <a:pt x="2518097" y="10677"/>
                          <a:pt x="2797277" y="0"/>
                        </a:cubicBezTo>
                        <a:cubicBezTo>
                          <a:pt x="3076457" y="-10677"/>
                          <a:pt x="3137776" y="27816"/>
                          <a:pt x="3376576" y="0"/>
                        </a:cubicBezTo>
                        <a:cubicBezTo>
                          <a:pt x="3615376" y="-27816"/>
                          <a:pt x="3843257" y="-32322"/>
                          <a:pt x="4106996" y="0"/>
                        </a:cubicBezTo>
                        <a:cubicBezTo>
                          <a:pt x="4370735" y="32322"/>
                          <a:pt x="4518921" y="-5336"/>
                          <a:pt x="4635921" y="0"/>
                        </a:cubicBezTo>
                        <a:cubicBezTo>
                          <a:pt x="4752922" y="5336"/>
                          <a:pt x="5093229" y="18833"/>
                          <a:pt x="5315968" y="0"/>
                        </a:cubicBezTo>
                        <a:cubicBezTo>
                          <a:pt x="5481799" y="2878"/>
                          <a:pt x="5578089" y="122064"/>
                          <a:pt x="5594554" y="278586"/>
                        </a:cubicBezTo>
                        <a:cubicBezTo>
                          <a:pt x="5611012" y="490352"/>
                          <a:pt x="5602361" y="615736"/>
                          <a:pt x="5594554" y="835742"/>
                        </a:cubicBezTo>
                        <a:cubicBezTo>
                          <a:pt x="5586747" y="1055748"/>
                          <a:pt x="5616298" y="1208893"/>
                          <a:pt x="5594554" y="1392898"/>
                        </a:cubicBezTo>
                        <a:cubicBezTo>
                          <a:pt x="5608635" y="1564005"/>
                          <a:pt x="5498285" y="1646568"/>
                          <a:pt x="5315968" y="1671484"/>
                        </a:cubicBezTo>
                        <a:cubicBezTo>
                          <a:pt x="5148912" y="1696518"/>
                          <a:pt x="4982832" y="1658784"/>
                          <a:pt x="4686295" y="1671484"/>
                        </a:cubicBezTo>
                        <a:cubicBezTo>
                          <a:pt x="4389758" y="1684184"/>
                          <a:pt x="4317993" y="1673222"/>
                          <a:pt x="4056623" y="1671484"/>
                        </a:cubicBezTo>
                        <a:cubicBezTo>
                          <a:pt x="3795253" y="1669746"/>
                          <a:pt x="3514543" y="1662176"/>
                          <a:pt x="3326202" y="1671484"/>
                        </a:cubicBezTo>
                        <a:cubicBezTo>
                          <a:pt x="3137861" y="1680792"/>
                          <a:pt x="2983948" y="1651478"/>
                          <a:pt x="2696529" y="1671484"/>
                        </a:cubicBezTo>
                        <a:cubicBezTo>
                          <a:pt x="2409110" y="1691490"/>
                          <a:pt x="2413912" y="1693708"/>
                          <a:pt x="2217978" y="1671484"/>
                        </a:cubicBezTo>
                        <a:cubicBezTo>
                          <a:pt x="2022044" y="1649260"/>
                          <a:pt x="1837086" y="1687115"/>
                          <a:pt x="1689053" y="1671484"/>
                        </a:cubicBezTo>
                        <a:cubicBezTo>
                          <a:pt x="1541021" y="1655853"/>
                          <a:pt x="1175368" y="1706723"/>
                          <a:pt x="958633" y="1671484"/>
                        </a:cubicBezTo>
                        <a:cubicBezTo>
                          <a:pt x="741898" y="1636245"/>
                          <a:pt x="473163" y="1683871"/>
                          <a:pt x="278586" y="1671484"/>
                        </a:cubicBezTo>
                        <a:cubicBezTo>
                          <a:pt x="141856" y="1705400"/>
                          <a:pt x="-5950" y="1549895"/>
                          <a:pt x="0" y="1392898"/>
                        </a:cubicBezTo>
                        <a:cubicBezTo>
                          <a:pt x="-4977" y="1198071"/>
                          <a:pt x="-28250" y="1025600"/>
                          <a:pt x="0" y="824599"/>
                        </a:cubicBezTo>
                        <a:cubicBezTo>
                          <a:pt x="28250" y="623598"/>
                          <a:pt x="11104" y="448102"/>
                          <a:pt x="0" y="278586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101600">
              <a:schemeClr val="tx2">
                <a:lumMod val="40000"/>
                <a:lumOff val="60000"/>
                <a:alpha val="6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B5963D1-48BA-5A36-CD76-57DFD1D8F849}"/>
              </a:ext>
            </a:extLst>
          </p:cNvPr>
          <p:cNvSpPr txBox="1"/>
          <p:nvPr/>
        </p:nvSpPr>
        <p:spPr>
          <a:xfrm>
            <a:off x="4070555" y="4671082"/>
            <a:ext cx="536841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Strengthen Digital Presence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online reach through social media, e-commerce, and digital marketing to drive sales and engagement.</a:t>
            </a:r>
          </a:p>
          <a:p>
            <a:pPr algn="just"/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85086DC-DA78-1DA7-9880-4ACCEDD3B8B8}"/>
              </a:ext>
            </a:extLst>
          </p:cNvPr>
          <p:cNvCxnSpPr/>
          <p:nvPr/>
        </p:nvCxnSpPr>
        <p:spPr>
          <a:xfrm>
            <a:off x="4109884" y="5142271"/>
            <a:ext cx="5309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9D8972-99D9-1261-9213-34B9CBA0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333216"/>
            <a:ext cx="2743200" cy="365125"/>
          </a:xfrm>
        </p:spPr>
        <p:txBody>
          <a:bodyPr/>
          <a:lstStyle/>
          <a:p>
            <a:fld id="{E4168F05-9A98-4405-A0B0-10949CD73E96}" type="slidenum">
              <a:rPr lang="en-IN" sz="1400" b="1" smtClean="0">
                <a:solidFill>
                  <a:schemeClr val="tx1"/>
                </a:solidFill>
              </a:rPr>
              <a:t>9</a:t>
            </a:fld>
            <a:endParaRPr lang="en-IN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56244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970</TotalTime>
  <Words>898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 Krishna</dc:creator>
  <cp:lastModifiedBy>Aayush Krishna</cp:lastModifiedBy>
  <cp:revision>14</cp:revision>
  <dcterms:created xsi:type="dcterms:W3CDTF">2025-02-05T05:41:27Z</dcterms:created>
  <dcterms:modified xsi:type="dcterms:W3CDTF">2025-02-24T12:51:38Z</dcterms:modified>
</cp:coreProperties>
</file>