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4"/>
    <p:sldMasterId id="2147483797" r:id="rId5"/>
  </p:sldMasterIdLst>
  <p:notesMasterIdLst>
    <p:notesMasterId r:id="rId43"/>
  </p:notesMasterIdLst>
  <p:sldIdLst>
    <p:sldId id="257" r:id="rId6"/>
    <p:sldId id="258" r:id="rId7"/>
    <p:sldId id="260" r:id="rId8"/>
    <p:sldId id="572" r:id="rId9"/>
    <p:sldId id="465" r:id="rId10"/>
    <p:sldId id="573" r:id="rId11"/>
    <p:sldId id="574" r:id="rId12"/>
    <p:sldId id="575" r:id="rId13"/>
    <p:sldId id="576" r:id="rId14"/>
    <p:sldId id="577" r:id="rId15"/>
    <p:sldId id="578" r:id="rId16"/>
    <p:sldId id="579" r:id="rId17"/>
    <p:sldId id="586" r:id="rId18"/>
    <p:sldId id="587" r:id="rId19"/>
    <p:sldId id="588" r:id="rId20"/>
    <p:sldId id="589" r:id="rId21"/>
    <p:sldId id="590" r:id="rId22"/>
    <p:sldId id="591" r:id="rId23"/>
    <p:sldId id="592" r:id="rId24"/>
    <p:sldId id="613" r:id="rId25"/>
    <p:sldId id="612" r:id="rId26"/>
    <p:sldId id="593" r:id="rId27"/>
    <p:sldId id="594" r:id="rId28"/>
    <p:sldId id="595" r:id="rId29"/>
    <p:sldId id="596" r:id="rId30"/>
    <p:sldId id="597" r:id="rId31"/>
    <p:sldId id="598" r:id="rId32"/>
    <p:sldId id="599" r:id="rId33"/>
    <p:sldId id="600" r:id="rId34"/>
    <p:sldId id="603" r:id="rId35"/>
    <p:sldId id="604" r:id="rId36"/>
    <p:sldId id="605" r:id="rId37"/>
    <p:sldId id="606" r:id="rId38"/>
    <p:sldId id="607" r:id="rId39"/>
    <p:sldId id="610" r:id="rId40"/>
    <p:sldId id="611" r:id="rId41"/>
    <p:sldId id="58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KUBBA" userId="d395598d201a57d1" providerId="LiveId" clId="{9C2435C2-0C3B-4C4B-83EB-A5304EF84C11}"/>
    <pc:docChg chg="addSld delSld modSld sldOrd">
      <pc:chgData name="AAYUSH KUBBA" userId="d395598d201a57d1" providerId="LiveId" clId="{9C2435C2-0C3B-4C4B-83EB-A5304EF84C11}" dt="2021-06-05T19:21:06.830" v="24" actId="20577"/>
      <pc:docMkLst>
        <pc:docMk/>
      </pc:docMkLst>
      <pc:sldChg chg="modSp mod">
        <pc:chgData name="AAYUSH KUBBA" userId="d395598d201a57d1" providerId="LiveId" clId="{9C2435C2-0C3B-4C4B-83EB-A5304EF84C11}" dt="2021-06-05T19:21:06.830" v="24" actId="20577"/>
        <pc:sldMkLst>
          <pc:docMk/>
          <pc:sldMk cId="2584280759" sldId="257"/>
        </pc:sldMkLst>
        <pc:spChg chg="mod">
          <ac:chgData name="AAYUSH KUBBA" userId="d395598d201a57d1" providerId="LiveId" clId="{9C2435C2-0C3B-4C4B-83EB-A5304EF84C11}" dt="2021-06-05T19:21:06.830" v="24" actId="20577"/>
          <ac:spMkLst>
            <pc:docMk/>
            <pc:sldMk cId="2584280759" sldId="257"/>
            <ac:spMk id="2" creationId="{18C3B467-088C-4F3D-A9A7-105C4E1E20CD}"/>
          </ac:spMkLst>
        </pc:spChg>
      </pc:sldChg>
      <pc:sldChg chg="modSp modAnim">
        <pc:chgData name="AAYUSH KUBBA" userId="d395598d201a57d1" providerId="LiveId" clId="{9C2435C2-0C3B-4C4B-83EB-A5304EF84C11}" dt="2021-06-05T19:18:19.147" v="2" actId="20577"/>
        <pc:sldMkLst>
          <pc:docMk/>
          <pc:sldMk cId="3933697910" sldId="258"/>
        </pc:sldMkLst>
        <pc:spChg chg="mod">
          <ac:chgData name="AAYUSH KUBBA" userId="d395598d201a57d1" providerId="LiveId" clId="{9C2435C2-0C3B-4C4B-83EB-A5304EF84C11}" dt="2021-06-05T19:18:19.147" v="2" actId="20577"/>
          <ac:spMkLst>
            <pc:docMk/>
            <pc:sldMk cId="3933697910" sldId="258"/>
            <ac:spMk id="17" creationId="{00000000-0000-0000-0000-000000000000}"/>
          </ac:spMkLst>
        </pc:spChg>
      </pc:sldChg>
      <pc:sldChg chg="del">
        <pc:chgData name="AAYUSH KUBBA" userId="d395598d201a57d1" providerId="LiveId" clId="{9C2435C2-0C3B-4C4B-83EB-A5304EF84C11}" dt="2021-06-05T19:18:48.276" v="3" actId="47"/>
        <pc:sldMkLst>
          <pc:docMk/>
          <pc:sldMk cId="191336375" sldId="536"/>
        </pc:sldMkLst>
      </pc:sldChg>
      <pc:sldChg chg="del">
        <pc:chgData name="AAYUSH KUBBA" userId="d395598d201a57d1" providerId="LiveId" clId="{9C2435C2-0C3B-4C4B-83EB-A5304EF84C11}" dt="2021-06-05T19:18:48.276" v="3" actId="47"/>
        <pc:sldMkLst>
          <pc:docMk/>
          <pc:sldMk cId="3189040412" sldId="563"/>
        </pc:sldMkLst>
      </pc:sldChg>
      <pc:sldChg chg="del">
        <pc:chgData name="AAYUSH KUBBA" userId="d395598d201a57d1" providerId="LiveId" clId="{9C2435C2-0C3B-4C4B-83EB-A5304EF84C11}" dt="2021-06-05T19:18:48.276" v="3" actId="47"/>
        <pc:sldMkLst>
          <pc:docMk/>
          <pc:sldMk cId="3803909808" sldId="581"/>
        </pc:sldMkLst>
      </pc:sldChg>
      <pc:sldChg chg="del">
        <pc:chgData name="AAYUSH KUBBA" userId="d395598d201a57d1" providerId="LiveId" clId="{9C2435C2-0C3B-4C4B-83EB-A5304EF84C11}" dt="2021-06-05T19:18:48.276" v="3" actId="47"/>
        <pc:sldMkLst>
          <pc:docMk/>
          <pc:sldMk cId="2119004696" sldId="582"/>
        </pc:sldMkLst>
      </pc:sldChg>
      <pc:sldChg chg="del">
        <pc:chgData name="AAYUSH KUBBA" userId="d395598d201a57d1" providerId="LiveId" clId="{9C2435C2-0C3B-4C4B-83EB-A5304EF84C11}" dt="2021-06-05T19:18:48.276" v="3" actId="47"/>
        <pc:sldMkLst>
          <pc:docMk/>
          <pc:sldMk cId="899847601" sldId="583"/>
        </pc:sldMkLst>
      </pc:sldChg>
      <pc:sldChg chg="del">
        <pc:chgData name="AAYUSH KUBBA" userId="d395598d201a57d1" providerId="LiveId" clId="{9C2435C2-0C3B-4C4B-83EB-A5304EF84C11}" dt="2021-06-05T19:18:48.276" v="3" actId="47"/>
        <pc:sldMkLst>
          <pc:docMk/>
          <pc:sldMk cId="2936486556" sldId="584"/>
        </pc:sldMkLst>
      </pc:sldChg>
      <pc:sldChg chg="del">
        <pc:chgData name="AAYUSH KUBBA" userId="d395598d201a57d1" providerId="LiveId" clId="{9C2435C2-0C3B-4C4B-83EB-A5304EF84C11}" dt="2021-06-05T19:18:48.276" v="3" actId="47"/>
        <pc:sldMkLst>
          <pc:docMk/>
          <pc:sldMk cId="1561265790" sldId="585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621490745" sldId="586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2692792474" sldId="587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826795950" sldId="588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2513561093" sldId="589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2940859616" sldId="590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3639741167" sldId="591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1271870370" sldId="592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4282518408" sldId="593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2818068270" sldId="594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12610051" sldId="595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1047413514" sldId="596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2320299877" sldId="597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1469191259" sldId="598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1690550945" sldId="599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2203756971" sldId="600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1310860715" sldId="603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3015530955" sldId="604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4006595493" sldId="605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4039859212" sldId="606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3010137305" sldId="607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4261124584" sldId="610"/>
        </pc:sldMkLst>
      </pc:sldChg>
      <pc:sldChg chg="ord">
        <pc:chgData name="AAYUSH KUBBA" userId="d395598d201a57d1" providerId="LiveId" clId="{9C2435C2-0C3B-4C4B-83EB-A5304EF84C11}" dt="2021-06-05T19:19:51.693" v="6"/>
        <pc:sldMkLst>
          <pc:docMk/>
          <pc:sldMk cId="835152786" sldId="611"/>
        </pc:sldMkLst>
      </pc:sldChg>
      <pc:sldChg chg="add">
        <pc:chgData name="AAYUSH KUBBA" userId="d395598d201a57d1" providerId="LiveId" clId="{9C2435C2-0C3B-4C4B-83EB-A5304EF84C11}" dt="2021-06-05T19:20:24.670" v="8"/>
        <pc:sldMkLst>
          <pc:docMk/>
          <pc:sldMk cId="2215249449" sldId="612"/>
        </pc:sldMkLst>
      </pc:sldChg>
      <pc:sldChg chg="del">
        <pc:chgData name="AAYUSH KUBBA" userId="d395598d201a57d1" providerId="LiveId" clId="{9C2435C2-0C3B-4C4B-83EB-A5304EF84C11}" dt="2021-06-05T19:20:14.248" v="7" actId="2696"/>
        <pc:sldMkLst>
          <pc:docMk/>
          <pc:sldMk cId="3494885274" sldId="612"/>
        </pc:sldMkLst>
      </pc:sldChg>
      <pc:sldChg chg="del">
        <pc:chgData name="AAYUSH KUBBA" userId="d395598d201a57d1" providerId="LiveId" clId="{9C2435C2-0C3B-4C4B-83EB-A5304EF84C11}" dt="2021-06-05T19:20:14.248" v="7" actId="2696"/>
        <pc:sldMkLst>
          <pc:docMk/>
          <pc:sldMk cId="999947794" sldId="613"/>
        </pc:sldMkLst>
      </pc:sldChg>
      <pc:sldChg chg="add">
        <pc:chgData name="AAYUSH KUBBA" userId="d395598d201a57d1" providerId="LiveId" clId="{9C2435C2-0C3B-4C4B-83EB-A5304EF84C11}" dt="2021-06-05T19:20:24.670" v="8"/>
        <pc:sldMkLst>
          <pc:docMk/>
          <pc:sldMk cId="1499166239" sldId="613"/>
        </pc:sldMkLst>
      </pc:sldChg>
      <pc:sldChg chg="del">
        <pc:chgData name="AAYUSH KUBBA" userId="d395598d201a57d1" providerId="LiveId" clId="{9C2435C2-0C3B-4C4B-83EB-A5304EF84C11}" dt="2021-06-05T19:19:34.946" v="4" actId="47"/>
        <pc:sldMkLst>
          <pc:docMk/>
          <pc:sldMk cId="1130351696" sldId="614"/>
        </pc:sldMkLst>
      </pc:sldChg>
      <pc:sldChg chg="del">
        <pc:chgData name="AAYUSH KUBBA" userId="d395598d201a57d1" providerId="LiveId" clId="{9C2435C2-0C3B-4C4B-83EB-A5304EF84C11}" dt="2021-06-05T19:18:48.276" v="3" actId="47"/>
        <pc:sldMkLst>
          <pc:docMk/>
          <pc:sldMk cId="2457197934" sldId="615"/>
        </pc:sldMkLst>
      </pc:sldChg>
      <pc:sldChg chg="del">
        <pc:chgData name="AAYUSH KUBBA" userId="d395598d201a57d1" providerId="LiveId" clId="{9C2435C2-0C3B-4C4B-83EB-A5304EF84C11}" dt="2021-06-05T19:18:48.276" v="3" actId="47"/>
        <pc:sldMkLst>
          <pc:docMk/>
          <pc:sldMk cId="608465591" sldId="616"/>
        </pc:sldMkLst>
      </pc:sldChg>
      <pc:sldChg chg="del">
        <pc:chgData name="AAYUSH KUBBA" userId="d395598d201a57d1" providerId="LiveId" clId="{9C2435C2-0C3B-4C4B-83EB-A5304EF84C11}" dt="2021-06-05T19:18:48.276" v="3" actId="47"/>
        <pc:sldMkLst>
          <pc:docMk/>
          <pc:sldMk cId="3946836698" sldId="617"/>
        </pc:sldMkLst>
      </pc:sldChg>
      <pc:sldChg chg="del">
        <pc:chgData name="AAYUSH KUBBA" userId="d395598d201a57d1" providerId="LiveId" clId="{9C2435C2-0C3B-4C4B-83EB-A5304EF84C11}" dt="2021-06-05T19:18:48.276" v="3" actId="47"/>
        <pc:sldMkLst>
          <pc:docMk/>
          <pc:sldMk cId="3572676944" sldId="618"/>
        </pc:sldMkLst>
      </pc:sldChg>
      <pc:sldChg chg="del">
        <pc:chgData name="AAYUSH KUBBA" userId="d395598d201a57d1" providerId="LiveId" clId="{9C2435C2-0C3B-4C4B-83EB-A5304EF84C11}" dt="2021-06-05T19:18:48.276" v="3" actId="47"/>
        <pc:sldMkLst>
          <pc:docMk/>
          <pc:sldMk cId="967585363" sldId="619"/>
        </pc:sldMkLst>
      </pc:sldChg>
      <pc:sldChg chg="del">
        <pc:chgData name="AAYUSH KUBBA" userId="d395598d201a57d1" providerId="LiveId" clId="{9C2435C2-0C3B-4C4B-83EB-A5304EF84C11}" dt="2021-06-05T19:18:48.276" v="3" actId="47"/>
        <pc:sldMkLst>
          <pc:docMk/>
          <pc:sldMk cId="1416333565" sldId="620"/>
        </pc:sldMkLst>
      </pc:sldChg>
      <pc:sldChg chg="del">
        <pc:chgData name="AAYUSH KUBBA" userId="d395598d201a57d1" providerId="LiveId" clId="{9C2435C2-0C3B-4C4B-83EB-A5304EF84C11}" dt="2021-06-05T19:18:48.276" v="3" actId="47"/>
        <pc:sldMkLst>
          <pc:docMk/>
          <pc:sldMk cId="217684793" sldId="621"/>
        </pc:sldMkLst>
      </pc:sldChg>
      <pc:sldChg chg="del">
        <pc:chgData name="AAYUSH KUBBA" userId="d395598d201a57d1" providerId="LiveId" clId="{9C2435C2-0C3B-4C4B-83EB-A5304EF84C11}" dt="2021-06-05T19:18:48.276" v="3" actId="47"/>
        <pc:sldMkLst>
          <pc:docMk/>
          <pc:sldMk cId="3250392837" sldId="622"/>
        </pc:sldMkLst>
      </pc:sldChg>
      <pc:sldMasterChg chg="delSldLayout">
        <pc:chgData name="AAYUSH KUBBA" userId="d395598d201a57d1" providerId="LiveId" clId="{9C2435C2-0C3B-4C4B-83EB-A5304EF84C11}" dt="2021-06-05T19:18:48.276" v="3" actId="47"/>
        <pc:sldMasterMkLst>
          <pc:docMk/>
          <pc:sldMasterMk cId="389292920" sldId="2147483797"/>
        </pc:sldMasterMkLst>
        <pc:sldLayoutChg chg="del">
          <pc:chgData name="AAYUSH KUBBA" userId="d395598d201a57d1" providerId="LiveId" clId="{9C2435C2-0C3B-4C4B-83EB-A5304EF84C11}" dt="2021-06-05T19:18:48.276" v="3" actId="47"/>
          <pc:sldLayoutMkLst>
            <pc:docMk/>
            <pc:sldMasterMk cId="389292920" sldId="2147483797"/>
            <pc:sldLayoutMk cId="106756744" sldId="214748381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79101-8DEC-4647-8BD9-DB2A8072C539}" type="doc">
      <dgm:prSet loTypeId="urn:microsoft.com/office/officeart/2005/8/layout/defaul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758D60B-5E8C-41C9-8FDF-C68CFF3DAC0E}">
      <dgm:prSet custT="1"/>
      <dgm:spPr/>
      <dgm:t>
        <a:bodyPr/>
        <a:lstStyle/>
        <a:p>
          <a:pPr rtl="0"/>
          <a:r>
            <a:rPr lang="en-US" sz="2400">
              <a:latin typeface="Cambria" panose="02040503050406030204" pitchFamily="18" charset="0"/>
              <a:ea typeface="Cambria" panose="02040503050406030204" pitchFamily="18" charset="0"/>
            </a:rPr>
            <a:t>Retail</a:t>
          </a:r>
        </a:p>
      </dgm:t>
    </dgm:pt>
    <dgm:pt modelId="{BF3938A1-8515-41E3-8959-D904E5787046}" type="parTrans" cxnId="{33295CC5-6E82-4049-AFC7-9FA5F140A07E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54C2C65-5702-4D88-8E02-AA209EFBDD28}" type="sibTrans" cxnId="{33295CC5-6E82-4049-AFC7-9FA5F140A07E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D47FF3B-DB5F-46D6-9A45-E585E9448067}">
      <dgm:prSet custT="1"/>
      <dgm:spPr/>
      <dgm:t>
        <a:bodyPr/>
        <a:lstStyle/>
        <a:p>
          <a:pPr rtl="0"/>
          <a:r>
            <a:rPr lang="en-US" sz="2000">
              <a:latin typeface="Cambria" panose="02040503050406030204" pitchFamily="18" charset="0"/>
              <a:ea typeface="Cambria" panose="02040503050406030204" pitchFamily="18" charset="0"/>
            </a:rPr>
            <a:t>Behavioral tracking</a:t>
          </a:r>
        </a:p>
      </dgm:t>
    </dgm:pt>
    <dgm:pt modelId="{3394565B-49D0-4CCB-B92D-18383AAC482E}" type="parTrans" cxnId="{5E7BEEC5-1D86-40D2-8DC5-16DA6D084AD1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28DB6EA-E9B4-49D9-9D85-0D06A1C506A2}" type="sibTrans" cxnId="{5E7BEEC5-1D86-40D2-8DC5-16DA6D084AD1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5CCE03A-86F0-4A73-94F6-1345133BC025}">
      <dgm:prSet custT="1"/>
      <dgm:spPr/>
      <dgm:t>
        <a:bodyPr/>
        <a:lstStyle/>
        <a:p>
          <a:pPr rtl="0"/>
          <a:r>
            <a:rPr lang="en-US" sz="2000" dirty="0">
              <a:latin typeface="Cambria" panose="02040503050406030204" pitchFamily="18" charset="0"/>
              <a:ea typeface="Cambria" panose="02040503050406030204" pitchFamily="18" charset="0"/>
            </a:rPr>
            <a:t>Inventory Management</a:t>
          </a:r>
        </a:p>
      </dgm:t>
    </dgm:pt>
    <dgm:pt modelId="{918C28EB-8F54-478D-8B28-FB0C2F4CD3CB}" type="parTrans" cxnId="{9A12BC1E-E6A7-49B2-B30A-E2FDCAE28735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934F34A-9AFF-42BE-A4D0-A6EBD6405076}" type="sibTrans" cxnId="{9A12BC1E-E6A7-49B2-B30A-E2FDCAE28735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57DE83D-8FC4-43E0-B0E6-18689482BAD0}">
      <dgm:prSet custT="1"/>
      <dgm:spPr/>
      <dgm:t>
        <a:bodyPr/>
        <a:lstStyle/>
        <a:p>
          <a:pPr rtl="0"/>
          <a:r>
            <a:rPr lang="en-US" sz="2400">
              <a:latin typeface="Cambria" panose="02040503050406030204" pitchFamily="18" charset="0"/>
              <a:ea typeface="Cambria" panose="02040503050406030204" pitchFamily="18" charset="0"/>
            </a:rPr>
            <a:t>Manufacturing</a:t>
          </a:r>
        </a:p>
      </dgm:t>
    </dgm:pt>
    <dgm:pt modelId="{0DBAF25E-6846-498A-A21C-5EE31803182B}" type="parTrans" cxnId="{64CD7EA8-290A-42C1-9AFC-032945CB8114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9B2C577-DFC9-4862-B186-7F9D3FBFD079}" type="sibTrans" cxnId="{64CD7EA8-290A-42C1-9AFC-032945CB8114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B1E0B92-BC16-467C-B32D-8EF95444FD66}">
      <dgm:prSet custT="1"/>
      <dgm:spPr/>
      <dgm:t>
        <a:bodyPr/>
        <a:lstStyle/>
        <a:p>
          <a:pPr rtl="0"/>
          <a:r>
            <a:rPr lang="en-US" sz="2400">
              <a:latin typeface="Cambria" panose="02040503050406030204" pitchFamily="18" charset="0"/>
              <a:ea typeface="Cambria" panose="02040503050406030204" pitchFamily="18" charset="0"/>
            </a:rPr>
            <a:t>Healthcare</a:t>
          </a:r>
        </a:p>
      </dgm:t>
    </dgm:pt>
    <dgm:pt modelId="{E7F437D8-13FE-4E23-93C2-6A799F8C11C2}" type="parTrans" cxnId="{DFD6FF99-C3F8-42AD-B856-721154B3045E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40FB0EB-C1B6-4252-A519-49D50C93D88C}" type="sibTrans" cxnId="{DFD6FF99-C3F8-42AD-B856-721154B3045E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EAC0ED5-CABC-4EBD-B2DF-B642B7B706CD}">
      <dgm:prSet custT="1"/>
      <dgm:spPr/>
      <dgm:t>
        <a:bodyPr/>
        <a:lstStyle/>
        <a:p>
          <a:pPr rtl="0"/>
          <a:r>
            <a:rPr lang="en-US" sz="2400">
              <a:latin typeface="Cambria" panose="02040503050406030204" pitchFamily="18" charset="0"/>
              <a:ea typeface="Cambria" panose="02040503050406030204" pitchFamily="18" charset="0"/>
            </a:rPr>
            <a:t>Autonomous vehicles</a:t>
          </a:r>
        </a:p>
      </dgm:t>
    </dgm:pt>
    <dgm:pt modelId="{10D67E95-F79B-475A-94D7-9F7FF3AC6A88}" type="parTrans" cxnId="{2A48AEF3-A1FC-41E8-BF5C-A83971206535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39D23F7-82AC-4224-A689-543992311D23}" type="sibTrans" cxnId="{2A48AEF3-A1FC-41E8-BF5C-A83971206535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8A9FF22-F1A5-46EC-9D90-62DC771CCF3C}">
      <dgm:prSet custT="1"/>
      <dgm:spPr/>
      <dgm:t>
        <a:bodyPr/>
        <a:lstStyle/>
        <a:p>
          <a:pPr rtl="0"/>
          <a:r>
            <a:rPr lang="en-US" sz="2400">
              <a:latin typeface="Cambria" panose="02040503050406030204" pitchFamily="18" charset="0"/>
              <a:ea typeface="Cambria" panose="02040503050406030204" pitchFamily="18" charset="0"/>
            </a:rPr>
            <a:t>Insurance</a:t>
          </a:r>
        </a:p>
      </dgm:t>
    </dgm:pt>
    <dgm:pt modelId="{90F5F1F8-5F51-4BB7-9E35-4DD4E545B167}" type="parTrans" cxnId="{224D4995-DC94-4A56-9F3C-A10306B89948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1661AFF-AB35-426A-82BC-4933B063E7B6}" type="sibTrans" cxnId="{224D4995-DC94-4A56-9F3C-A10306B89948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5DE35AD-AF6E-4BD6-AB1B-5F9D46DF20FA}">
      <dgm:prSet custT="1"/>
      <dgm:spPr/>
      <dgm:t>
        <a:bodyPr/>
        <a:lstStyle/>
        <a:p>
          <a:pPr rtl="0"/>
          <a:r>
            <a:rPr lang="en-US" sz="2400">
              <a:latin typeface="Cambria" panose="02040503050406030204" pitchFamily="18" charset="0"/>
              <a:ea typeface="Cambria" panose="02040503050406030204" pitchFamily="18" charset="0"/>
            </a:rPr>
            <a:t>Agriculture</a:t>
          </a:r>
        </a:p>
      </dgm:t>
    </dgm:pt>
    <dgm:pt modelId="{34742776-89B9-4498-87C8-9046EA264F2C}" type="parTrans" cxnId="{3B811C25-5260-46F5-A033-C973AD1DC650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9E5039C-D03D-47F4-9CBB-62A92CFB93FA}" type="sibTrans" cxnId="{3B811C25-5260-46F5-A033-C973AD1DC650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0836C42-912C-4507-9985-C1D791816134}">
      <dgm:prSet custT="1"/>
      <dgm:spPr/>
      <dgm:t>
        <a:bodyPr/>
        <a:lstStyle/>
        <a:p>
          <a:pPr rtl="0"/>
          <a:r>
            <a:rPr lang="en-US" sz="2400">
              <a:latin typeface="Cambria" panose="02040503050406030204" pitchFamily="18" charset="0"/>
              <a:ea typeface="Cambria" panose="02040503050406030204" pitchFamily="18" charset="0"/>
            </a:rPr>
            <a:t>Defense and Security</a:t>
          </a:r>
        </a:p>
      </dgm:t>
    </dgm:pt>
    <dgm:pt modelId="{1683560C-7096-40D6-A51E-3E5DFE46E63D}" type="parTrans" cxnId="{D2FC2081-CC70-4F16-B7DA-DB68EC18A882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58B2CD9-516F-4696-A1CD-15336F963A6F}" type="sibTrans" cxnId="{D2FC2081-CC70-4F16-B7DA-DB68EC18A882}">
      <dgm:prSet/>
      <dgm:spPr/>
      <dgm:t>
        <a:bodyPr/>
        <a:lstStyle/>
        <a:p>
          <a:endParaRPr lang="en-US" sz="18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A9D5B58-D6F7-41EA-ACF4-8D98FB82F790}" type="pres">
      <dgm:prSet presAssocID="{AEB79101-8DEC-4647-8BD9-DB2A8072C539}" presName="diagram" presStyleCnt="0">
        <dgm:presLayoutVars>
          <dgm:dir/>
          <dgm:resizeHandles val="exact"/>
        </dgm:presLayoutVars>
      </dgm:prSet>
      <dgm:spPr/>
    </dgm:pt>
    <dgm:pt modelId="{FECD15C5-8D1C-4808-90EB-C719BF9CD30D}" type="pres">
      <dgm:prSet presAssocID="{1758D60B-5E8C-41C9-8FDF-C68CFF3DAC0E}" presName="node" presStyleLbl="node1" presStyleIdx="0" presStyleCnt="7">
        <dgm:presLayoutVars>
          <dgm:bulletEnabled val="1"/>
        </dgm:presLayoutVars>
      </dgm:prSet>
      <dgm:spPr/>
    </dgm:pt>
    <dgm:pt modelId="{3C57B636-5B6F-4BE9-961C-F5D78641FB3F}" type="pres">
      <dgm:prSet presAssocID="{554C2C65-5702-4D88-8E02-AA209EFBDD28}" presName="sibTrans" presStyleCnt="0"/>
      <dgm:spPr/>
    </dgm:pt>
    <dgm:pt modelId="{66D855DA-B624-4E09-AB42-1FDF901FB2F6}" type="pres">
      <dgm:prSet presAssocID="{F57DE83D-8FC4-43E0-B0E6-18689482BAD0}" presName="node" presStyleLbl="node1" presStyleIdx="1" presStyleCnt="7">
        <dgm:presLayoutVars>
          <dgm:bulletEnabled val="1"/>
        </dgm:presLayoutVars>
      </dgm:prSet>
      <dgm:spPr/>
    </dgm:pt>
    <dgm:pt modelId="{21143E3B-E95A-4C9B-995A-7FDD79FA3231}" type="pres">
      <dgm:prSet presAssocID="{99B2C577-DFC9-4862-B186-7F9D3FBFD079}" presName="sibTrans" presStyleCnt="0"/>
      <dgm:spPr/>
    </dgm:pt>
    <dgm:pt modelId="{C4DF5D83-6B9D-4093-9017-7A9564139B93}" type="pres">
      <dgm:prSet presAssocID="{8B1E0B92-BC16-467C-B32D-8EF95444FD66}" presName="node" presStyleLbl="node1" presStyleIdx="2" presStyleCnt="7">
        <dgm:presLayoutVars>
          <dgm:bulletEnabled val="1"/>
        </dgm:presLayoutVars>
      </dgm:prSet>
      <dgm:spPr/>
    </dgm:pt>
    <dgm:pt modelId="{8D70615C-77F7-42D0-A5E1-71401878B057}" type="pres">
      <dgm:prSet presAssocID="{340FB0EB-C1B6-4252-A519-49D50C93D88C}" presName="sibTrans" presStyleCnt="0"/>
      <dgm:spPr/>
    </dgm:pt>
    <dgm:pt modelId="{EDF325DC-3439-459C-ADE6-6D9C789936C3}" type="pres">
      <dgm:prSet presAssocID="{4EAC0ED5-CABC-4EBD-B2DF-B642B7B706CD}" presName="node" presStyleLbl="node1" presStyleIdx="3" presStyleCnt="7">
        <dgm:presLayoutVars>
          <dgm:bulletEnabled val="1"/>
        </dgm:presLayoutVars>
      </dgm:prSet>
      <dgm:spPr/>
    </dgm:pt>
    <dgm:pt modelId="{DD06F038-4B87-4A57-B7FF-3675760F1AB2}" type="pres">
      <dgm:prSet presAssocID="{839D23F7-82AC-4224-A689-543992311D23}" presName="sibTrans" presStyleCnt="0"/>
      <dgm:spPr/>
    </dgm:pt>
    <dgm:pt modelId="{FA354AE3-460C-4586-BD94-65D571B645AC}" type="pres">
      <dgm:prSet presAssocID="{48A9FF22-F1A5-46EC-9D90-62DC771CCF3C}" presName="node" presStyleLbl="node1" presStyleIdx="4" presStyleCnt="7">
        <dgm:presLayoutVars>
          <dgm:bulletEnabled val="1"/>
        </dgm:presLayoutVars>
      </dgm:prSet>
      <dgm:spPr/>
    </dgm:pt>
    <dgm:pt modelId="{2DAC6661-DBD3-4A84-87F4-F1BEA0D931EB}" type="pres">
      <dgm:prSet presAssocID="{51661AFF-AB35-426A-82BC-4933B063E7B6}" presName="sibTrans" presStyleCnt="0"/>
      <dgm:spPr/>
    </dgm:pt>
    <dgm:pt modelId="{BAA9251F-4194-463F-8F02-E77AB670A432}" type="pres">
      <dgm:prSet presAssocID="{45DE35AD-AF6E-4BD6-AB1B-5F9D46DF20FA}" presName="node" presStyleLbl="node1" presStyleIdx="5" presStyleCnt="7">
        <dgm:presLayoutVars>
          <dgm:bulletEnabled val="1"/>
        </dgm:presLayoutVars>
      </dgm:prSet>
      <dgm:spPr/>
    </dgm:pt>
    <dgm:pt modelId="{B4E3C54F-63E1-43F2-BE06-4647387F16E5}" type="pres">
      <dgm:prSet presAssocID="{B9E5039C-D03D-47F4-9CBB-62A92CFB93FA}" presName="sibTrans" presStyleCnt="0"/>
      <dgm:spPr/>
    </dgm:pt>
    <dgm:pt modelId="{B32B4866-6B71-430B-B1B2-B848BFE2E084}" type="pres">
      <dgm:prSet presAssocID="{40836C42-912C-4507-9985-C1D791816134}" presName="node" presStyleLbl="node1" presStyleIdx="6" presStyleCnt="7">
        <dgm:presLayoutVars>
          <dgm:bulletEnabled val="1"/>
        </dgm:presLayoutVars>
      </dgm:prSet>
      <dgm:spPr/>
    </dgm:pt>
  </dgm:ptLst>
  <dgm:cxnLst>
    <dgm:cxn modelId="{3CD3910B-971C-4A4D-88CD-8556E597C6FF}" type="presOf" srcId="{AEB79101-8DEC-4647-8BD9-DB2A8072C539}" destId="{AA9D5B58-D6F7-41EA-ACF4-8D98FB82F790}" srcOrd="0" destOrd="0" presId="urn:microsoft.com/office/officeart/2005/8/layout/default"/>
    <dgm:cxn modelId="{0D26EE1A-BA3A-4624-AB2E-C0511F1B804D}" type="presOf" srcId="{8B1E0B92-BC16-467C-B32D-8EF95444FD66}" destId="{C4DF5D83-6B9D-4093-9017-7A9564139B93}" srcOrd="0" destOrd="0" presId="urn:microsoft.com/office/officeart/2005/8/layout/default"/>
    <dgm:cxn modelId="{9A12BC1E-E6A7-49B2-B30A-E2FDCAE28735}" srcId="{1758D60B-5E8C-41C9-8FDF-C68CFF3DAC0E}" destId="{05CCE03A-86F0-4A73-94F6-1345133BC025}" srcOrd="1" destOrd="0" parTransId="{918C28EB-8F54-478D-8B28-FB0C2F4CD3CB}" sibTransId="{2934F34A-9AFF-42BE-A4D0-A6EBD6405076}"/>
    <dgm:cxn modelId="{3B811C25-5260-46F5-A033-C973AD1DC650}" srcId="{AEB79101-8DEC-4647-8BD9-DB2A8072C539}" destId="{45DE35AD-AF6E-4BD6-AB1B-5F9D46DF20FA}" srcOrd="5" destOrd="0" parTransId="{34742776-89B9-4498-87C8-9046EA264F2C}" sibTransId="{B9E5039C-D03D-47F4-9CBB-62A92CFB93FA}"/>
    <dgm:cxn modelId="{60762D28-BB64-4495-9686-420D7193FF9E}" type="presOf" srcId="{05CCE03A-86F0-4A73-94F6-1345133BC025}" destId="{FECD15C5-8D1C-4808-90EB-C719BF9CD30D}" srcOrd="0" destOrd="2" presId="urn:microsoft.com/office/officeart/2005/8/layout/default"/>
    <dgm:cxn modelId="{6FDA8936-793F-4A34-85EA-ADB5C3D2015E}" type="presOf" srcId="{40836C42-912C-4507-9985-C1D791816134}" destId="{B32B4866-6B71-430B-B1B2-B848BFE2E084}" srcOrd="0" destOrd="0" presId="urn:microsoft.com/office/officeart/2005/8/layout/default"/>
    <dgm:cxn modelId="{F107B567-052E-464F-8C9E-BEA12EA3FCED}" type="presOf" srcId="{8D47FF3B-DB5F-46D6-9A45-E585E9448067}" destId="{FECD15C5-8D1C-4808-90EB-C719BF9CD30D}" srcOrd="0" destOrd="1" presId="urn:microsoft.com/office/officeart/2005/8/layout/default"/>
    <dgm:cxn modelId="{18821D74-DC4E-48DF-968C-C620C7C4FCB6}" type="presOf" srcId="{F57DE83D-8FC4-43E0-B0E6-18689482BAD0}" destId="{66D855DA-B624-4E09-AB42-1FDF901FB2F6}" srcOrd="0" destOrd="0" presId="urn:microsoft.com/office/officeart/2005/8/layout/default"/>
    <dgm:cxn modelId="{F500937A-B01C-4BFD-A1F2-086A33E76437}" type="presOf" srcId="{45DE35AD-AF6E-4BD6-AB1B-5F9D46DF20FA}" destId="{BAA9251F-4194-463F-8F02-E77AB670A432}" srcOrd="0" destOrd="0" presId="urn:microsoft.com/office/officeart/2005/8/layout/default"/>
    <dgm:cxn modelId="{D2FC2081-CC70-4F16-B7DA-DB68EC18A882}" srcId="{AEB79101-8DEC-4647-8BD9-DB2A8072C539}" destId="{40836C42-912C-4507-9985-C1D791816134}" srcOrd="6" destOrd="0" parTransId="{1683560C-7096-40D6-A51E-3E5DFE46E63D}" sibTransId="{B58B2CD9-516F-4696-A1CD-15336F963A6F}"/>
    <dgm:cxn modelId="{224D4995-DC94-4A56-9F3C-A10306B89948}" srcId="{AEB79101-8DEC-4647-8BD9-DB2A8072C539}" destId="{48A9FF22-F1A5-46EC-9D90-62DC771CCF3C}" srcOrd="4" destOrd="0" parTransId="{90F5F1F8-5F51-4BB7-9E35-4DD4E545B167}" sibTransId="{51661AFF-AB35-426A-82BC-4933B063E7B6}"/>
    <dgm:cxn modelId="{DFD6FF99-C3F8-42AD-B856-721154B3045E}" srcId="{AEB79101-8DEC-4647-8BD9-DB2A8072C539}" destId="{8B1E0B92-BC16-467C-B32D-8EF95444FD66}" srcOrd="2" destOrd="0" parTransId="{E7F437D8-13FE-4E23-93C2-6A799F8C11C2}" sibTransId="{340FB0EB-C1B6-4252-A519-49D50C93D88C}"/>
    <dgm:cxn modelId="{64CD7EA8-290A-42C1-9AFC-032945CB8114}" srcId="{AEB79101-8DEC-4647-8BD9-DB2A8072C539}" destId="{F57DE83D-8FC4-43E0-B0E6-18689482BAD0}" srcOrd="1" destOrd="0" parTransId="{0DBAF25E-6846-498A-A21C-5EE31803182B}" sibTransId="{99B2C577-DFC9-4862-B186-7F9D3FBFD079}"/>
    <dgm:cxn modelId="{33295CC5-6E82-4049-AFC7-9FA5F140A07E}" srcId="{AEB79101-8DEC-4647-8BD9-DB2A8072C539}" destId="{1758D60B-5E8C-41C9-8FDF-C68CFF3DAC0E}" srcOrd="0" destOrd="0" parTransId="{BF3938A1-8515-41E3-8959-D904E5787046}" sibTransId="{554C2C65-5702-4D88-8E02-AA209EFBDD28}"/>
    <dgm:cxn modelId="{5E7BEEC5-1D86-40D2-8DC5-16DA6D084AD1}" srcId="{1758D60B-5E8C-41C9-8FDF-C68CFF3DAC0E}" destId="{8D47FF3B-DB5F-46D6-9A45-E585E9448067}" srcOrd="0" destOrd="0" parTransId="{3394565B-49D0-4CCB-B92D-18383AAC482E}" sibTransId="{928DB6EA-E9B4-49D9-9D85-0D06A1C506A2}"/>
    <dgm:cxn modelId="{FD3F30D9-0D5A-4D52-AF5F-DD098306083C}" type="presOf" srcId="{4EAC0ED5-CABC-4EBD-B2DF-B642B7B706CD}" destId="{EDF325DC-3439-459C-ADE6-6D9C789936C3}" srcOrd="0" destOrd="0" presId="urn:microsoft.com/office/officeart/2005/8/layout/default"/>
    <dgm:cxn modelId="{7AFCCDDE-EE6B-4601-AB53-AEB1C0770537}" type="presOf" srcId="{1758D60B-5E8C-41C9-8FDF-C68CFF3DAC0E}" destId="{FECD15C5-8D1C-4808-90EB-C719BF9CD30D}" srcOrd="0" destOrd="0" presId="urn:microsoft.com/office/officeart/2005/8/layout/default"/>
    <dgm:cxn modelId="{0FEDBDF1-85ED-4F7E-8ED1-7E1F60D0BF68}" type="presOf" srcId="{48A9FF22-F1A5-46EC-9D90-62DC771CCF3C}" destId="{FA354AE3-460C-4586-BD94-65D571B645AC}" srcOrd="0" destOrd="0" presId="urn:microsoft.com/office/officeart/2005/8/layout/default"/>
    <dgm:cxn modelId="{2A48AEF3-A1FC-41E8-BF5C-A83971206535}" srcId="{AEB79101-8DEC-4647-8BD9-DB2A8072C539}" destId="{4EAC0ED5-CABC-4EBD-B2DF-B642B7B706CD}" srcOrd="3" destOrd="0" parTransId="{10D67E95-F79B-475A-94D7-9F7FF3AC6A88}" sibTransId="{839D23F7-82AC-4224-A689-543992311D23}"/>
    <dgm:cxn modelId="{6C0EB887-8CF1-4305-BBB6-66EEFDB67F8C}" type="presParOf" srcId="{AA9D5B58-D6F7-41EA-ACF4-8D98FB82F790}" destId="{FECD15C5-8D1C-4808-90EB-C719BF9CD30D}" srcOrd="0" destOrd="0" presId="urn:microsoft.com/office/officeart/2005/8/layout/default"/>
    <dgm:cxn modelId="{A0E41BA7-AF7F-4F8F-80FB-4DDF33A8261D}" type="presParOf" srcId="{AA9D5B58-D6F7-41EA-ACF4-8D98FB82F790}" destId="{3C57B636-5B6F-4BE9-961C-F5D78641FB3F}" srcOrd="1" destOrd="0" presId="urn:microsoft.com/office/officeart/2005/8/layout/default"/>
    <dgm:cxn modelId="{CA095624-E030-4CD9-B982-06E574C3699E}" type="presParOf" srcId="{AA9D5B58-D6F7-41EA-ACF4-8D98FB82F790}" destId="{66D855DA-B624-4E09-AB42-1FDF901FB2F6}" srcOrd="2" destOrd="0" presId="urn:microsoft.com/office/officeart/2005/8/layout/default"/>
    <dgm:cxn modelId="{35D24B6B-698A-4F3D-A41E-7C61044E11F8}" type="presParOf" srcId="{AA9D5B58-D6F7-41EA-ACF4-8D98FB82F790}" destId="{21143E3B-E95A-4C9B-995A-7FDD79FA3231}" srcOrd="3" destOrd="0" presId="urn:microsoft.com/office/officeart/2005/8/layout/default"/>
    <dgm:cxn modelId="{C7C88F3B-108C-4E7E-86E1-1993FC9AD50E}" type="presParOf" srcId="{AA9D5B58-D6F7-41EA-ACF4-8D98FB82F790}" destId="{C4DF5D83-6B9D-4093-9017-7A9564139B93}" srcOrd="4" destOrd="0" presId="urn:microsoft.com/office/officeart/2005/8/layout/default"/>
    <dgm:cxn modelId="{FE08BFAA-F5ED-48FF-BF23-AA4DEAE69262}" type="presParOf" srcId="{AA9D5B58-D6F7-41EA-ACF4-8D98FB82F790}" destId="{8D70615C-77F7-42D0-A5E1-71401878B057}" srcOrd="5" destOrd="0" presId="urn:microsoft.com/office/officeart/2005/8/layout/default"/>
    <dgm:cxn modelId="{213E475A-4017-4151-9B90-4851B991C7FC}" type="presParOf" srcId="{AA9D5B58-D6F7-41EA-ACF4-8D98FB82F790}" destId="{EDF325DC-3439-459C-ADE6-6D9C789936C3}" srcOrd="6" destOrd="0" presId="urn:microsoft.com/office/officeart/2005/8/layout/default"/>
    <dgm:cxn modelId="{DA05B3B1-A21C-4D0F-9E5A-6B50645CFB60}" type="presParOf" srcId="{AA9D5B58-D6F7-41EA-ACF4-8D98FB82F790}" destId="{DD06F038-4B87-4A57-B7FF-3675760F1AB2}" srcOrd="7" destOrd="0" presId="urn:microsoft.com/office/officeart/2005/8/layout/default"/>
    <dgm:cxn modelId="{1D569C4F-8C3D-4A5C-9B66-EB08C42D4688}" type="presParOf" srcId="{AA9D5B58-D6F7-41EA-ACF4-8D98FB82F790}" destId="{FA354AE3-460C-4586-BD94-65D571B645AC}" srcOrd="8" destOrd="0" presId="urn:microsoft.com/office/officeart/2005/8/layout/default"/>
    <dgm:cxn modelId="{F0E8CC88-18C1-4C4A-A521-0DAD64A22A7D}" type="presParOf" srcId="{AA9D5B58-D6F7-41EA-ACF4-8D98FB82F790}" destId="{2DAC6661-DBD3-4A84-87F4-F1BEA0D931EB}" srcOrd="9" destOrd="0" presId="urn:microsoft.com/office/officeart/2005/8/layout/default"/>
    <dgm:cxn modelId="{B68D20BF-3D04-4D34-890F-7B6BDF463FA4}" type="presParOf" srcId="{AA9D5B58-D6F7-41EA-ACF4-8D98FB82F790}" destId="{BAA9251F-4194-463F-8F02-E77AB670A432}" srcOrd="10" destOrd="0" presId="urn:microsoft.com/office/officeart/2005/8/layout/default"/>
    <dgm:cxn modelId="{631E05C9-736C-4093-899C-7054D2909021}" type="presParOf" srcId="{AA9D5B58-D6F7-41EA-ACF4-8D98FB82F790}" destId="{B4E3C54F-63E1-43F2-BE06-4647387F16E5}" srcOrd="11" destOrd="0" presId="urn:microsoft.com/office/officeart/2005/8/layout/default"/>
    <dgm:cxn modelId="{841D6B48-AC41-408F-AF98-E6400B9674D8}" type="presParOf" srcId="{AA9D5B58-D6F7-41EA-ACF4-8D98FB82F790}" destId="{B32B4866-6B71-430B-B1B2-B848BFE2E084}" srcOrd="12" destOrd="0" presId="urn:microsoft.com/office/officeart/2005/8/layout/default"/>
  </dgm:cxnLst>
  <dgm:bg>
    <a:solidFill>
      <a:schemeClr val="accent6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65D8D8-2463-482C-B797-E7D2DF6250FC}" type="doc">
      <dgm:prSet loTypeId="urn:microsoft.com/office/officeart/2005/8/layout/default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3CFF2A67-AE23-44BB-8ADF-1E25604AE5BE}">
      <dgm:prSet custT="1"/>
      <dgm:spPr/>
      <dgm:t>
        <a:bodyPr/>
        <a:lstStyle/>
        <a:p>
          <a:pPr rtl="0"/>
          <a:r>
            <a:rPr lang="en-US" sz="2400">
              <a:latin typeface="Cambria" panose="02040503050406030204" pitchFamily="18" charset="0"/>
              <a:ea typeface="Cambria" panose="02040503050406030204" pitchFamily="18" charset="0"/>
            </a:rPr>
            <a:t>Visual Search Engines</a:t>
          </a:r>
        </a:p>
      </dgm:t>
    </dgm:pt>
    <dgm:pt modelId="{5B68D5AE-80C2-4201-B3C1-3D4B73A66493}" type="parTrans" cxnId="{91C2CE02-4A93-4CF5-95B3-EBDEDC60A8F0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2AFE976-D5C2-46B8-8A6C-AD8691EB3738}" type="sibTrans" cxnId="{91C2CE02-4A93-4CF5-95B3-EBDEDC60A8F0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95E7FAF-8F9F-41CE-9769-CDA45CD3B228}">
      <dgm:prSet custT="1"/>
      <dgm:spPr/>
      <dgm:t>
        <a:bodyPr/>
        <a:lstStyle/>
        <a:p>
          <a:pPr rtl="0"/>
          <a:r>
            <a:rPr lang="en-US" sz="2400">
              <a:latin typeface="Cambria" panose="02040503050406030204" pitchFamily="18" charset="0"/>
              <a:ea typeface="Cambria" panose="02040503050406030204" pitchFamily="18" charset="0"/>
            </a:rPr>
            <a:t>Face recognition at Facebook</a:t>
          </a:r>
        </a:p>
      </dgm:t>
    </dgm:pt>
    <dgm:pt modelId="{0A3E39D2-C6E3-48F0-AE5A-1B819A59862E}" type="parTrans" cxnId="{4E2001E3-91A1-4E21-97BF-910684F86DC2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479906C-4178-48E9-8F2B-3306281D7B51}" type="sibTrans" cxnId="{4E2001E3-91A1-4E21-97BF-910684F86DC2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FADFE5A-B8A7-482A-BE26-77A1BA02BA09}">
      <dgm:prSet custT="1"/>
      <dgm:spPr/>
      <dgm:t>
        <a:bodyPr/>
        <a:lstStyle/>
        <a:p>
          <a:pPr rtl="0"/>
          <a:r>
            <a:rPr lang="en-US" sz="2400">
              <a:latin typeface="Cambria" panose="02040503050406030204" pitchFamily="18" charset="0"/>
              <a:ea typeface="Cambria" panose="02040503050406030204" pitchFamily="18" charset="0"/>
            </a:rPr>
            <a:t>Amazon Go</a:t>
          </a:r>
        </a:p>
      </dgm:t>
    </dgm:pt>
    <dgm:pt modelId="{6B9E6A74-647E-4015-BDA1-E8EB77147924}" type="parTrans" cxnId="{56BBFEE8-FBE3-4A46-AA65-155DFCE3538A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24CE294-EBA5-45CD-B7B2-AA03FB847237}" type="sibTrans" cxnId="{56BBFEE8-FBE3-4A46-AA65-155DFCE3538A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A158DCF-E8E2-48AA-A39C-EA2125282611}">
      <dgm:prSet custT="1"/>
      <dgm:spPr/>
      <dgm:t>
        <a:bodyPr/>
        <a:lstStyle/>
        <a:p>
          <a:pPr rtl="0"/>
          <a:r>
            <a:rPr lang="en-US" sz="2400">
              <a:latin typeface="Cambria" panose="02040503050406030204" pitchFamily="18" charset="0"/>
              <a:ea typeface="Cambria" panose="02040503050406030204" pitchFamily="18" charset="0"/>
            </a:rPr>
            <a:t>Tesla Autopilot</a:t>
          </a:r>
        </a:p>
      </dgm:t>
    </dgm:pt>
    <dgm:pt modelId="{5330452C-B4F9-4448-A949-84676BC1E0F3}" type="parTrans" cxnId="{FB87B365-170F-4559-9B75-8E25376BC01D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78BA180-6DAC-44DE-9F42-F22F44197474}" type="sibTrans" cxnId="{FB87B365-170F-4559-9B75-8E25376BC01D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6EB84B6-0D98-4067-B478-BAC24E5ECD3A}">
      <dgm:prSet custT="1"/>
      <dgm:spPr/>
      <dgm:t>
        <a:bodyPr/>
        <a:lstStyle/>
        <a:p>
          <a:pPr rtl="0"/>
          <a:r>
            <a:rPr lang="en-US" sz="2400">
              <a:latin typeface="Cambria" panose="02040503050406030204" pitchFamily="18" charset="0"/>
              <a:ea typeface="Cambria" panose="02040503050406030204" pitchFamily="18" charset="0"/>
            </a:rPr>
            <a:t>Microsoft InnerEye</a:t>
          </a:r>
        </a:p>
      </dgm:t>
    </dgm:pt>
    <dgm:pt modelId="{5CC3EEF5-8DD4-441D-A0CA-46057FAFEEEB}" type="parTrans" cxnId="{FF28C123-6C47-42DD-A9DF-AE82A9CD600F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5E30176-059C-44B8-9423-35872ACFA8F2}" type="sibTrans" cxnId="{FF28C123-6C47-42DD-A9DF-AE82A9CD600F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8706DD4-1AD9-4D1E-B0DE-69F415A562E6}" type="pres">
      <dgm:prSet presAssocID="{DA65D8D8-2463-482C-B797-E7D2DF6250FC}" presName="diagram" presStyleCnt="0">
        <dgm:presLayoutVars>
          <dgm:dir/>
          <dgm:resizeHandles val="exact"/>
        </dgm:presLayoutVars>
      </dgm:prSet>
      <dgm:spPr/>
    </dgm:pt>
    <dgm:pt modelId="{3C328E0B-03BE-4A5C-92A9-1806A120C1C5}" type="pres">
      <dgm:prSet presAssocID="{3CFF2A67-AE23-44BB-8ADF-1E25604AE5BE}" presName="node" presStyleLbl="node1" presStyleIdx="0" presStyleCnt="5">
        <dgm:presLayoutVars>
          <dgm:bulletEnabled val="1"/>
        </dgm:presLayoutVars>
      </dgm:prSet>
      <dgm:spPr/>
    </dgm:pt>
    <dgm:pt modelId="{F7958293-EF03-49B3-B831-BEB6B18BA045}" type="pres">
      <dgm:prSet presAssocID="{72AFE976-D5C2-46B8-8A6C-AD8691EB3738}" presName="sibTrans" presStyleCnt="0"/>
      <dgm:spPr/>
    </dgm:pt>
    <dgm:pt modelId="{0EFB5943-30D3-408F-92D7-F7C7FC5F6C64}" type="pres">
      <dgm:prSet presAssocID="{695E7FAF-8F9F-41CE-9769-CDA45CD3B228}" presName="node" presStyleLbl="node1" presStyleIdx="1" presStyleCnt="5">
        <dgm:presLayoutVars>
          <dgm:bulletEnabled val="1"/>
        </dgm:presLayoutVars>
      </dgm:prSet>
      <dgm:spPr/>
    </dgm:pt>
    <dgm:pt modelId="{4ED6C464-5D0A-43AD-B784-61500D3A8704}" type="pres">
      <dgm:prSet presAssocID="{3479906C-4178-48E9-8F2B-3306281D7B51}" presName="sibTrans" presStyleCnt="0"/>
      <dgm:spPr/>
    </dgm:pt>
    <dgm:pt modelId="{516984E1-E951-40D4-AA18-797A9CCD9D12}" type="pres">
      <dgm:prSet presAssocID="{2FADFE5A-B8A7-482A-BE26-77A1BA02BA09}" presName="node" presStyleLbl="node1" presStyleIdx="2" presStyleCnt="5">
        <dgm:presLayoutVars>
          <dgm:bulletEnabled val="1"/>
        </dgm:presLayoutVars>
      </dgm:prSet>
      <dgm:spPr/>
    </dgm:pt>
    <dgm:pt modelId="{D8B78DBD-2AAA-4FB5-B556-0704D50B084F}" type="pres">
      <dgm:prSet presAssocID="{C24CE294-EBA5-45CD-B7B2-AA03FB847237}" presName="sibTrans" presStyleCnt="0"/>
      <dgm:spPr/>
    </dgm:pt>
    <dgm:pt modelId="{32191D01-59B1-438E-9C1C-CA2169B4015A}" type="pres">
      <dgm:prSet presAssocID="{2A158DCF-E8E2-48AA-A39C-EA2125282611}" presName="node" presStyleLbl="node1" presStyleIdx="3" presStyleCnt="5">
        <dgm:presLayoutVars>
          <dgm:bulletEnabled val="1"/>
        </dgm:presLayoutVars>
      </dgm:prSet>
      <dgm:spPr/>
    </dgm:pt>
    <dgm:pt modelId="{72ABB2BD-98CD-42BF-ACEB-54DD4317E77F}" type="pres">
      <dgm:prSet presAssocID="{C78BA180-6DAC-44DE-9F42-F22F44197474}" presName="sibTrans" presStyleCnt="0"/>
      <dgm:spPr/>
    </dgm:pt>
    <dgm:pt modelId="{D13F1044-1856-47F0-920C-3D1E47D7E051}" type="pres">
      <dgm:prSet presAssocID="{26EB84B6-0D98-4067-B478-BAC24E5ECD3A}" presName="node" presStyleLbl="node1" presStyleIdx="4" presStyleCnt="5">
        <dgm:presLayoutVars>
          <dgm:bulletEnabled val="1"/>
        </dgm:presLayoutVars>
      </dgm:prSet>
      <dgm:spPr/>
    </dgm:pt>
  </dgm:ptLst>
  <dgm:cxnLst>
    <dgm:cxn modelId="{91C2CE02-4A93-4CF5-95B3-EBDEDC60A8F0}" srcId="{DA65D8D8-2463-482C-B797-E7D2DF6250FC}" destId="{3CFF2A67-AE23-44BB-8ADF-1E25604AE5BE}" srcOrd="0" destOrd="0" parTransId="{5B68D5AE-80C2-4201-B3C1-3D4B73A66493}" sibTransId="{72AFE976-D5C2-46B8-8A6C-AD8691EB3738}"/>
    <dgm:cxn modelId="{D353C407-3C73-438A-9598-3CA5EFAB1CC7}" type="presOf" srcId="{695E7FAF-8F9F-41CE-9769-CDA45CD3B228}" destId="{0EFB5943-30D3-408F-92D7-F7C7FC5F6C64}" srcOrd="0" destOrd="0" presId="urn:microsoft.com/office/officeart/2005/8/layout/default"/>
    <dgm:cxn modelId="{FF28C123-6C47-42DD-A9DF-AE82A9CD600F}" srcId="{DA65D8D8-2463-482C-B797-E7D2DF6250FC}" destId="{26EB84B6-0D98-4067-B478-BAC24E5ECD3A}" srcOrd="4" destOrd="0" parTransId="{5CC3EEF5-8DD4-441D-A0CA-46057FAFEEEB}" sibTransId="{45E30176-059C-44B8-9423-35872ACFA8F2}"/>
    <dgm:cxn modelId="{FB87B365-170F-4559-9B75-8E25376BC01D}" srcId="{DA65D8D8-2463-482C-B797-E7D2DF6250FC}" destId="{2A158DCF-E8E2-48AA-A39C-EA2125282611}" srcOrd="3" destOrd="0" parTransId="{5330452C-B4F9-4448-A949-84676BC1E0F3}" sibTransId="{C78BA180-6DAC-44DE-9F42-F22F44197474}"/>
    <dgm:cxn modelId="{83730D87-E615-4340-BBDF-26F3D638E0BE}" type="presOf" srcId="{DA65D8D8-2463-482C-B797-E7D2DF6250FC}" destId="{48706DD4-1AD9-4D1E-B0DE-69F415A562E6}" srcOrd="0" destOrd="0" presId="urn:microsoft.com/office/officeart/2005/8/layout/default"/>
    <dgm:cxn modelId="{6EA616B2-BC5C-467C-B65B-3344DD1701ED}" type="presOf" srcId="{26EB84B6-0D98-4067-B478-BAC24E5ECD3A}" destId="{D13F1044-1856-47F0-920C-3D1E47D7E051}" srcOrd="0" destOrd="0" presId="urn:microsoft.com/office/officeart/2005/8/layout/default"/>
    <dgm:cxn modelId="{5CBF29B3-70EB-4361-B4A6-0078F20810B8}" type="presOf" srcId="{2FADFE5A-B8A7-482A-BE26-77A1BA02BA09}" destId="{516984E1-E951-40D4-AA18-797A9CCD9D12}" srcOrd="0" destOrd="0" presId="urn:microsoft.com/office/officeart/2005/8/layout/default"/>
    <dgm:cxn modelId="{1C764AC8-671E-46DB-A0D0-A67DAD4D9E83}" type="presOf" srcId="{2A158DCF-E8E2-48AA-A39C-EA2125282611}" destId="{32191D01-59B1-438E-9C1C-CA2169B4015A}" srcOrd="0" destOrd="0" presId="urn:microsoft.com/office/officeart/2005/8/layout/default"/>
    <dgm:cxn modelId="{B16B38E0-3AE3-4CFD-9489-CF4E35227006}" type="presOf" srcId="{3CFF2A67-AE23-44BB-8ADF-1E25604AE5BE}" destId="{3C328E0B-03BE-4A5C-92A9-1806A120C1C5}" srcOrd="0" destOrd="0" presId="urn:microsoft.com/office/officeart/2005/8/layout/default"/>
    <dgm:cxn modelId="{4E2001E3-91A1-4E21-97BF-910684F86DC2}" srcId="{DA65D8D8-2463-482C-B797-E7D2DF6250FC}" destId="{695E7FAF-8F9F-41CE-9769-CDA45CD3B228}" srcOrd="1" destOrd="0" parTransId="{0A3E39D2-C6E3-48F0-AE5A-1B819A59862E}" sibTransId="{3479906C-4178-48E9-8F2B-3306281D7B51}"/>
    <dgm:cxn modelId="{56BBFEE8-FBE3-4A46-AA65-155DFCE3538A}" srcId="{DA65D8D8-2463-482C-B797-E7D2DF6250FC}" destId="{2FADFE5A-B8A7-482A-BE26-77A1BA02BA09}" srcOrd="2" destOrd="0" parTransId="{6B9E6A74-647E-4015-BDA1-E8EB77147924}" sibTransId="{C24CE294-EBA5-45CD-B7B2-AA03FB847237}"/>
    <dgm:cxn modelId="{A00BAD57-7B8A-430D-BC33-CC8FD7D063A2}" type="presParOf" srcId="{48706DD4-1AD9-4D1E-B0DE-69F415A562E6}" destId="{3C328E0B-03BE-4A5C-92A9-1806A120C1C5}" srcOrd="0" destOrd="0" presId="urn:microsoft.com/office/officeart/2005/8/layout/default"/>
    <dgm:cxn modelId="{A8F608E7-C03A-4D44-9A43-8C7429119CDA}" type="presParOf" srcId="{48706DD4-1AD9-4D1E-B0DE-69F415A562E6}" destId="{F7958293-EF03-49B3-B831-BEB6B18BA045}" srcOrd="1" destOrd="0" presId="urn:microsoft.com/office/officeart/2005/8/layout/default"/>
    <dgm:cxn modelId="{5DB4F69B-35C8-4A2A-A998-89A60A66A0AE}" type="presParOf" srcId="{48706DD4-1AD9-4D1E-B0DE-69F415A562E6}" destId="{0EFB5943-30D3-408F-92D7-F7C7FC5F6C64}" srcOrd="2" destOrd="0" presId="urn:microsoft.com/office/officeart/2005/8/layout/default"/>
    <dgm:cxn modelId="{4532F495-4001-49FF-A2BE-37F490C455ED}" type="presParOf" srcId="{48706DD4-1AD9-4D1E-B0DE-69F415A562E6}" destId="{4ED6C464-5D0A-43AD-B784-61500D3A8704}" srcOrd="3" destOrd="0" presId="urn:microsoft.com/office/officeart/2005/8/layout/default"/>
    <dgm:cxn modelId="{84B31E2A-0CBC-4889-A6EC-577DED28C1B1}" type="presParOf" srcId="{48706DD4-1AD9-4D1E-B0DE-69F415A562E6}" destId="{516984E1-E951-40D4-AA18-797A9CCD9D12}" srcOrd="4" destOrd="0" presId="urn:microsoft.com/office/officeart/2005/8/layout/default"/>
    <dgm:cxn modelId="{2AE6CA96-0AF5-4083-B9BA-D69F8FDFB174}" type="presParOf" srcId="{48706DD4-1AD9-4D1E-B0DE-69F415A562E6}" destId="{D8B78DBD-2AAA-4FB5-B556-0704D50B084F}" srcOrd="5" destOrd="0" presId="urn:microsoft.com/office/officeart/2005/8/layout/default"/>
    <dgm:cxn modelId="{F53010CD-03F5-477E-BAD4-07AFEBA5998A}" type="presParOf" srcId="{48706DD4-1AD9-4D1E-B0DE-69F415A562E6}" destId="{32191D01-59B1-438E-9C1C-CA2169B4015A}" srcOrd="6" destOrd="0" presId="urn:microsoft.com/office/officeart/2005/8/layout/default"/>
    <dgm:cxn modelId="{B530C7FE-7D15-4652-BE77-EE9472AADBFD}" type="presParOf" srcId="{48706DD4-1AD9-4D1E-B0DE-69F415A562E6}" destId="{72ABB2BD-98CD-42BF-ACEB-54DD4317E77F}" srcOrd="7" destOrd="0" presId="urn:microsoft.com/office/officeart/2005/8/layout/default"/>
    <dgm:cxn modelId="{200BDB63-CE19-478F-808E-FC459A6D3A60}" type="presParOf" srcId="{48706DD4-1AD9-4D1E-B0DE-69F415A562E6}" destId="{D13F1044-1856-47F0-920C-3D1E47D7E051}" srcOrd="8" destOrd="0" presId="urn:microsoft.com/office/officeart/2005/8/layout/default"/>
  </dgm:cxnLst>
  <dgm:bg>
    <a:solidFill>
      <a:schemeClr val="accent6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D15C5-8D1C-4808-90EB-C719BF9CD30D}">
      <dsp:nvSpPr>
        <dsp:cNvPr id="0" name=""/>
        <dsp:cNvSpPr/>
      </dsp:nvSpPr>
      <dsp:spPr>
        <a:xfrm>
          <a:off x="0" y="133349"/>
          <a:ext cx="2571749" cy="15430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" panose="02040503050406030204" pitchFamily="18" charset="0"/>
              <a:ea typeface="Cambria" panose="02040503050406030204" pitchFamily="18" charset="0"/>
            </a:rPr>
            <a:t>Retail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mbria" panose="02040503050406030204" pitchFamily="18" charset="0"/>
              <a:ea typeface="Cambria" panose="02040503050406030204" pitchFamily="18" charset="0"/>
            </a:rPr>
            <a:t>Behavioral tracking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mbria" panose="02040503050406030204" pitchFamily="18" charset="0"/>
              <a:ea typeface="Cambria" panose="02040503050406030204" pitchFamily="18" charset="0"/>
            </a:rPr>
            <a:t>Inventory Management</a:t>
          </a:r>
        </a:p>
      </dsp:txBody>
      <dsp:txXfrm>
        <a:off x="0" y="133349"/>
        <a:ext cx="2571749" cy="1543050"/>
      </dsp:txXfrm>
    </dsp:sp>
    <dsp:sp modelId="{66D855DA-B624-4E09-AB42-1FDF901FB2F6}">
      <dsp:nvSpPr>
        <dsp:cNvPr id="0" name=""/>
        <dsp:cNvSpPr/>
      </dsp:nvSpPr>
      <dsp:spPr>
        <a:xfrm>
          <a:off x="2828925" y="133349"/>
          <a:ext cx="2571749" cy="15430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" panose="02040503050406030204" pitchFamily="18" charset="0"/>
              <a:ea typeface="Cambria" panose="02040503050406030204" pitchFamily="18" charset="0"/>
            </a:rPr>
            <a:t>Manufacturing</a:t>
          </a:r>
        </a:p>
      </dsp:txBody>
      <dsp:txXfrm>
        <a:off x="2828925" y="133349"/>
        <a:ext cx="2571749" cy="1543050"/>
      </dsp:txXfrm>
    </dsp:sp>
    <dsp:sp modelId="{C4DF5D83-6B9D-4093-9017-7A9564139B93}">
      <dsp:nvSpPr>
        <dsp:cNvPr id="0" name=""/>
        <dsp:cNvSpPr/>
      </dsp:nvSpPr>
      <dsp:spPr>
        <a:xfrm>
          <a:off x="5657849" y="133349"/>
          <a:ext cx="2571749" cy="15430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" panose="02040503050406030204" pitchFamily="18" charset="0"/>
              <a:ea typeface="Cambria" panose="02040503050406030204" pitchFamily="18" charset="0"/>
            </a:rPr>
            <a:t>Healthcare</a:t>
          </a:r>
        </a:p>
      </dsp:txBody>
      <dsp:txXfrm>
        <a:off x="5657849" y="133349"/>
        <a:ext cx="2571749" cy="1543050"/>
      </dsp:txXfrm>
    </dsp:sp>
    <dsp:sp modelId="{EDF325DC-3439-459C-ADE6-6D9C789936C3}">
      <dsp:nvSpPr>
        <dsp:cNvPr id="0" name=""/>
        <dsp:cNvSpPr/>
      </dsp:nvSpPr>
      <dsp:spPr>
        <a:xfrm>
          <a:off x="0" y="1933574"/>
          <a:ext cx="2571749" cy="15430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" panose="02040503050406030204" pitchFamily="18" charset="0"/>
              <a:ea typeface="Cambria" panose="02040503050406030204" pitchFamily="18" charset="0"/>
            </a:rPr>
            <a:t>Autonomous vehicles</a:t>
          </a:r>
        </a:p>
      </dsp:txBody>
      <dsp:txXfrm>
        <a:off x="0" y="1933574"/>
        <a:ext cx="2571749" cy="1543050"/>
      </dsp:txXfrm>
    </dsp:sp>
    <dsp:sp modelId="{FA354AE3-460C-4586-BD94-65D571B645AC}">
      <dsp:nvSpPr>
        <dsp:cNvPr id="0" name=""/>
        <dsp:cNvSpPr/>
      </dsp:nvSpPr>
      <dsp:spPr>
        <a:xfrm>
          <a:off x="2828925" y="1933574"/>
          <a:ext cx="2571749" cy="15430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" panose="02040503050406030204" pitchFamily="18" charset="0"/>
              <a:ea typeface="Cambria" panose="02040503050406030204" pitchFamily="18" charset="0"/>
            </a:rPr>
            <a:t>Insurance</a:t>
          </a:r>
        </a:p>
      </dsp:txBody>
      <dsp:txXfrm>
        <a:off x="2828925" y="1933574"/>
        <a:ext cx="2571749" cy="1543050"/>
      </dsp:txXfrm>
    </dsp:sp>
    <dsp:sp modelId="{BAA9251F-4194-463F-8F02-E77AB670A432}">
      <dsp:nvSpPr>
        <dsp:cNvPr id="0" name=""/>
        <dsp:cNvSpPr/>
      </dsp:nvSpPr>
      <dsp:spPr>
        <a:xfrm>
          <a:off x="5657849" y="1933574"/>
          <a:ext cx="2571749" cy="15430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" panose="02040503050406030204" pitchFamily="18" charset="0"/>
              <a:ea typeface="Cambria" panose="02040503050406030204" pitchFamily="18" charset="0"/>
            </a:rPr>
            <a:t>Agriculture</a:t>
          </a:r>
        </a:p>
      </dsp:txBody>
      <dsp:txXfrm>
        <a:off x="5657849" y="1933574"/>
        <a:ext cx="2571749" cy="1543050"/>
      </dsp:txXfrm>
    </dsp:sp>
    <dsp:sp modelId="{B32B4866-6B71-430B-B1B2-B848BFE2E084}">
      <dsp:nvSpPr>
        <dsp:cNvPr id="0" name=""/>
        <dsp:cNvSpPr/>
      </dsp:nvSpPr>
      <dsp:spPr>
        <a:xfrm>
          <a:off x="2828925" y="3733800"/>
          <a:ext cx="2571749" cy="15430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" panose="02040503050406030204" pitchFamily="18" charset="0"/>
              <a:ea typeface="Cambria" panose="02040503050406030204" pitchFamily="18" charset="0"/>
            </a:rPr>
            <a:t>Defense and Security</a:t>
          </a:r>
        </a:p>
      </dsp:txBody>
      <dsp:txXfrm>
        <a:off x="2828925" y="3733800"/>
        <a:ext cx="2571749" cy="1543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28E0B-03BE-4A5C-92A9-1806A120C1C5}">
      <dsp:nvSpPr>
        <dsp:cNvPr id="0" name=""/>
        <dsp:cNvSpPr/>
      </dsp:nvSpPr>
      <dsp:spPr>
        <a:xfrm>
          <a:off x="0" y="394096"/>
          <a:ext cx="2500312" cy="1500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" panose="02040503050406030204" pitchFamily="18" charset="0"/>
              <a:ea typeface="Cambria" panose="02040503050406030204" pitchFamily="18" charset="0"/>
            </a:rPr>
            <a:t>Visual Search Engines</a:t>
          </a:r>
        </a:p>
      </dsp:txBody>
      <dsp:txXfrm>
        <a:off x="0" y="394096"/>
        <a:ext cx="2500312" cy="1500187"/>
      </dsp:txXfrm>
    </dsp:sp>
    <dsp:sp modelId="{0EFB5943-30D3-408F-92D7-F7C7FC5F6C64}">
      <dsp:nvSpPr>
        <dsp:cNvPr id="0" name=""/>
        <dsp:cNvSpPr/>
      </dsp:nvSpPr>
      <dsp:spPr>
        <a:xfrm>
          <a:off x="2750343" y="394096"/>
          <a:ext cx="2500312" cy="1500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" panose="02040503050406030204" pitchFamily="18" charset="0"/>
              <a:ea typeface="Cambria" panose="02040503050406030204" pitchFamily="18" charset="0"/>
            </a:rPr>
            <a:t>Face recognition at Facebook</a:t>
          </a:r>
        </a:p>
      </dsp:txBody>
      <dsp:txXfrm>
        <a:off x="2750343" y="394096"/>
        <a:ext cx="2500312" cy="1500187"/>
      </dsp:txXfrm>
    </dsp:sp>
    <dsp:sp modelId="{516984E1-E951-40D4-AA18-797A9CCD9D12}">
      <dsp:nvSpPr>
        <dsp:cNvPr id="0" name=""/>
        <dsp:cNvSpPr/>
      </dsp:nvSpPr>
      <dsp:spPr>
        <a:xfrm>
          <a:off x="5500687" y="394096"/>
          <a:ext cx="2500312" cy="1500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" panose="02040503050406030204" pitchFamily="18" charset="0"/>
              <a:ea typeface="Cambria" panose="02040503050406030204" pitchFamily="18" charset="0"/>
            </a:rPr>
            <a:t>Amazon Go</a:t>
          </a:r>
        </a:p>
      </dsp:txBody>
      <dsp:txXfrm>
        <a:off x="5500687" y="394096"/>
        <a:ext cx="2500312" cy="1500187"/>
      </dsp:txXfrm>
    </dsp:sp>
    <dsp:sp modelId="{32191D01-59B1-438E-9C1C-CA2169B4015A}">
      <dsp:nvSpPr>
        <dsp:cNvPr id="0" name=""/>
        <dsp:cNvSpPr/>
      </dsp:nvSpPr>
      <dsp:spPr>
        <a:xfrm>
          <a:off x="1375171" y="2144315"/>
          <a:ext cx="2500312" cy="1500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" panose="02040503050406030204" pitchFamily="18" charset="0"/>
              <a:ea typeface="Cambria" panose="02040503050406030204" pitchFamily="18" charset="0"/>
            </a:rPr>
            <a:t>Tesla Autopilot</a:t>
          </a:r>
        </a:p>
      </dsp:txBody>
      <dsp:txXfrm>
        <a:off x="1375171" y="2144315"/>
        <a:ext cx="2500312" cy="1500187"/>
      </dsp:txXfrm>
    </dsp:sp>
    <dsp:sp modelId="{D13F1044-1856-47F0-920C-3D1E47D7E051}">
      <dsp:nvSpPr>
        <dsp:cNvPr id="0" name=""/>
        <dsp:cNvSpPr/>
      </dsp:nvSpPr>
      <dsp:spPr>
        <a:xfrm>
          <a:off x="4125515" y="2144315"/>
          <a:ext cx="2500312" cy="1500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mbria" panose="02040503050406030204" pitchFamily="18" charset="0"/>
              <a:ea typeface="Cambria" panose="02040503050406030204" pitchFamily="18" charset="0"/>
            </a:rPr>
            <a:t>Microsoft InnerEye</a:t>
          </a:r>
        </a:p>
      </dsp:txBody>
      <dsp:txXfrm>
        <a:off x="4125515" y="2144315"/>
        <a:ext cx="2500312" cy="1500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4F429-D2E8-4151-80AD-227C7D9445D9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DEEE7-90CE-41E5-AEED-99EA5E941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20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2AFE489E-13D5-4701-A5D3-EF25AE96575F}" type="datetime8">
              <a:rPr lang="en-US" sz="7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pPr eaLnBrk="1" hangingPunct="1"/>
              <a:t>6/6/2021 12:48 AM</a:t>
            </a:fld>
            <a:endParaRPr lang="en-US" sz="7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3975" y="434975"/>
            <a:ext cx="6965950" cy="39195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76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1bcf8877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1bcf8877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21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1bcf8877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1bcf8877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966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53050" y="6791325"/>
            <a:ext cx="4094163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324022-7A17-4F31-924F-172BE11FC615}" type="slidenum">
              <a:rPr lang="en-US" sz="1200">
                <a:latin typeface="Calibri" panose="020F050202020403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sz="120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4848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75870855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d75870855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254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75870855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d75870855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464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1bcf8877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1bcf8877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133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1bcf8877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1bcf8877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79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1bcf8877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1bcf8877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198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75870855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d75870855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899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75870855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d75870855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09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53050" y="6791325"/>
            <a:ext cx="4094163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324022-7A17-4F31-924F-172BE11FC615}" type="slidenum">
              <a:rPr lang="en-US" sz="1200">
                <a:latin typeface="Calibri" panose="020F050202020403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sz="120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016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1bcf8877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1bcf8877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007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75870855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d75870855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432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1bcf8877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1bcf8877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808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75870855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d75870855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78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75870855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d75870855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072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1bcf8877c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1bcf8877c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376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75870855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d75870855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516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75870855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d75870855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554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53050" y="6791325"/>
            <a:ext cx="4094163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324022-7A17-4F31-924F-172BE11FC615}" type="slidenum">
              <a:rPr lang="en-US" sz="1200">
                <a:latin typeface="Calibri" panose="020F050202020403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sz="120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1498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1bcf8877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1bcf8877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06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1bcf8877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1bcf8877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454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1bcf8877c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1bcf8877c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367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1bcf8877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1bcf8877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354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53050" y="6791325"/>
            <a:ext cx="4094163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324022-7A17-4F31-924F-172BE11FC615}" type="slidenum">
              <a:rPr lang="en-US" sz="1200">
                <a:latin typeface="Calibri" panose="020F050202020403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34</a:t>
            </a:fld>
            <a:endParaRPr lang="en-US" sz="120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4266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75870855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d75870855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898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75870855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d75870855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4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bcf8877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bcf8877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272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1bcf8877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1bcf8877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59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bcf8877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bcf8877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068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1bcf8877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1bcf8877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653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1bcf8877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1bcf8877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14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0C0817-A112-4847-8014-A94B7D2A4EA3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8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109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155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4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2300800"/>
      </p:ext>
    </p:extLst>
  </p:cSld>
  <p:clrMapOvr>
    <a:masterClrMapping/>
  </p:clrMapOvr>
  <p:transition>
    <p:wipe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416497"/>
      </p:ext>
    </p:extLst>
  </p:cSld>
  <p:clrMapOvr>
    <a:masterClrMapping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378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01600"/>
            <a:ext cx="8246533" cy="609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201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4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1961855"/>
      </p:ext>
    </p:extLst>
  </p:cSld>
  <p:clrMapOvr>
    <a:masterClrMapping/>
  </p:clrMapOvr>
  <p:transition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4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8062536"/>
      </p:ext>
    </p:extLst>
  </p:cSld>
  <p:clrMapOvr>
    <a:masterClrMapping/>
  </p:clrMapOvr>
  <p:transition>
    <p:wipe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4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1665877"/>
      </p:ext>
    </p:extLst>
  </p:cSld>
  <p:clrMapOvr>
    <a:masterClrMapping/>
  </p:clrMapOvr>
  <p:transition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4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0603127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20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E671-DE13-42BB-8A78-BC3344C19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33F94-49F6-4105-A6DB-F9DABCD8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A43A-580F-47FA-818E-DF9DB4DD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DC411-C34E-4932-BB5B-C474A43F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0FB66-15A1-437A-B359-96AB7A30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25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8A61-29EB-49F5-9955-DBF99D4F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4973-E08E-4B50-803B-2208D38D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B7EE-5EF1-4807-BD82-CFBC3932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AE5D8-93C7-4504-97E0-C31FFA66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CE69-FCEC-453A-A48C-248AAAC4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48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B4A6-1011-4572-9FCD-FBB6BF10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1DC85-F9A0-4014-82BD-306754A22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74631-2B76-4664-A384-4AEBB0A6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FC977-AC4F-4743-A481-A41443E3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4E9C2-D55D-4D8C-A0D6-6A7E5424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6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EB2D-D661-4301-B8E2-B0C078B5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F79D-24B8-439B-A94D-49A02D0D3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7EDD2-F8E1-4C94-9296-4A11510EC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667DE-6BC3-4D42-AC03-DFAFEDCB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1ED07-C20B-48CC-8104-9C1044A8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3EF8F-71A0-4493-AE6B-0AFE70FA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024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0137-62F0-468D-960F-D4EBC60C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3C3AB-9D69-4DE1-BA6D-BABD84DDE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8E92D-2AB4-4F55-AE6C-212D689D5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6A5EC-9200-4F6A-A2FE-30F255E20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47E2A-9C53-4CDA-AC6D-D175AF05E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837CF-5FD0-416E-B5D8-996ADC81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7D3B9-62E4-4663-A853-11D33A3D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4ACC9-63CB-4B3D-B693-B0F361F9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489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8A08-05FE-40A8-BF1F-F298AC50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50FC6-ADBB-4D8E-B317-B1295BAB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9E86B-856B-424A-86B4-87F81344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729BA-AD41-4613-94AF-6C0BA798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65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6BA74-DEF5-45B2-B743-16345E2A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2D4-4B53-4C78-BD46-A43B04A0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8268D-F40D-4220-AF30-E6AEE053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652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FA77-BBE9-4340-8C89-351AC688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2681-BECB-4A92-9247-18BD262C1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B953C-154A-42DD-B886-179BC406C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CCF56-A14A-4E0E-926D-8BFF268A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21F47-0F7C-4475-9398-3970295F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791E7-7B3F-4153-8507-487897A7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7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0FFF-F2ED-4408-BA6F-BAF6A806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9DDBD-ABEE-433E-859E-278BD6FAF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520E0-0842-4266-8810-E078711AA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C2959-40CE-444D-B2C8-009F39DA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99EEC-AD11-411C-9535-24AF0E86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66877-660C-4047-BC94-15D31DEF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939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7B91-55DD-4AFA-9C20-BCB4769E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56926-3F15-4DF1-80C6-043662E52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AF0D8-CB2E-438A-926F-F7689998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9BC0F-6943-4D9F-B2B2-99F26831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18313-E2C3-4993-A46B-0E385296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389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176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49376-AB53-45A5-8A7C-80D1FA251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6C066-8515-49FD-8F95-1F3C39FFA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135F-8509-4780-A332-5AB0D805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DE22-CC24-48CC-8033-BD2F2654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49D64-BF03-4904-B3CA-AD561184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2219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4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7518322"/>
      </p:ext>
    </p:extLst>
  </p:cSld>
  <p:clrMapOvr>
    <a:masterClrMapping/>
  </p:clrMapOvr>
  <p:transition>
    <p:wipe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688816"/>
      </p:ext>
    </p:extLst>
  </p:cSld>
  <p:clrMapOvr>
    <a:masterClrMapping/>
  </p:clrMapOvr>
  <p:transition>
    <p:wipe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8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6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0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9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A2B21-3FCD-4721-B95C-427943F61125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4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689" r:id="rId16"/>
    <p:sldLayoutId id="2147483691" r:id="rId17"/>
    <p:sldLayoutId id="2147483692" r:id="rId18"/>
    <p:sldLayoutId id="2147483693" r:id="rId1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B859D-E92B-41FC-BBA1-C42CD8FD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27965-BABE-48BC-9E5A-AE1F3465C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5AF0-24F2-4E5E-91A3-9A1EB25D7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2CEF-5D65-40C9-8DE6-FB174F39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818A-6D87-443D-B3DC-998876852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3752" y="4555644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Computer VISION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0069" y="5766065"/>
            <a:ext cx="169003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-Aayush Kubba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/>
          <p:cNvSpPr txBox="1">
            <a:spLocks noGrp="1"/>
          </p:cNvSpPr>
          <p:nvPr>
            <p:ph type="title"/>
          </p:nvPr>
        </p:nvSpPr>
        <p:spPr>
          <a:xfrm>
            <a:off x="1522412" y="798900"/>
            <a:ext cx="8598388" cy="572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Finding textures </a:t>
            </a:r>
            <a:b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752600" y="1219200"/>
            <a:ext cx="8520600" cy="4239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Another important aspect to identify any image correctly is to determine the texture in the image. The difference in textures between two objects makes it easier for a machine to correctly categorize an object.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00" y="2971800"/>
            <a:ext cx="35814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Recognizing an Image through Machine’s eyes</a:t>
            </a:r>
          </a:p>
        </p:txBody>
      </p:sp>
    </p:spTree>
    <p:extLst>
      <p:ext uri="{BB962C8B-B14F-4D97-AF65-F5344CB8AC3E}">
        <p14:creationId xmlns:p14="http://schemas.microsoft.com/office/powerpoint/2010/main" val="271995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/>
          <p:cNvSpPr txBox="1">
            <a:spLocks noGrp="1"/>
          </p:cNvSpPr>
          <p:nvPr>
            <p:ph type="title"/>
          </p:nvPr>
        </p:nvSpPr>
        <p:spPr>
          <a:xfrm>
            <a:off x="1524000" y="798900"/>
            <a:ext cx="8596800" cy="572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Make a prediction</a:t>
            </a:r>
            <a:b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1690200" y="1249975"/>
            <a:ext cx="8520600" cy="417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After implementing the above steps, a machine needs to make a nearly-right guess and match the image with those present in the database.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566" y="2590801"/>
            <a:ext cx="5188868" cy="38567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Recognizing an Image through Machine’s eyes</a:t>
            </a:r>
          </a:p>
        </p:txBody>
      </p:sp>
    </p:spTree>
    <p:extLst>
      <p:ext uri="{BB962C8B-B14F-4D97-AF65-F5344CB8AC3E}">
        <p14:creationId xmlns:p14="http://schemas.microsoft.com/office/powerpoint/2010/main" val="183492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/>
          <p:cNvSpPr txBox="1">
            <a:spLocks noGrp="1"/>
          </p:cNvSpPr>
          <p:nvPr>
            <p:ph type="title"/>
          </p:nvPr>
        </p:nvSpPr>
        <p:spPr>
          <a:xfrm>
            <a:off x="1524000" y="798900"/>
            <a:ext cx="8596800" cy="572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Finally, see the bigger picture!  </a:t>
            </a:r>
            <a:endParaRPr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 err="1">
                <a:latin typeface="Cambria" pitchFamily="18" charset="0"/>
              </a:rPr>
              <a:t>Recognising</a:t>
            </a:r>
            <a:r>
              <a:rPr lang="en-US" sz="2400" b="1" dirty="0">
                <a:latin typeface="Cambria" pitchFamily="18" charset="0"/>
              </a:rPr>
              <a:t> an Image through Machine’s eyes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72343" y="1905000"/>
            <a:ext cx="810985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At last, a machine sees the bigger and clear picture and checks if it was right identifying the one, as per the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feeded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algorithmic instructions. 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The accuracy has improved a lot in past years but still, machines make mistakes when asked to handle images with mixed objects.</a:t>
            </a:r>
          </a:p>
        </p:txBody>
      </p:sp>
    </p:spTree>
    <p:extLst>
      <p:ext uri="{BB962C8B-B14F-4D97-AF65-F5344CB8AC3E}">
        <p14:creationId xmlns:p14="http://schemas.microsoft.com/office/powerpoint/2010/main" val="404655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mbr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990600"/>
            <a:ext cx="44196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00" dirty="0">
              <a:latin typeface="Cambria"/>
            </a:endParaRPr>
          </a:p>
        </p:txBody>
      </p:sp>
      <p:pic>
        <p:nvPicPr>
          <p:cNvPr id="5325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1817914" y="1676400"/>
            <a:ext cx="7937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Box 8"/>
          <p:cNvSpPr txBox="1">
            <a:spLocks noChangeArrowheads="1"/>
          </p:cNvSpPr>
          <p:nvPr/>
        </p:nvSpPr>
        <p:spPr bwMode="auto">
          <a:xfrm>
            <a:off x="3505200" y="3239870"/>
            <a:ext cx="5746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latin typeface="Cambria" panose="02040503050406030204" pitchFamily="18" charset="0"/>
              </a:rPr>
              <a:t>Tasks in CV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490745"/>
      </p:ext>
    </p:extLst>
  </p:cSld>
  <p:clrMapOvr>
    <a:masterClrMapping/>
  </p:clrMapOvr>
  <p:transition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Typical tasks in Computer Vision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32BDB9-3AC4-4884-B2A0-7A8D1971EE1C}"/>
              </a:ext>
            </a:extLst>
          </p:cNvPr>
          <p:cNvSpPr/>
          <p:nvPr/>
        </p:nvSpPr>
        <p:spPr>
          <a:xfrm>
            <a:off x="1981200" y="914400"/>
            <a:ext cx="8229600" cy="5410200"/>
          </a:xfrm>
          <a:prstGeom prst="roundRect">
            <a:avLst/>
          </a:prstGeom>
          <a:noFill/>
          <a:ln w="53975" cap="flat" cmpd="sng">
            <a:solidFill>
              <a:srgbClr val="EA915D"/>
            </a:solidFill>
          </a:ln>
          <a:effectLst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Computer vision is based on an extensive set of diverse tasks, combined to achieve highly sophisticated applications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tasks in Computer Vision are: </a:t>
            </a:r>
          </a:p>
          <a:p>
            <a:pPr marL="939800" lvl="1" indent="-342900">
              <a:spcBef>
                <a:spcPts val="16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Image classification</a:t>
            </a:r>
          </a:p>
          <a:p>
            <a:pPr marL="939800" lvl="1" indent="-342900">
              <a:spcBef>
                <a:spcPts val="16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Localization</a:t>
            </a:r>
          </a:p>
          <a:p>
            <a:pPr marL="939800" lvl="1" indent="-342900">
              <a:spcBef>
                <a:spcPts val="16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 detection</a:t>
            </a:r>
          </a:p>
          <a:p>
            <a:pPr marL="939800" lvl="1" indent="-342900">
              <a:spcBef>
                <a:spcPts val="16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 identification</a:t>
            </a:r>
          </a:p>
          <a:p>
            <a:pPr marL="939800" lvl="1" indent="-342900">
              <a:spcBef>
                <a:spcPts val="16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Instance segmentation</a:t>
            </a:r>
          </a:p>
          <a:p>
            <a:pPr marL="939800" lvl="1" indent="-342900">
              <a:spcBef>
                <a:spcPts val="1600"/>
              </a:spcBef>
              <a:spcAft>
                <a:spcPts val="16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 tracking</a:t>
            </a:r>
          </a:p>
        </p:txBody>
      </p:sp>
    </p:spTree>
    <p:extLst>
      <p:ext uri="{BB962C8B-B14F-4D97-AF65-F5344CB8AC3E}">
        <p14:creationId xmlns:p14="http://schemas.microsoft.com/office/powerpoint/2010/main" val="269279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Image Classification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2600" y="941141"/>
            <a:ext cx="8534400" cy="4975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buSzPts val="18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Image classification networks start with an input of fixed size. 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input image can have three channels.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When you design your network, the resolution can technically be any size as long as it is large enough to support the amount of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downsampling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you will do throughout the network. 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For example, if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downsampling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4 times within the network, then input needs to at least be 4² = 16 x 16 pixels in size.</a:t>
            </a:r>
          </a:p>
          <a:p>
            <a:pPr marL="457200" indent="-342900">
              <a:spcBef>
                <a:spcPts val="1600"/>
              </a:spcBef>
              <a:buSzPts val="1800"/>
              <a:buFontTx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spatial resolution decreases as we go deeper into the network.</a:t>
            </a:r>
          </a:p>
        </p:txBody>
      </p:sp>
    </p:spTree>
    <p:extLst>
      <p:ext uri="{BB962C8B-B14F-4D97-AF65-F5344CB8AC3E}">
        <p14:creationId xmlns:p14="http://schemas.microsoft.com/office/powerpoint/2010/main" val="82679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body" idx="1"/>
          </p:nvPr>
        </p:nvSpPr>
        <p:spPr>
          <a:xfrm>
            <a:off x="1835700" y="609600"/>
            <a:ext cx="8520600" cy="474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This occurs as we try to squeeze all of that information and get down to a 1-dimensional vector representation.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1600"/>
              </a:spcBef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 After a certain amount of 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downsampling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 that you have selected, the feature maps are 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vectorized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 and fed into a series of fully connected layers.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1600"/>
              </a:spcBef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The last layer has as many outputs as there are classes in your dataset.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863" y="4191001"/>
            <a:ext cx="7386274" cy="19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1356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797600" y="762000"/>
            <a:ext cx="8520600" cy="179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Localization is an extension of classification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1600"/>
              </a:spcBef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In localization we not only classify the images but are also interested in knowing exactly where they are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1600"/>
              </a:spcBef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The goal of localization is to find the location of a single object in an image. For example, in the image below, the cat has been localized.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94" name="Google Shape;194;p35"/>
          <p:cNvPicPr preferRelativeResize="0"/>
          <p:nvPr/>
        </p:nvPicPr>
        <p:blipFill rotWithShape="1">
          <a:blip r:embed="rId3">
            <a:alphaModFix/>
          </a:blip>
          <a:srcRect r="52885" b="19948"/>
          <a:stretch/>
        </p:blipFill>
        <p:spPr>
          <a:xfrm>
            <a:off x="4343400" y="3505201"/>
            <a:ext cx="34290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294085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835700" y="1505475"/>
            <a:ext cx="8520600" cy="38470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The standard way to perform localization is to define a bounding box enclosing the object in the image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1600"/>
              </a:spcBef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Localization is a particularly useful task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1600"/>
              </a:spcBef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It can allow for the automatic cropping of objects in a set of images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1600"/>
              </a:spcBef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For instance, if it is combined with the classification task, it could allow us to quickly build a dataset of (cropped) images of famous tourist attractions.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3639741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Object Detection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32BDB9-3AC4-4884-B2A0-7A8D1971EE1C}"/>
              </a:ext>
            </a:extLst>
          </p:cNvPr>
          <p:cNvSpPr/>
          <p:nvPr/>
        </p:nvSpPr>
        <p:spPr>
          <a:xfrm>
            <a:off x="1981200" y="914400"/>
            <a:ext cx="8229600" cy="5410200"/>
          </a:xfrm>
          <a:prstGeom prst="roundRect">
            <a:avLst/>
          </a:prstGeom>
          <a:noFill/>
          <a:ln w="53975" cap="flat" cmpd="sng">
            <a:solidFill>
              <a:srgbClr val="EA915D"/>
            </a:solidFill>
          </a:ln>
          <a:effectLst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purpose of object detection is  to find and then classify a variable number of objects in an image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 detectors come in 2 flavors: one-stage and two-stage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Both of them start out with “anchor boxes” which are these are default bounding boxes</a:t>
            </a:r>
          </a:p>
          <a:p>
            <a:pPr marL="457200" indent="-3429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 detector is going to predict the difference between those boxes and the ground-truth, rather than predicting the boxes directly</a:t>
            </a:r>
          </a:p>
        </p:txBody>
      </p:sp>
    </p:spTree>
    <p:extLst>
      <p:ext uri="{BB962C8B-B14F-4D97-AF65-F5344CB8AC3E}">
        <p14:creationId xmlns:p14="http://schemas.microsoft.com/office/powerpoint/2010/main" val="127187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665163"/>
            <a:ext cx="5972175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1" dirty="0">
                <a:latin typeface="Cambria" pitchFamily="18" charset="0"/>
              </a:rPr>
              <a:t>Agenda</a:t>
            </a:r>
          </a:p>
        </p:txBody>
      </p:sp>
      <p:grpSp>
        <p:nvGrpSpPr>
          <p:cNvPr id="8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981201" y="2130425"/>
            <a:ext cx="2898775" cy="2898775"/>
            <a:chOff x="457200" y="2093913"/>
            <a:chExt cx="2898775" cy="2898775"/>
          </a:xfrm>
        </p:grpSpPr>
        <p:grpSp>
          <p:nvGrpSpPr>
            <p:cNvPr id="91141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91146" name="Oval 6"/>
              <p:cNvSpPr>
                <a:spLocks noChangeArrowheads="1"/>
              </p:cNvSpPr>
              <p:nvPr/>
            </p:nvSpPr>
            <p:spPr bwMode="gray">
              <a:xfrm>
                <a:off x="1639888" y="3276600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endParaRPr lang="de-DE" sz="1400">
                  <a:solidFill>
                    <a:srgbClr val="000000"/>
                  </a:solidFill>
                  <a:latin typeface="Arial" charset="0"/>
                  <a:ea typeface="Arial Unicode MS" pitchFamily="34" charset="-128"/>
                  <a:cs typeface="Arial" charset="0"/>
                </a:endParaRPr>
              </a:p>
            </p:txBody>
          </p:sp>
          <p:sp>
            <p:nvSpPr>
              <p:cNvPr id="91147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>
                  <a:solidFill>
                    <a:prstClr val="white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8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>
                  <a:solidFill>
                    <a:prstClr val="white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91142" name="Group 9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91143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>
                  <a:solidFill>
                    <a:prstClr val="white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4" name="Freeform 11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>
                  <a:solidFill>
                    <a:prstClr val="white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5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>
                  <a:solidFill>
                    <a:prstClr val="white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17" name="AutoShape 13"/>
          <p:cNvSpPr>
            <a:spLocks noChangeArrowheads="1"/>
          </p:cNvSpPr>
          <p:nvPr/>
        </p:nvSpPr>
        <p:spPr bwMode="gray">
          <a:xfrm flipH="1">
            <a:off x="3465513" y="1514476"/>
            <a:ext cx="6684962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35642"/>
                </a:solidFill>
                <a:latin typeface="Cambria" pitchFamily="18" charset="0"/>
                <a:ea typeface="ＭＳ Ｐゴシック" charset="-128"/>
                <a:cs typeface="Arial" pitchFamily="34" charset="0"/>
              </a:rPr>
              <a:t>In this session, you will learn about:</a:t>
            </a:r>
            <a:r>
              <a:rPr lang="en-US" sz="2000" dirty="0">
                <a:solidFill>
                  <a:srgbClr val="035642"/>
                </a:solidFill>
                <a:latin typeface="Cambria" pitchFamily="18" charset="0"/>
                <a:ea typeface="ＭＳ Ｐゴシック" charset="-128"/>
                <a:cs typeface="Arial" pitchFamily="34" charset="0"/>
              </a:rPr>
              <a:t>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  <a:ea typeface="ＭＳ Ｐゴシック" charset="-128"/>
              <a:cs typeface="Arial" pitchFamily="34" charset="0"/>
            </a:endParaRPr>
          </a:p>
          <a:p>
            <a:pPr marL="457200" indent="-3476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  <a:ea typeface="ＭＳ Ｐゴシック" charset="-128"/>
                <a:cs typeface="Arial" pitchFamily="34" charset="0"/>
              </a:rPr>
              <a:t>What is Computer Vision?</a:t>
            </a:r>
          </a:p>
          <a:p>
            <a:pPr marL="457200" indent="-3476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  <a:ea typeface="ＭＳ Ｐゴシック" charset="-128"/>
                <a:cs typeface="Arial" pitchFamily="34" charset="0"/>
              </a:rPr>
              <a:t>Tasks in CV</a:t>
            </a:r>
          </a:p>
          <a:p>
            <a:pPr marL="457200" indent="-3476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  <a:ea typeface="ＭＳ Ｐゴシック" charset="-128"/>
                <a:cs typeface="Arial" pitchFamily="34" charset="0"/>
              </a:rPr>
              <a:t>Working of Computer Vision</a:t>
            </a:r>
          </a:p>
          <a:p>
            <a:pPr marL="457200" indent="-3476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  <a:ea typeface="ＭＳ Ｐゴシック" charset="-128"/>
                <a:cs typeface="Arial" pitchFamily="34" charset="0"/>
              </a:rPr>
              <a:t>Applications</a:t>
            </a:r>
          </a:p>
          <a:p>
            <a:pPr marL="457200" indent="-3476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  <a:ea typeface="ＭＳ Ｐゴシック" charset="-128"/>
              <a:cs typeface="Arial" pitchFamily="34" charset="0"/>
            </a:endParaRPr>
          </a:p>
          <a:p>
            <a:pPr marL="457200" indent="-3476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  <a:ea typeface="ＭＳ Ｐゴシック" charset="-128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697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IN" sz="2400" b="1" dirty="0">
                <a:latin typeface="Exo 2" panose="020B0604020202020204" charset="0"/>
                <a:ea typeface="Exo 2"/>
                <a:cs typeface="Exo 2"/>
                <a:sym typeface="Exo 2"/>
              </a:rPr>
              <a:t>What is Object Detection?</a:t>
            </a:r>
            <a:endParaRPr lang="en-US" sz="2400" b="1" dirty="0">
              <a:latin typeface="Exo 2" panose="020B0604020202020204" charset="0"/>
              <a:ea typeface="Exo 2"/>
              <a:cs typeface="Exo 2"/>
              <a:sym typeface="Exo 2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32BDB9-3AC4-4884-B2A0-7A8D1971EE1C}"/>
              </a:ext>
            </a:extLst>
          </p:cNvPr>
          <p:cNvSpPr/>
          <p:nvPr/>
        </p:nvSpPr>
        <p:spPr>
          <a:xfrm>
            <a:off x="385894" y="1143000"/>
            <a:ext cx="5436066" cy="4876800"/>
          </a:xfrm>
          <a:prstGeom prst="roundRect">
            <a:avLst/>
          </a:prstGeom>
          <a:noFill/>
          <a:ln w="53975" cap="flat" cmpd="sng">
            <a:solidFill>
              <a:srgbClr val="EA915D"/>
            </a:solidFill>
          </a:ln>
          <a:effectLst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Object detection is a computer vision technique that allows us to identify and locate objects in an image or video.</a:t>
            </a:r>
          </a:p>
          <a:p>
            <a:endParaRPr lang="en-US" sz="2400" dirty="0"/>
          </a:p>
          <a:p>
            <a:r>
              <a:rPr lang="en-US" sz="2400" dirty="0"/>
              <a:t>With this kind of identification and localization, object detection can be used to count objects in a scene and determine and track their precise locations, all while accurately labeling them.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9FDDF-5FD7-405D-A0D6-06C71542F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82" y="1911581"/>
            <a:ext cx="5754660" cy="45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66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579E9-1DF5-4003-B38E-33E2E922E1C1}"/>
              </a:ext>
            </a:extLst>
          </p:cNvPr>
          <p:cNvSpPr txBox="1"/>
          <p:nvPr/>
        </p:nvSpPr>
        <p:spPr>
          <a:xfrm>
            <a:off x="311286" y="207213"/>
            <a:ext cx="11660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Exo 2" panose="020B0604020202020204" charset="0"/>
                <a:ea typeface="Exo 2"/>
                <a:cs typeface="Exo 2"/>
                <a:sym typeface="Exo 2"/>
              </a:rPr>
              <a:t>How object Detection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ADCD0-F94E-454E-8406-7E2EFEC52CA8}"/>
              </a:ext>
            </a:extLst>
          </p:cNvPr>
          <p:cNvSpPr txBox="1"/>
          <p:nvPr/>
        </p:nvSpPr>
        <p:spPr>
          <a:xfrm>
            <a:off x="720106" y="1493949"/>
            <a:ext cx="10842580" cy="5017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>
              <a:buClr>
                <a:schemeClr val="tx1"/>
              </a:buClr>
              <a:buFont typeface="+mj-lt"/>
              <a:buAutoNum type="arabicPeriod"/>
            </a:pPr>
            <a:r>
              <a:rPr lang="en-US" sz="2667" dirty="0"/>
              <a:t>An encoder takes an image as input and runs it through a series of blocks and layers that learn to extract statistical features used to locate and label objects. </a:t>
            </a:r>
          </a:p>
          <a:p>
            <a:pPr marL="609585" indent="-609585">
              <a:buClr>
                <a:schemeClr val="tx1"/>
              </a:buClr>
              <a:buFont typeface="+mj-lt"/>
              <a:buAutoNum type="arabicPeriod"/>
            </a:pPr>
            <a:endParaRPr lang="en-US" sz="2667" dirty="0"/>
          </a:p>
          <a:p>
            <a:pPr marL="609585" indent="-609585">
              <a:buClr>
                <a:schemeClr val="tx1"/>
              </a:buClr>
              <a:buFont typeface="+mj-lt"/>
              <a:buAutoNum type="arabicPeriod"/>
            </a:pPr>
            <a:endParaRPr lang="en-US" sz="2667" dirty="0"/>
          </a:p>
          <a:p>
            <a:pPr marL="609585" indent="-609585">
              <a:buClr>
                <a:schemeClr val="tx1"/>
              </a:buClr>
              <a:buFont typeface="+mj-lt"/>
              <a:buAutoNum type="arabicPeriod"/>
            </a:pPr>
            <a:endParaRPr lang="en-US" sz="2667" dirty="0"/>
          </a:p>
          <a:p>
            <a:pPr marL="609585" indent="-609585">
              <a:buClr>
                <a:schemeClr val="tx1"/>
              </a:buClr>
              <a:buFont typeface="+mj-lt"/>
              <a:buAutoNum type="arabicPeriod"/>
            </a:pPr>
            <a:endParaRPr lang="en-US" sz="2667" dirty="0"/>
          </a:p>
          <a:p>
            <a:pPr marL="609585" indent="-609585">
              <a:buClr>
                <a:schemeClr val="tx1"/>
              </a:buClr>
              <a:buFont typeface="+mj-lt"/>
              <a:buAutoNum type="arabicPeriod"/>
            </a:pPr>
            <a:endParaRPr lang="en-US" sz="2667" dirty="0"/>
          </a:p>
          <a:p>
            <a:pPr marL="609585" indent="-609585">
              <a:buClr>
                <a:schemeClr val="tx1"/>
              </a:buClr>
              <a:buFont typeface="+mj-lt"/>
              <a:buAutoNum type="arabicPeriod"/>
            </a:pPr>
            <a:endParaRPr lang="en-US" sz="2667" dirty="0"/>
          </a:p>
          <a:p>
            <a:pPr marL="609585" indent="-609585">
              <a:buClr>
                <a:schemeClr val="tx1"/>
              </a:buClr>
              <a:buFont typeface="+mj-lt"/>
              <a:buAutoNum type="arabicPeriod"/>
            </a:pPr>
            <a:endParaRPr lang="en-US" sz="2667" dirty="0"/>
          </a:p>
          <a:p>
            <a:pPr marL="457189" indent="-457189">
              <a:buClr>
                <a:schemeClr val="tx1"/>
              </a:buClr>
              <a:buFont typeface="+mj-lt"/>
              <a:buAutoNum type="arabicPeriod"/>
            </a:pPr>
            <a:r>
              <a:rPr lang="en-US" sz="2667" dirty="0"/>
              <a:t>Outputs from the encoder are then passed to a decoder, which predicts bounding boxes and labels for each object.</a:t>
            </a:r>
            <a:endParaRPr lang="en-IN" sz="26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FF730-E86A-4A70-A475-BBBB8A0C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20" y="2910771"/>
            <a:ext cx="10071465" cy="2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49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1752600" y="838200"/>
            <a:ext cx="8520600" cy="2362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The proposal and classifier networks 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are fused into one single stage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The network directly predicts </a:t>
            </a: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both the bounding box coordinates and the class which resides within that box</a:t>
            </a:r>
            <a:endParaRPr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One-stage detectors have high speed because two stages are fused together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3581400"/>
            <a:ext cx="78486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One-stage Detector</a:t>
            </a:r>
          </a:p>
        </p:txBody>
      </p:sp>
    </p:spTree>
    <p:extLst>
      <p:ext uri="{BB962C8B-B14F-4D97-AF65-F5344CB8AC3E}">
        <p14:creationId xmlns:p14="http://schemas.microsoft.com/office/powerpoint/2010/main" val="4282518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Two-stage Detector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32BDB9-3AC4-4884-B2A0-7A8D1971EE1C}"/>
              </a:ext>
            </a:extLst>
          </p:cNvPr>
          <p:cNvSpPr/>
          <p:nvPr/>
        </p:nvSpPr>
        <p:spPr>
          <a:xfrm>
            <a:off x="1981200" y="914400"/>
            <a:ext cx="8229600" cy="5410200"/>
          </a:xfrm>
          <a:prstGeom prst="roundRect">
            <a:avLst/>
          </a:prstGeom>
          <a:noFill/>
          <a:ln w="53975" cap="flat" cmpd="sng">
            <a:solidFill>
              <a:srgbClr val="EA915D"/>
            </a:solidFill>
          </a:ln>
          <a:effectLst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Here we have two networks: 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box proposal network and a classification network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box proposal network proposes coordinates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bounding boxes where it thinks there is a high likelihood that objects are there; again these are relative to the anchor boxes. 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classification network then takes each of these bounding boxes and classifies the potential object that lies within it.</a:t>
            </a:r>
          </a:p>
        </p:txBody>
      </p:sp>
    </p:spTree>
    <p:extLst>
      <p:ext uri="{BB962C8B-B14F-4D97-AF65-F5344CB8AC3E}">
        <p14:creationId xmlns:p14="http://schemas.microsoft.com/office/powerpoint/2010/main" val="2818068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body" idx="1"/>
          </p:nvPr>
        </p:nvSpPr>
        <p:spPr>
          <a:xfrm>
            <a:off x="1835700" y="4953000"/>
            <a:ext cx="8520600" cy="142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The two-stage detectors have higher accuracy due to the separation of the two tasks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But they are slower than one stage detector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450" y="762000"/>
            <a:ext cx="6515100" cy="38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0"/>
          <p:cNvSpPr txBox="1"/>
          <p:nvPr/>
        </p:nvSpPr>
        <p:spPr>
          <a:xfrm>
            <a:off x="5257800" y="4471200"/>
            <a:ext cx="227745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Two-stage detectors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Two-stage Detector</a:t>
            </a:r>
          </a:p>
        </p:txBody>
      </p:sp>
    </p:spTree>
    <p:extLst>
      <p:ext uri="{BB962C8B-B14F-4D97-AF65-F5344CB8AC3E}">
        <p14:creationId xmlns:p14="http://schemas.microsoft.com/office/powerpoint/2010/main" val="12610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Object Identification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32BDB9-3AC4-4884-B2A0-7A8D1971EE1C}"/>
              </a:ext>
            </a:extLst>
          </p:cNvPr>
          <p:cNvSpPr/>
          <p:nvPr/>
        </p:nvSpPr>
        <p:spPr>
          <a:xfrm>
            <a:off x="1981200" y="914400"/>
            <a:ext cx="8229600" cy="5410200"/>
          </a:xfrm>
          <a:prstGeom prst="roundRect">
            <a:avLst/>
          </a:prstGeom>
          <a:noFill/>
          <a:ln w="53975" cap="flat" cmpd="sng">
            <a:solidFill>
              <a:srgbClr val="EA915D"/>
            </a:solidFill>
          </a:ln>
          <a:effectLst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buSzPts val="18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Object identification is slightly different from object detection, although similar techniques are often used to achieve both of them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goal is to find instances of said object in images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is not about classifying an image but about determining if the object appears in an image or not, and if it does appears, then specifying the location(s) where it appears</a:t>
            </a:r>
          </a:p>
          <a:p>
            <a:pPr marL="457200" indent="-3429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 example is monitoring real time images from security cameras to identify a specific person’s face</a:t>
            </a:r>
          </a:p>
        </p:txBody>
      </p:sp>
    </p:spTree>
    <p:extLst>
      <p:ext uri="{BB962C8B-B14F-4D97-AF65-F5344CB8AC3E}">
        <p14:creationId xmlns:p14="http://schemas.microsoft.com/office/powerpoint/2010/main" val="104741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Segmentation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0" y="1413065"/>
            <a:ext cx="8305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buSzPts val="18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Segmentation the networks need to learn both low and high-level information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Low-level information to accurately segment each area and object in the image by the pixel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High-level information to directly classify those pixels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This leads to networks being designed to combine the information from earlier layers and high-resolution (low-level spatial information) with deeper layers and low-resolution (high-level semantic information)</a:t>
            </a:r>
          </a:p>
        </p:txBody>
      </p:sp>
    </p:spTree>
    <p:extLst>
      <p:ext uri="{BB962C8B-B14F-4D97-AF65-F5344CB8AC3E}">
        <p14:creationId xmlns:p14="http://schemas.microsoft.com/office/powerpoint/2010/main" val="2320299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>
            <a:spLocks noGrp="1"/>
          </p:cNvSpPr>
          <p:nvPr>
            <p:ph type="body" idx="1"/>
          </p:nvPr>
        </p:nvSpPr>
        <p:spPr>
          <a:xfrm>
            <a:off x="1676400" y="609600"/>
            <a:ext cx="8520600" cy="1976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As we can see below, we first run our image through a standard classification network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Then extract features from each stage of the network using information from a range of low-to-high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Each information level is processed independently before combining 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As the information is combined, we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upsample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the feature maps to eventually get to the full image resolution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43" name="Google Shape;2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2971800"/>
            <a:ext cx="65532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1469191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Object Tracking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32BDB9-3AC4-4884-B2A0-7A8D1971EE1C}"/>
              </a:ext>
            </a:extLst>
          </p:cNvPr>
          <p:cNvSpPr/>
          <p:nvPr/>
        </p:nvSpPr>
        <p:spPr>
          <a:xfrm>
            <a:off x="1981200" y="914400"/>
            <a:ext cx="8229600" cy="5410200"/>
          </a:xfrm>
          <a:prstGeom prst="roundRect">
            <a:avLst/>
          </a:prstGeom>
          <a:noFill/>
          <a:ln w="53975" cap="flat" cmpd="sng">
            <a:solidFill>
              <a:srgbClr val="EA915D"/>
            </a:solidFill>
          </a:ln>
          <a:effectLst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purpose of object tracking is to track an object that is in motion over time 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utilizes consecutive video frames as the input 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is equally crucial for autonomous vehicles to allow for high-level spatial reasoning and path planning 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Similarly, it is useful in various human tracking systems, from those which try to understand customer behavior to those which constantly monitor football or basketball players during a game</a:t>
            </a:r>
          </a:p>
        </p:txBody>
      </p:sp>
    </p:spTree>
    <p:extLst>
      <p:ext uri="{BB962C8B-B14F-4D97-AF65-F5344CB8AC3E}">
        <p14:creationId xmlns:p14="http://schemas.microsoft.com/office/powerpoint/2010/main" val="1690550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How to perform Object Tracking?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32BDB9-3AC4-4884-B2A0-7A8D1971EE1C}"/>
              </a:ext>
            </a:extLst>
          </p:cNvPr>
          <p:cNvSpPr/>
          <p:nvPr/>
        </p:nvSpPr>
        <p:spPr>
          <a:xfrm>
            <a:off x="1981200" y="914400"/>
            <a:ext cx="8229600" cy="5410200"/>
          </a:xfrm>
          <a:prstGeom prst="roundRect">
            <a:avLst/>
          </a:prstGeom>
          <a:noFill/>
          <a:ln w="53975" cap="flat" cmpd="sng">
            <a:solidFill>
              <a:srgbClr val="EA915D"/>
            </a:solidFill>
          </a:ln>
          <a:effectLst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way to perform object tracking is to apply object detection to each image in a video sequence 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Then compare the instances of each object to determine how they moved 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drawback of this approach is that performing object detection for each individual image is typically expensive </a:t>
            </a:r>
          </a:p>
          <a:p>
            <a:pPr marL="457200" indent="-342900">
              <a:spcBef>
                <a:spcPts val="1600"/>
              </a:spcBef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object tracking method does not necessarily need to be capable of detecting objects</a:t>
            </a:r>
          </a:p>
          <a:p>
            <a:pPr marL="457200" indent="-3429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can simply be based on motion criteria, without being aware that the object is being tracked</a:t>
            </a:r>
          </a:p>
        </p:txBody>
      </p:sp>
    </p:spTree>
    <p:extLst>
      <p:ext uri="{BB962C8B-B14F-4D97-AF65-F5344CB8AC3E}">
        <p14:creationId xmlns:p14="http://schemas.microsoft.com/office/powerpoint/2010/main" val="220375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2331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mbr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7131" y="990600"/>
            <a:ext cx="44196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00" dirty="0">
              <a:latin typeface="Cambria"/>
            </a:endParaRPr>
          </a:p>
        </p:txBody>
      </p:sp>
      <p:pic>
        <p:nvPicPr>
          <p:cNvPr id="5325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1566245" y="1676400"/>
            <a:ext cx="7937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Box 8"/>
          <p:cNvSpPr txBox="1">
            <a:spLocks noChangeArrowheads="1"/>
          </p:cNvSpPr>
          <p:nvPr/>
        </p:nvSpPr>
        <p:spPr bwMode="auto">
          <a:xfrm>
            <a:off x="3253531" y="3239870"/>
            <a:ext cx="5746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latin typeface="Cambria" panose="02040503050406030204" pitchFamily="18" charset="0"/>
              </a:rPr>
              <a:t>What is Computer Vision?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0871385"/>
      </p:ext>
    </p:extLst>
  </p:cSld>
  <p:clrMapOvr>
    <a:masterClrMapping/>
  </p:clrMapOvr>
  <p:transition>
    <p:wipe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mbr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990600"/>
            <a:ext cx="44196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00" dirty="0">
              <a:latin typeface="Cambria"/>
            </a:endParaRPr>
          </a:p>
        </p:txBody>
      </p:sp>
      <p:pic>
        <p:nvPicPr>
          <p:cNvPr id="5325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1817914" y="1676400"/>
            <a:ext cx="7937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Box 8"/>
          <p:cNvSpPr txBox="1">
            <a:spLocks noChangeArrowheads="1"/>
          </p:cNvSpPr>
          <p:nvPr/>
        </p:nvSpPr>
        <p:spPr bwMode="auto">
          <a:xfrm>
            <a:off x="3505200" y="3239870"/>
            <a:ext cx="57467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latin typeface="Cambria" panose="02040503050406030204" pitchFamily="18" charset="0"/>
              </a:rPr>
              <a:t>Working of Computer Vision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860715"/>
      </p:ext>
    </p:extLst>
  </p:cSld>
  <p:clrMapOvr>
    <a:masterClrMapping/>
  </p:clrMapOvr>
  <p:transition>
    <p:wipe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62626" y="2155500"/>
            <a:ext cx="8466748" cy="2547000"/>
            <a:chOff x="363524" y="2115300"/>
            <a:chExt cx="8466748" cy="2547000"/>
          </a:xfrm>
        </p:grpSpPr>
        <p:grpSp>
          <p:nvGrpSpPr>
            <p:cNvPr id="278" name="Google Shape;278;p49"/>
            <p:cNvGrpSpPr/>
            <p:nvPr/>
          </p:nvGrpSpPr>
          <p:grpSpPr>
            <a:xfrm>
              <a:off x="6103986" y="2115300"/>
              <a:ext cx="2726286" cy="2547000"/>
              <a:chOff x="6103986" y="1258050"/>
              <a:chExt cx="2726286" cy="2547000"/>
            </a:xfrm>
          </p:grpSpPr>
          <p:sp>
            <p:nvSpPr>
              <p:cNvPr id="279" name="Google Shape;279;p49"/>
              <p:cNvSpPr/>
              <p:nvPr/>
            </p:nvSpPr>
            <p:spPr>
              <a:xfrm rot="2700000">
                <a:off x="7096623" y="1011412"/>
                <a:ext cx="561726" cy="3040276"/>
              </a:xfrm>
              <a:prstGeom prst="roundRect">
                <a:avLst>
                  <a:gd name="adj" fmla="val 50000"/>
                </a:avLst>
              </a:prstGeom>
              <a:solidFill>
                <a:srgbClr val="1F8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32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80" name="Google Shape;280;p49"/>
              <p:cNvSpPr/>
              <p:nvPr/>
            </p:nvSpPr>
            <p:spPr>
              <a:xfrm>
                <a:off x="6321002" y="3205393"/>
                <a:ext cx="374100" cy="374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228600" dist="50800" dir="5400000" algn="tl" rotWithShape="0">
                  <a:srgbClr val="000000">
                    <a:alpha val="549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GB" sz="2000" b="1">
                    <a:solidFill>
                      <a:srgbClr val="1F887E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Roboto"/>
                    <a:sym typeface="Roboto"/>
                  </a:rPr>
                  <a:t>4</a:t>
                </a:r>
                <a:endParaRPr sz="2000" b="1">
                  <a:solidFill>
                    <a:srgbClr val="1F887E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endParaRPr>
              </a:p>
            </p:txBody>
          </p:sp>
          <p:sp>
            <p:nvSpPr>
              <p:cNvPr id="281" name="Google Shape;281;p49"/>
              <p:cNvSpPr txBox="1"/>
              <p:nvPr/>
            </p:nvSpPr>
            <p:spPr>
              <a:xfrm rot="-2700000">
                <a:off x="6306241" y="2238854"/>
                <a:ext cx="2338968" cy="393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GB" sz="2000" b="1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Roboto"/>
                    <a:sym typeface="Roboto"/>
                  </a:rPr>
                  <a:t>Test the model</a:t>
                </a:r>
                <a:endParaRPr sz="1100" b="1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endParaRPr>
              </a:p>
            </p:txBody>
          </p:sp>
          <p:sp>
            <p:nvSpPr>
              <p:cNvPr id="282" name="Google Shape;282;p49"/>
              <p:cNvSpPr txBox="1"/>
              <p:nvPr/>
            </p:nvSpPr>
            <p:spPr>
              <a:xfrm rot="-2700000">
                <a:off x="6769958" y="2550697"/>
                <a:ext cx="2203628" cy="507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spcAft>
                    <a:spcPts val="1600"/>
                  </a:spcAft>
                </a:pPr>
                <a:r>
                  <a:rPr lang="en-GB" sz="1200">
                    <a:latin typeface="Cambria" panose="02040503050406030204" pitchFamily="18" charset="0"/>
                    <a:ea typeface="Cambria" panose="02040503050406030204" pitchFamily="18" charset="0"/>
                    <a:cs typeface="Roboto"/>
                    <a:sym typeface="Roboto"/>
                  </a:rPr>
                  <a:t>Evaluate the model using images that weren’t used in the training phase</a:t>
                </a:r>
                <a:endParaRPr sz="1200" b="1"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endParaRPr>
              </a:p>
            </p:txBody>
          </p:sp>
        </p:grpSp>
        <p:grpSp>
          <p:nvGrpSpPr>
            <p:cNvPr id="283" name="Google Shape;283;p49"/>
            <p:cNvGrpSpPr/>
            <p:nvPr/>
          </p:nvGrpSpPr>
          <p:grpSpPr>
            <a:xfrm>
              <a:off x="4193764" y="2115300"/>
              <a:ext cx="2726286" cy="2547000"/>
              <a:chOff x="4193764" y="1258050"/>
              <a:chExt cx="2726286" cy="2547000"/>
            </a:xfrm>
          </p:grpSpPr>
          <p:sp>
            <p:nvSpPr>
              <p:cNvPr id="284" name="Google Shape;284;p49"/>
              <p:cNvSpPr/>
              <p:nvPr/>
            </p:nvSpPr>
            <p:spPr>
              <a:xfrm rot="2700000">
                <a:off x="5186401" y="1011412"/>
                <a:ext cx="561726" cy="3040276"/>
              </a:xfrm>
              <a:prstGeom prst="roundRect">
                <a:avLst>
                  <a:gd name="adj" fmla="val 50000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32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85" name="Google Shape;285;p49"/>
              <p:cNvSpPr/>
              <p:nvPr/>
            </p:nvSpPr>
            <p:spPr>
              <a:xfrm>
                <a:off x="4410780" y="3205393"/>
                <a:ext cx="374100" cy="374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228600" dist="50800" dir="5400000" algn="tl" rotWithShape="0">
                  <a:srgbClr val="000000">
                    <a:alpha val="549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GB" sz="2000" b="1">
                    <a:solidFill>
                      <a:srgbClr val="1D7E74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Roboto"/>
                    <a:sym typeface="Roboto"/>
                  </a:rPr>
                  <a:t>3</a:t>
                </a:r>
                <a:endParaRPr sz="2000" b="1">
                  <a:solidFill>
                    <a:srgbClr val="1D7E7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endParaRPr>
              </a:p>
            </p:txBody>
          </p:sp>
          <p:sp>
            <p:nvSpPr>
              <p:cNvPr id="286" name="Google Shape;286;p49"/>
              <p:cNvSpPr txBox="1"/>
              <p:nvPr/>
            </p:nvSpPr>
            <p:spPr>
              <a:xfrm rot="-2700000">
                <a:off x="4400124" y="2240504"/>
                <a:ext cx="2334301" cy="393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GB" sz="2000" b="1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Roboto"/>
                    <a:sym typeface="Roboto"/>
                  </a:rPr>
                  <a:t>Train the model</a:t>
                </a:r>
                <a:endParaRPr sz="1100" b="1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endParaRPr>
              </a:p>
            </p:txBody>
          </p:sp>
          <p:sp>
            <p:nvSpPr>
              <p:cNvPr id="287" name="Google Shape;287;p49"/>
              <p:cNvSpPr txBox="1"/>
              <p:nvPr/>
            </p:nvSpPr>
            <p:spPr>
              <a:xfrm rot="-2700000">
                <a:off x="4859736" y="2550697"/>
                <a:ext cx="2203628" cy="507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spcAft>
                    <a:spcPts val="1600"/>
                  </a:spcAft>
                </a:pPr>
                <a:r>
                  <a:rPr lang="en-GB" sz="1200">
                    <a:latin typeface="Cambria" panose="02040503050406030204" pitchFamily="18" charset="0"/>
                    <a:ea typeface="Cambria" panose="02040503050406030204" pitchFamily="18" charset="0"/>
                    <a:cs typeface="Roboto"/>
                    <a:sym typeface="Roboto"/>
                  </a:rPr>
                  <a:t>Train a deep learning model based on the features isolated</a:t>
                </a:r>
                <a:endParaRPr sz="1200" b="1"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endParaRPr>
              </a:p>
            </p:txBody>
          </p:sp>
        </p:grpSp>
        <p:grpSp>
          <p:nvGrpSpPr>
            <p:cNvPr id="288" name="Google Shape;288;p49"/>
            <p:cNvGrpSpPr/>
            <p:nvPr/>
          </p:nvGrpSpPr>
          <p:grpSpPr>
            <a:xfrm>
              <a:off x="2273746" y="2115300"/>
              <a:ext cx="2726286" cy="2547000"/>
              <a:chOff x="2273746" y="1258050"/>
              <a:chExt cx="2726286" cy="2547000"/>
            </a:xfrm>
          </p:grpSpPr>
          <p:sp>
            <p:nvSpPr>
              <p:cNvPr id="289" name="Google Shape;289;p49"/>
              <p:cNvSpPr/>
              <p:nvPr/>
            </p:nvSpPr>
            <p:spPr>
              <a:xfrm rot="2700000">
                <a:off x="3266383" y="1011412"/>
                <a:ext cx="561726" cy="3040276"/>
              </a:xfrm>
              <a:prstGeom prst="roundRect">
                <a:avLst>
                  <a:gd name="adj" fmla="val 50000"/>
                </a:avLst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32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90" name="Google Shape;290;p49"/>
              <p:cNvSpPr/>
              <p:nvPr/>
            </p:nvSpPr>
            <p:spPr>
              <a:xfrm>
                <a:off x="2490761" y="3205393"/>
                <a:ext cx="374100" cy="374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228600" dist="50800" dir="5400000" algn="tl" rotWithShape="0">
                  <a:srgbClr val="000000">
                    <a:alpha val="549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GB" sz="2000" b="1">
                    <a:solidFill>
                      <a:srgbClr val="1B786E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Roboto"/>
                    <a:sym typeface="Roboto"/>
                  </a:rPr>
                  <a:t>2</a:t>
                </a:r>
                <a:endParaRPr sz="2000" b="1">
                  <a:solidFill>
                    <a:srgbClr val="1B786E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endParaRPr>
              </a:p>
            </p:txBody>
          </p:sp>
          <p:sp>
            <p:nvSpPr>
              <p:cNvPr id="291" name="Google Shape;291;p49"/>
              <p:cNvSpPr txBox="1"/>
              <p:nvPr/>
            </p:nvSpPr>
            <p:spPr>
              <a:xfrm rot="-2700000">
                <a:off x="2473968" y="2237954"/>
                <a:ext cx="2341513" cy="393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GB" sz="2000" b="1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Roboto"/>
                    <a:sym typeface="Roboto"/>
                  </a:rPr>
                  <a:t>Extraction</a:t>
                </a:r>
                <a:endParaRPr sz="1100" b="1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endParaRPr>
              </a:p>
            </p:txBody>
          </p:sp>
          <p:sp>
            <p:nvSpPr>
              <p:cNvPr id="292" name="Google Shape;292;p49"/>
              <p:cNvSpPr txBox="1"/>
              <p:nvPr/>
            </p:nvSpPr>
            <p:spPr>
              <a:xfrm rot="-2700000">
                <a:off x="2939718" y="2550697"/>
                <a:ext cx="2203628" cy="507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spcAft>
                    <a:spcPts val="1600"/>
                  </a:spcAft>
                </a:pPr>
                <a:r>
                  <a:rPr lang="en-GB" sz="1200">
                    <a:latin typeface="Cambria" panose="02040503050406030204" pitchFamily="18" charset="0"/>
                    <a:ea typeface="Cambria" panose="02040503050406030204" pitchFamily="18" charset="0"/>
                    <a:cs typeface="Roboto"/>
                    <a:sym typeface="Roboto"/>
                  </a:rPr>
                  <a:t>Extract, from each image, features pertinent to the task at hand</a:t>
                </a:r>
                <a:endParaRPr sz="1200" b="1"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endParaRPr>
              </a:p>
            </p:txBody>
          </p:sp>
        </p:grpSp>
        <p:grpSp>
          <p:nvGrpSpPr>
            <p:cNvPr id="293" name="Google Shape;293;p49"/>
            <p:cNvGrpSpPr/>
            <p:nvPr/>
          </p:nvGrpSpPr>
          <p:grpSpPr>
            <a:xfrm>
              <a:off x="363524" y="2115300"/>
              <a:ext cx="2726286" cy="2547000"/>
              <a:chOff x="363524" y="1258050"/>
              <a:chExt cx="2726286" cy="2547000"/>
            </a:xfrm>
          </p:grpSpPr>
          <p:sp>
            <p:nvSpPr>
              <p:cNvPr id="294" name="Google Shape;294;p49"/>
              <p:cNvSpPr/>
              <p:nvPr/>
            </p:nvSpPr>
            <p:spPr>
              <a:xfrm rot="2700000">
                <a:off x="1356161" y="1011412"/>
                <a:ext cx="561726" cy="3040276"/>
              </a:xfrm>
              <a:prstGeom prst="roundRect">
                <a:avLst>
                  <a:gd name="adj" fmla="val 50000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32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95" name="Google Shape;295;p49"/>
              <p:cNvSpPr/>
              <p:nvPr/>
            </p:nvSpPr>
            <p:spPr>
              <a:xfrm>
                <a:off x="580539" y="3205393"/>
                <a:ext cx="374100" cy="374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228600" dist="50800" dir="5400000" algn="tl" rotWithShape="0">
                  <a:srgbClr val="000000">
                    <a:alpha val="549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GB" sz="2000" b="1">
                    <a:solidFill>
                      <a:srgbClr val="155B54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Roboto"/>
                    <a:sym typeface="Roboto"/>
                  </a:rPr>
                  <a:t>1</a:t>
                </a:r>
                <a:endParaRPr sz="2000" b="1">
                  <a:solidFill>
                    <a:srgbClr val="155B5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endParaRPr>
              </a:p>
            </p:txBody>
          </p:sp>
          <p:sp>
            <p:nvSpPr>
              <p:cNvPr id="296" name="Google Shape;296;p49"/>
              <p:cNvSpPr txBox="1"/>
              <p:nvPr/>
            </p:nvSpPr>
            <p:spPr>
              <a:xfrm rot="-2700000">
                <a:off x="567889" y="2239754"/>
                <a:ext cx="2336422" cy="393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GB" sz="2000" b="1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Roboto"/>
                    <a:sym typeface="Roboto"/>
                  </a:rPr>
                  <a:t>Creation	</a:t>
                </a:r>
                <a:endParaRPr sz="1100" b="1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endParaRPr>
              </a:p>
            </p:txBody>
          </p:sp>
          <p:sp>
            <p:nvSpPr>
              <p:cNvPr id="297" name="Google Shape;297;p49"/>
              <p:cNvSpPr txBox="1"/>
              <p:nvPr/>
            </p:nvSpPr>
            <p:spPr>
              <a:xfrm rot="-2700000">
                <a:off x="1029496" y="2550697"/>
                <a:ext cx="2203628" cy="507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spcAft>
                    <a:spcPts val="1600"/>
                  </a:spcAft>
                </a:pPr>
                <a:r>
                  <a:rPr lang="en-GB" sz="1200" dirty="0">
                    <a:latin typeface="Cambria" panose="02040503050406030204" pitchFamily="18" charset="0"/>
                    <a:ea typeface="Cambria" panose="02040503050406030204" pitchFamily="18" charset="0"/>
                    <a:cs typeface="Roboto"/>
                    <a:sym typeface="Roboto"/>
                  </a:rPr>
                  <a:t>Create a dataset comprised of annotated images or use an existing one.</a:t>
                </a:r>
                <a:endParaRPr sz="1200" b="1" dirty="0"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3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Steps to building a CV model using CNNs</a:t>
            </a:r>
          </a:p>
        </p:txBody>
      </p:sp>
    </p:spTree>
    <p:extLst>
      <p:ext uri="{BB962C8B-B14F-4D97-AF65-F5344CB8AC3E}">
        <p14:creationId xmlns:p14="http://schemas.microsoft.com/office/powerpoint/2010/main" val="3015530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/>
        </p:nvSpPr>
        <p:spPr>
          <a:xfrm>
            <a:off x="1905000" y="782368"/>
            <a:ext cx="1297350" cy="40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Creation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</p:txBody>
      </p:sp>
      <p:sp>
        <p:nvSpPr>
          <p:cNvPr id="303" name="Google Shape;303;p50"/>
          <p:cNvSpPr txBox="1"/>
          <p:nvPr/>
        </p:nvSpPr>
        <p:spPr>
          <a:xfrm>
            <a:off x="1844525" y="1264550"/>
            <a:ext cx="85206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15000"/>
              </a:lnSpc>
              <a:buSzPts val="1800"/>
              <a:buFont typeface="Avenir"/>
              <a:buChar char="●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Create a dataset comprised of annotated images or use an existing one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  <a:p>
            <a:pPr marL="457200" indent="-342900">
              <a:lnSpc>
                <a:spcPct val="115000"/>
              </a:lnSpc>
              <a:spcBef>
                <a:spcPts val="1600"/>
              </a:spcBef>
              <a:buSzPts val="1800"/>
              <a:buFont typeface="Avenir"/>
              <a:buChar char="●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Annotations can be the image category (for a classification), pairs of bounding boxes and classes (for object detection), or a pixel-wise segmentation of each object of interest present in an image (for segmentation)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  <a:p>
            <a:pPr marL="457200">
              <a:spcBef>
                <a:spcPts val="1600"/>
              </a:spcBef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</p:txBody>
      </p:sp>
      <p:sp>
        <p:nvSpPr>
          <p:cNvPr id="304" name="Google Shape;304;p50"/>
          <p:cNvSpPr txBox="1"/>
          <p:nvPr/>
        </p:nvSpPr>
        <p:spPr>
          <a:xfrm>
            <a:off x="1905001" y="3532032"/>
            <a:ext cx="1355875" cy="40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Extract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</p:txBody>
      </p:sp>
      <p:sp>
        <p:nvSpPr>
          <p:cNvPr id="305" name="Google Shape;305;p50"/>
          <p:cNvSpPr txBox="1"/>
          <p:nvPr/>
        </p:nvSpPr>
        <p:spPr>
          <a:xfrm>
            <a:off x="1862200" y="4191000"/>
            <a:ext cx="8520600" cy="1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15000"/>
              </a:lnSpc>
              <a:buSzPts val="1800"/>
              <a:buFont typeface="Avenir"/>
              <a:buChar char="●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Extract, from each image, features pertinent to the task at hand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  <a:p>
            <a:pPr marL="457200" indent="-342900">
              <a:lnSpc>
                <a:spcPct val="115000"/>
              </a:lnSpc>
              <a:spcBef>
                <a:spcPts val="1600"/>
              </a:spcBef>
              <a:buSzPts val="1800"/>
              <a:buFont typeface="Avenir"/>
              <a:buChar char="●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This is a key point in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modeling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 the problem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  <a:p>
            <a:pPr marL="457200" indent="-342900">
              <a:lnSpc>
                <a:spcPct val="115000"/>
              </a:lnSpc>
              <a:spcBef>
                <a:spcPts val="1600"/>
              </a:spcBef>
              <a:buSzPts val="1800"/>
              <a:buFont typeface="Avenir"/>
              <a:buChar char="●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For example, features based on facial criteria, are obviously not the same as those used to recognize tourist attractions or human organs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  <a:p>
            <a:pPr marL="457200">
              <a:spcBef>
                <a:spcPts val="1600"/>
              </a:spcBef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Steps to building a CV model using CNNs</a:t>
            </a:r>
          </a:p>
        </p:txBody>
      </p:sp>
    </p:spTree>
    <p:extLst>
      <p:ext uri="{BB962C8B-B14F-4D97-AF65-F5344CB8AC3E}">
        <p14:creationId xmlns:p14="http://schemas.microsoft.com/office/powerpoint/2010/main" val="4006595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/>
        </p:nvSpPr>
        <p:spPr>
          <a:xfrm>
            <a:off x="1905001" y="1059850"/>
            <a:ext cx="1906937" cy="40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2000"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Train the model</a:t>
            </a:r>
            <a:endParaRPr sz="2000"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</p:txBody>
      </p:sp>
      <p:sp>
        <p:nvSpPr>
          <p:cNvPr id="311" name="Google Shape;311;p51"/>
          <p:cNvSpPr txBox="1"/>
          <p:nvPr/>
        </p:nvSpPr>
        <p:spPr>
          <a:xfrm>
            <a:off x="1844538" y="1651075"/>
            <a:ext cx="8520600" cy="13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15000"/>
              </a:lnSpc>
              <a:spcBef>
                <a:spcPts val="1000"/>
              </a:spcBef>
              <a:buSzPts val="1800"/>
              <a:buFont typeface="Avenir"/>
              <a:buChar char="●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Train a deep learning model based on the features isolated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buSzPts val="1800"/>
              <a:buFont typeface="Avenir"/>
              <a:buChar char="●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Training means feeding the machine learning model many images and it will learn, based on those features, how to solve the task at hand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</p:txBody>
      </p:sp>
      <p:sp>
        <p:nvSpPr>
          <p:cNvPr id="312" name="Google Shape;312;p51"/>
          <p:cNvSpPr txBox="1"/>
          <p:nvPr/>
        </p:nvSpPr>
        <p:spPr>
          <a:xfrm>
            <a:off x="1905000" y="3429000"/>
            <a:ext cx="1983150" cy="40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Test the model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</p:txBody>
      </p:sp>
      <p:sp>
        <p:nvSpPr>
          <p:cNvPr id="313" name="Google Shape;313;p51"/>
          <p:cNvSpPr txBox="1"/>
          <p:nvPr/>
        </p:nvSpPr>
        <p:spPr>
          <a:xfrm>
            <a:off x="1844525" y="4020225"/>
            <a:ext cx="8520600" cy="13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15000"/>
              </a:lnSpc>
              <a:spcBef>
                <a:spcPts val="1000"/>
              </a:spcBef>
              <a:buSzPts val="1800"/>
              <a:buFont typeface="Avenir"/>
              <a:buChar char="●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Evaluate the model using images that weren’t used in the training phase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buSzPts val="1800"/>
              <a:buFont typeface="Avenir"/>
              <a:buChar char="●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 By doing so, the accuracy of the training model can </a:t>
            </a:r>
            <a:r>
              <a:rPr lang="en-GB" sz="2000"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be tested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Steps to building a CV model using CNNs</a:t>
            </a:r>
          </a:p>
        </p:txBody>
      </p:sp>
    </p:spTree>
    <p:extLst>
      <p:ext uri="{BB962C8B-B14F-4D97-AF65-F5344CB8AC3E}">
        <p14:creationId xmlns:p14="http://schemas.microsoft.com/office/powerpoint/2010/main" val="4039859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mbr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990600"/>
            <a:ext cx="44196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00" dirty="0">
              <a:latin typeface="Cambria"/>
            </a:endParaRPr>
          </a:p>
        </p:txBody>
      </p:sp>
      <p:pic>
        <p:nvPicPr>
          <p:cNvPr id="5325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1817914" y="1676400"/>
            <a:ext cx="7937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Box 8"/>
          <p:cNvSpPr txBox="1">
            <a:spLocks noChangeArrowheads="1"/>
          </p:cNvSpPr>
          <p:nvPr/>
        </p:nvSpPr>
        <p:spPr bwMode="auto">
          <a:xfrm>
            <a:off x="3505200" y="3239870"/>
            <a:ext cx="5746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latin typeface="Cambria" panose="02040503050406030204" pitchFamily="18" charset="0"/>
              </a:rPr>
              <a:t>Applications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0137305"/>
      </p:ext>
    </p:extLst>
  </p:cSld>
  <p:clrMapOvr>
    <a:masterClrMapping/>
  </p:clrMapOvr>
  <p:transition>
    <p:wipe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981200" y="914400"/>
          <a:ext cx="8229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Industry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61124584"/>
      </p:ext>
    </p:extLst>
  </p:cSld>
  <p:clrMapOvr>
    <a:masterClrMapping/>
  </p:clrMapOvr>
  <p:transition>
    <p:wipe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2095500" y="1409700"/>
          <a:ext cx="80010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Business Use Cases</a:t>
            </a:r>
          </a:p>
        </p:txBody>
      </p:sp>
    </p:spTree>
    <p:extLst>
      <p:ext uri="{BB962C8B-B14F-4D97-AF65-F5344CB8AC3E}">
        <p14:creationId xmlns:p14="http://schemas.microsoft.com/office/powerpoint/2010/main" val="835152786"/>
      </p:ext>
    </p:extLst>
  </p:cSld>
  <p:clrMapOvr>
    <a:masterClrMapping/>
  </p:clrMapOvr>
  <p:transition>
    <p:wipe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Challenge of Computer Vision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32BDB9-3AC4-4884-B2A0-7A8D1971EE1C}"/>
              </a:ext>
            </a:extLst>
          </p:cNvPr>
          <p:cNvSpPr/>
          <p:nvPr/>
        </p:nvSpPr>
        <p:spPr>
          <a:xfrm>
            <a:off x="1981200" y="1143000"/>
            <a:ext cx="8229600" cy="4876800"/>
          </a:xfrm>
          <a:prstGeom prst="roundRect">
            <a:avLst/>
          </a:prstGeom>
          <a:noFill/>
          <a:ln w="53975" cap="flat" cmpd="sng">
            <a:solidFill>
              <a:srgbClr val="EA915D"/>
            </a:solidFill>
          </a:ln>
          <a:effectLst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buSzPts val="18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Computer vision remains unsolved, at least in terms of meeting the capabilities of human vision</a:t>
            </a:r>
          </a:p>
          <a:p>
            <a:pPr marL="457200" indent="-342900">
              <a:buSzPts val="18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Reasons which make CV challenging</a:t>
            </a:r>
          </a:p>
          <a:p>
            <a:pPr marL="914400" lvl="1" indent="-317500">
              <a:buSzPts val="1400"/>
              <a:buChar char="○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We don’t have a strong grasp of how human vision works</a:t>
            </a:r>
          </a:p>
          <a:p>
            <a:pPr marL="914400" lvl="1" indent="-317500">
              <a:buSzPts val="1400"/>
              <a:buChar char="○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complexity inherent in the visual world</a:t>
            </a:r>
          </a:p>
          <a:p>
            <a:pPr marL="457200" indent="-342900">
              <a:buSzPts val="18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true vision system must be able to “see” in any of an infinite number of scenes and still extract something meaningful.</a:t>
            </a:r>
          </a:p>
          <a:p>
            <a:pPr marL="457200" indent="-342900">
              <a:buSzPts val="1800"/>
              <a:buChar char="●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Computers work well for tightly constrained problems, not open unbounded problems like visual perception.</a:t>
            </a:r>
          </a:p>
        </p:txBody>
      </p:sp>
    </p:spTree>
    <p:extLst>
      <p:ext uri="{BB962C8B-B14F-4D97-AF65-F5344CB8AC3E}">
        <p14:creationId xmlns:p14="http://schemas.microsoft.com/office/powerpoint/2010/main" val="109615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577531" y="2475452"/>
            <a:ext cx="4310743" cy="308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The goal is to use the observed image data to infer something about the world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1600"/>
              </a:spcBef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It is called a subfield of artificial intelligence and machine learning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Which involves the use of specialized methods and make use of general learning algorithms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490444" y="1505695"/>
            <a:ext cx="9144000" cy="741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4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Avenir"/>
                <a:sym typeface="Avenir"/>
              </a:rPr>
              <a:t>Computer vision is a field of study focused on the problem of helping computers to see.</a:t>
            </a:r>
            <a:endParaRPr sz="24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Avenir"/>
              <a:sym typeface="Avenir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645" y="2627853"/>
            <a:ext cx="4576389" cy="38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488856" y="767302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What is a Computer Vision?</a:t>
            </a:r>
          </a:p>
        </p:txBody>
      </p:sp>
    </p:spTree>
    <p:extLst>
      <p:ext uri="{BB962C8B-B14F-4D97-AF65-F5344CB8AC3E}">
        <p14:creationId xmlns:p14="http://schemas.microsoft.com/office/powerpoint/2010/main" val="385166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30133" y="549187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Problem solved by Computer Vision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32BDB9-3AC4-4884-B2A0-7A8D1971EE1C}"/>
              </a:ext>
            </a:extLst>
          </p:cNvPr>
          <p:cNvSpPr/>
          <p:nvPr/>
        </p:nvSpPr>
        <p:spPr>
          <a:xfrm>
            <a:off x="1888921" y="1495337"/>
            <a:ext cx="8229600" cy="4876800"/>
          </a:xfrm>
          <a:prstGeom prst="roundRect">
            <a:avLst/>
          </a:prstGeom>
          <a:noFill/>
          <a:ln w="53975" cap="flat" cmpd="sng">
            <a:solidFill>
              <a:srgbClr val="EA915D"/>
            </a:solidFill>
          </a:ln>
          <a:effectLst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  <a:buSzPct val="125000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Given a two-dimensional image, a Computer Vision System must recognize the present objects and their characteristics such as shapes, textures, colors, sizes, spatial arrangement, among other things so as to provide a description as complete as possible of the image. </a:t>
            </a:r>
          </a:p>
        </p:txBody>
      </p:sp>
    </p:spTree>
    <p:extLst>
      <p:ext uri="{BB962C8B-B14F-4D97-AF65-F5344CB8AC3E}">
        <p14:creationId xmlns:p14="http://schemas.microsoft.com/office/powerpoint/2010/main" val="8873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0" y="1207823"/>
            <a:ext cx="9144000" cy="669214"/>
            <a:chOff x="0" y="2047025"/>
            <a:chExt cx="8938025" cy="669214"/>
          </a:xfrm>
        </p:grpSpPr>
        <p:sp>
          <p:nvSpPr>
            <p:cNvPr id="74" name="Google Shape;74;p16"/>
            <p:cNvSpPr/>
            <p:nvPr/>
          </p:nvSpPr>
          <p:spPr>
            <a:xfrm>
              <a:off x="0" y="2047239"/>
              <a:ext cx="2214600" cy="669000"/>
            </a:xfrm>
            <a:prstGeom prst="homePlate">
              <a:avLst>
                <a:gd name="adj" fmla="val 50000"/>
              </a:avLst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6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rPr>
                <a:t>Represent </a:t>
              </a:r>
              <a:r>
                <a:rPr lang="en-GB" sz="1600" dirty="0" err="1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rPr>
                <a:t>colors</a:t>
              </a:r>
              <a:r>
                <a:rPr lang="en-GB" sz="16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rPr>
                <a:t> by numbers</a:t>
              </a:r>
              <a:endParaRPr sz="1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1838325" y="204702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600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rPr>
                <a:t>Image Segmentation</a:t>
              </a:r>
              <a:endParaRPr sz="1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3516750" y="204702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60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rPr>
                <a:t>Finding corners</a:t>
              </a:r>
              <a:endParaRPr sz="16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6874025" y="204702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60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rPr>
                <a:t>Make Prediction</a:t>
              </a:r>
              <a:endParaRPr sz="16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5195350" y="204702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60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Roboto"/>
                  <a:sym typeface="Roboto"/>
                </a:rPr>
                <a:t>Finding Textures</a:t>
              </a:r>
              <a:endParaRPr sz="16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endParaRPr>
            </a:p>
          </p:txBody>
        </p:sp>
      </p:grp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105637"/>
            <a:ext cx="73152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1522412" y="473687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How does a Machine see?</a:t>
            </a:r>
          </a:p>
        </p:txBody>
      </p:sp>
    </p:spTree>
    <p:extLst>
      <p:ext uri="{BB962C8B-B14F-4D97-AF65-F5344CB8AC3E}">
        <p14:creationId xmlns:p14="http://schemas.microsoft.com/office/powerpoint/2010/main" val="318968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446911" y="1936307"/>
            <a:ext cx="8598388" cy="572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Represent colors by numbers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1670199" y="2509007"/>
            <a:ext cx="4114800" cy="449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In computer science, each 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 is represented by a specified HEX value. 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That is how machines are programmed to understand what 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colors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 the image pixels are made up Whereas as humans we have an inherited knowledge to differ between the shades.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300" y="2851907"/>
            <a:ext cx="4205287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446911" y="800857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Recognizing an Image through Machine’s eyes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699" y="1354318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The machine performs the following operations :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/>
          <p:cNvSpPr txBox="1">
            <a:spLocks noGrp="1"/>
          </p:cNvSpPr>
          <p:nvPr>
            <p:ph type="title"/>
          </p:nvPr>
        </p:nvSpPr>
        <p:spPr>
          <a:xfrm>
            <a:off x="1498833" y="1310628"/>
            <a:ext cx="8596800" cy="572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Image Segmentation </a:t>
            </a:r>
            <a:b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665033" y="1774378"/>
            <a:ext cx="8520600" cy="416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1600"/>
              </a:spcBef>
              <a:buClr>
                <a:srgbClr val="434343"/>
              </a:buClr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Computers are made to identify similar group of 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colors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 and then segment the image i.e. distinguish the foreground from background. The technique of 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 gradient is used to find edges of different objects.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708" y="3712128"/>
            <a:ext cx="5742246" cy="29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497245" y="708578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Recognizing an Image through Machine’s eyes</a:t>
            </a:r>
          </a:p>
        </p:txBody>
      </p:sp>
    </p:spTree>
    <p:extLst>
      <p:ext uri="{BB962C8B-B14F-4D97-AF65-F5344CB8AC3E}">
        <p14:creationId xmlns:p14="http://schemas.microsoft.com/office/powerpoint/2010/main" val="134248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/>
          <p:cNvSpPr txBox="1">
            <a:spLocks noGrp="1"/>
          </p:cNvSpPr>
          <p:nvPr>
            <p:ph type="title"/>
          </p:nvPr>
        </p:nvSpPr>
        <p:spPr>
          <a:xfrm>
            <a:off x="1524000" y="798900"/>
            <a:ext cx="8596800" cy="572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Finding corners</a:t>
            </a:r>
            <a:b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1690983" y="1308633"/>
            <a:ext cx="8520600" cy="426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After segmentation, images are then looked up for certain features, also known as </a:t>
            </a: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corners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Algorithms search for lines that meet at an angle and cover a specific part of the image with one 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 shade. 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Features, also </a:t>
            </a: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called corners are the building blocks 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which help to find more detailed information contained in the image.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201" y="3971392"/>
            <a:ext cx="2934569" cy="2505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2412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sz="2400" b="1" dirty="0">
                <a:latin typeface="Cambria" pitchFamily="18" charset="0"/>
              </a:rPr>
              <a:t>Recognizing an Image through Machine’s eyes</a:t>
            </a:r>
          </a:p>
        </p:txBody>
      </p:sp>
    </p:spTree>
    <p:extLst>
      <p:ext uri="{BB962C8B-B14F-4D97-AF65-F5344CB8AC3E}">
        <p14:creationId xmlns:p14="http://schemas.microsoft.com/office/powerpoint/2010/main" val="4019073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TDCONTENT"/>
  <p:tag name="ARTICULATE_SLIDE_GUID" val="bd7b3ccb-7e31-4279-a0be-50ce96e50702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dcd8d08-d75a-4b91-a026-90ae9f832e67"/>
  <p:tag name="ARTICULATE_TITLE_TAG" val="SAS Functions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dcd8d08-d75a-4b91-a026-90ae9f832e67"/>
  <p:tag name="ARTICULATE_TITLE_TAG" val="SAS Functions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dcd8d08-d75a-4b91-a026-90ae9f832e67"/>
  <p:tag name="ARTICULATE_TITLE_TAG" val="SAS Functions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dcd8d08-d75a-4b91-a026-90ae9f832e67"/>
  <p:tag name="ARTICULATE_TITLE_TAG" val="SAS Functions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</TotalTime>
  <Words>1901</Words>
  <Application>Microsoft Office PowerPoint</Application>
  <PresentationFormat>Widescreen</PresentationFormat>
  <Paragraphs>190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Arial</vt:lpstr>
      <vt:lpstr>Avenir</vt:lpstr>
      <vt:lpstr>Calibri</vt:lpstr>
      <vt:lpstr>Calibri Light</vt:lpstr>
      <vt:lpstr>Cambria</vt:lpstr>
      <vt:lpstr>Courier New</vt:lpstr>
      <vt:lpstr>Exo 2</vt:lpstr>
      <vt:lpstr>Times New Roman</vt:lpstr>
      <vt:lpstr>Tw Cen MT</vt:lpstr>
      <vt:lpstr>Tw Cen MT Condensed</vt:lpstr>
      <vt:lpstr>Wingdings</vt:lpstr>
      <vt:lpstr>Wingdings 3</vt:lpstr>
      <vt:lpstr>Integral</vt:lpstr>
      <vt:lpstr>Office Theme</vt:lpstr>
      <vt:lpstr>Computer VISION </vt:lpstr>
      <vt:lpstr>Agenda</vt:lpstr>
      <vt:lpstr>PowerPoint Presentation</vt:lpstr>
      <vt:lpstr>PowerPoint Presentation</vt:lpstr>
      <vt:lpstr>PowerPoint Presentation</vt:lpstr>
      <vt:lpstr>PowerPoint Presentation</vt:lpstr>
      <vt:lpstr>1. Represent colors by numbers  </vt:lpstr>
      <vt:lpstr>2. Image Segmentation   </vt:lpstr>
      <vt:lpstr>3. Finding corners   </vt:lpstr>
      <vt:lpstr>4. Finding textures    </vt:lpstr>
      <vt:lpstr>5. Make a prediction    </vt:lpstr>
      <vt:lpstr>6. Finally, see the bigger picture!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OBJECT DETECTION</dc:title>
  <dc:creator>AAYUSH KUBBA</dc:creator>
  <cp:lastModifiedBy>AAYUSH KUBBA</cp:lastModifiedBy>
  <cp:revision>4</cp:revision>
  <dcterms:created xsi:type="dcterms:W3CDTF">2021-04-30T19:45:34Z</dcterms:created>
  <dcterms:modified xsi:type="dcterms:W3CDTF">2021-06-06T19:05:25Z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