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A2164B-836E-4851-B2E0-4819644A6555}">
  <a:tblStyle styleId="{FAA2164B-836E-4851-B2E0-4819644A65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c516b67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c516b67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849531e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849531e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849531ec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849531ec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849531ec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849531ec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e14fffbd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e14fffbd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49531ec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849531ec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14fffbd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14fffbd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Kolmogorov–Smirnov test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849531e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849531e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849531ec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849531ec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849531ec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849531ec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849531ec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849531ec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e14fffb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e14fffb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17b3574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17b3574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849531ec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849531ec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849531ec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849531ec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849531ec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849531ec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849531ec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849531ec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849531ec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849531ec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849531ec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849531ec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849531ec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849531ec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849531ec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849531ec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849531ec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849531ec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43ba1a5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43ba1a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849531ec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849531ec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2aa891e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2aa891e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17b3574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17b3574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2aa891e7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2aa891e7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17b3574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17b3574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849531ec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849531ec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849531eca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849531eca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849531ec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849531ec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849531ec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849531ec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849531ec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849531ec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849531e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49531e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2e438b04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2e438b04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17b3574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17b3574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17b3574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17b3574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868819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868819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8688198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8688198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849531e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849531e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ayushj1@umbc.edu" TargetMode="External"/><Relationship Id="rId4" Type="http://schemas.openxmlformats.org/officeDocument/2006/relationships/image" Target="../media/image17.png"/><Relationship Id="rId5"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24850" y="2052600"/>
            <a:ext cx="8520600" cy="1986300"/>
          </a:xfrm>
          <a:prstGeom prst="rect">
            <a:avLst/>
          </a:prstGeom>
        </p:spPr>
        <p:txBody>
          <a:bodyPr anchorCtr="0" anchor="t" bIns="91425" lIns="91425" spcFirstLastPara="1" rIns="91425" wrap="square" tIns="91425">
            <a:noAutofit/>
          </a:bodyPr>
          <a:lstStyle/>
          <a:p>
            <a:pPr indent="0" lvl="0" marL="0" rtl="0" algn="ctr">
              <a:spcBef>
                <a:spcPts val="300"/>
              </a:spcBef>
              <a:spcAft>
                <a:spcPts val="0"/>
              </a:spcAft>
              <a:buClr>
                <a:schemeClr val="dk1"/>
              </a:buClr>
              <a:buFont typeface="Arial"/>
              <a:buNone/>
            </a:pPr>
            <a:r>
              <a:rPr lang="en" sz="1800" u="sng">
                <a:latin typeface="Times New Roman"/>
                <a:ea typeface="Times New Roman"/>
                <a:cs typeface="Times New Roman"/>
                <a:sym typeface="Times New Roman"/>
              </a:rPr>
              <a:t>Aayush Jannumahanti</a:t>
            </a:r>
            <a:r>
              <a:rPr baseline="30000" lang="en" sz="1800">
                <a:latin typeface="Times New Roman"/>
                <a:ea typeface="Times New Roman"/>
                <a:cs typeface="Times New Roman"/>
                <a:sym typeface="Times New Roman"/>
              </a:rPr>
              <a:t>1 </a:t>
            </a:r>
            <a:endParaRPr baseline="30000" sz="1800">
              <a:latin typeface="Times New Roman"/>
              <a:ea typeface="Times New Roman"/>
              <a:cs typeface="Times New Roman"/>
              <a:sym typeface="Times New Roman"/>
            </a:endParaRPr>
          </a:p>
          <a:p>
            <a:pPr indent="0" lvl="0" marL="0" rtl="0" algn="ctr">
              <a:spcBef>
                <a:spcPts val="300"/>
              </a:spcBef>
              <a:spcAft>
                <a:spcPts val="0"/>
              </a:spcAft>
              <a:buClr>
                <a:schemeClr val="dk1"/>
              </a:buClr>
              <a:buFont typeface="Arial"/>
              <a:buNone/>
            </a:pPr>
            <a:r>
              <a:rPr baseline="30000" lang="en" sz="1800">
                <a:latin typeface="Times New Roman"/>
                <a:ea typeface="Times New Roman"/>
                <a:cs typeface="Times New Roman"/>
                <a:sym typeface="Times New Roman"/>
              </a:rPr>
              <a:t>1</a:t>
            </a:r>
            <a:r>
              <a:rPr lang="en" sz="1800">
                <a:latin typeface="Times New Roman"/>
                <a:ea typeface="Times New Roman"/>
                <a:cs typeface="Times New Roman"/>
                <a:sym typeface="Times New Roman"/>
              </a:rPr>
              <a:t>University</a:t>
            </a:r>
            <a:r>
              <a:rPr lang="en" sz="1800">
                <a:latin typeface="Times New Roman"/>
                <a:ea typeface="Times New Roman"/>
                <a:cs typeface="Times New Roman"/>
                <a:sym typeface="Times New Roman"/>
              </a:rPr>
              <a:t> of Maryland, Baltimore County, MD, USA </a:t>
            </a:r>
            <a:r>
              <a:rPr lang="en" sz="1800" u="sng">
                <a:solidFill>
                  <a:schemeClr val="hlink"/>
                </a:solidFill>
                <a:latin typeface="Times New Roman"/>
                <a:ea typeface="Times New Roman"/>
                <a:cs typeface="Times New Roman"/>
                <a:sym typeface="Times New Roman"/>
                <a:hlinkClick r:id="rId3"/>
              </a:rPr>
              <a:t>aayushj1@umbc.edu</a:t>
            </a:r>
            <a:endParaRPr sz="1800">
              <a:latin typeface="Times New Roman"/>
              <a:ea typeface="Times New Roman"/>
              <a:cs typeface="Times New Roman"/>
              <a:sym typeface="Times New Roman"/>
            </a:endParaRPr>
          </a:p>
          <a:p>
            <a:pPr indent="0" lvl="0" marL="0" rtl="0" algn="ctr">
              <a:spcBef>
                <a:spcPts val="300"/>
              </a:spcBef>
              <a:spcAft>
                <a:spcPts val="0"/>
              </a:spcAft>
              <a:buClr>
                <a:schemeClr val="dk1"/>
              </a:buClr>
              <a:buFont typeface="Arial"/>
              <a:buNone/>
            </a:pPr>
            <a:r>
              <a:t/>
            </a:r>
            <a:endParaRPr sz="1800">
              <a:latin typeface="Times New Roman"/>
              <a:ea typeface="Times New Roman"/>
              <a:cs typeface="Times New Roman"/>
              <a:sym typeface="Times New Roman"/>
            </a:endParaRPr>
          </a:p>
        </p:txBody>
      </p:sp>
      <p:sp>
        <p:nvSpPr>
          <p:cNvPr id="55" name="Google Shape;55;p13"/>
          <p:cNvSpPr txBox="1"/>
          <p:nvPr>
            <p:ph type="ctrTitle"/>
          </p:nvPr>
        </p:nvSpPr>
        <p:spPr>
          <a:xfrm>
            <a:off x="0" y="186100"/>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chemeClr val="accent5"/>
                </a:solidFill>
                <a:latin typeface="Times New Roman"/>
                <a:ea typeface="Times New Roman"/>
                <a:cs typeface="Times New Roman"/>
                <a:sym typeface="Times New Roman"/>
              </a:rPr>
              <a:t>Quantized</a:t>
            </a:r>
            <a:r>
              <a:rPr b="1" lang="en" sz="3800">
                <a:solidFill>
                  <a:schemeClr val="accent5"/>
                </a:solidFill>
                <a:latin typeface="Times New Roman"/>
                <a:ea typeface="Times New Roman"/>
                <a:cs typeface="Times New Roman"/>
                <a:sym typeface="Times New Roman"/>
              </a:rPr>
              <a:t> Large Language Models for Mental Health Applications: A Benchmark Study and Analysis</a:t>
            </a:r>
            <a:endParaRPr b="1" sz="3800">
              <a:solidFill>
                <a:schemeClr val="accent5"/>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chemeClr val="accent5"/>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8189325" y="4075299"/>
            <a:ext cx="954675" cy="1049325"/>
          </a:xfrm>
          <a:prstGeom prst="rect">
            <a:avLst/>
          </a:prstGeom>
          <a:noFill/>
          <a:ln>
            <a:noFill/>
          </a:ln>
        </p:spPr>
      </p:pic>
      <p:sp>
        <p:nvSpPr>
          <p:cNvPr id="57" name="Google Shape;57;p13"/>
          <p:cNvSpPr txBox="1"/>
          <p:nvPr/>
        </p:nvSpPr>
        <p:spPr>
          <a:xfrm>
            <a:off x="2120575" y="3818150"/>
            <a:ext cx="58239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CMSC 799</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Directed by Dr. Manas Gaur</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Department of Computer Science and Electrical Engineering</a:t>
            </a:r>
            <a:endParaRPr sz="1800">
              <a:solidFill>
                <a:schemeClr val="dk2"/>
              </a:solidFill>
              <a:latin typeface="Times New Roman"/>
              <a:ea typeface="Times New Roman"/>
              <a:cs typeface="Times New Roman"/>
              <a:sym typeface="Times New Roman"/>
            </a:endParaRPr>
          </a:p>
        </p:txBody>
      </p:sp>
      <p:pic>
        <p:nvPicPr>
          <p:cNvPr id="58" name="Google Shape;58;p13"/>
          <p:cNvPicPr preferRelativeResize="0"/>
          <p:nvPr/>
        </p:nvPicPr>
        <p:blipFill>
          <a:blip r:embed="rId5">
            <a:alphaModFix/>
          </a:blip>
          <a:stretch>
            <a:fillRect/>
          </a:stretch>
        </p:blipFill>
        <p:spPr>
          <a:xfrm>
            <a:off x="0" y="3956201"/>
            <a:ext cx="1676900" cy="116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How do LLM weights quantize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127" name="Google Shape;127;p22"/>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28" name="Google Shape;128;p22"/>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29" name="Google Shape;129;p22"/>
          <p:cNvPicPr preferRelativeResize="0"/>
          <p:nvPr/>
        </p:nvPicPr>
        <p:blipFill>
          <a:blip r:embed="rId3">
            <a:alphaModFix/>
          </a:blip>
          <a:stretch>
            <a:fillRect/>
          </a:stretch>
        </p:blipFill>
        <p:spPr>
          <a:xfrm>
            <a:off x="0" y="814975"/>
            <a:ext cx="9143999" cy="432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0" y="0"/>
            <a:ext cx="9143999" cy="5143500"/>
          </a:xfrm>
          <a:prstGeom prst="rect">
            <a:avLst/>
          </a:prstGeom>
          <a:noFill/>
          <a:ln>
            <a:noFill/>
          </a:ln>
        </p:spPr>
      </p:pic>
      <p:cxnSp>
        <p:nvCxnSpPr>
          <p:cNvPr id="135" name="Google Shape;135;p23"/>
          <p:cNvCxnSpPr/>
          <p:nvPr/>
        </p:nvCxnSpPr>
        <p:spPr>
          <a:xfrm>
            <a:off x="327300" y="798175"/>
            <a:ext cx="7596600" cy="840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0" y="0"/>
            <a:ext cx="9144000" cy="5143500"/>
          </a:xfrm>
          <a:prstGeom prst="rect">
            <a:avLst/>
          </a:prstGeom>
          <a:noFill/>
          <a:ln>
            <a:noFill/>
          </a:ln>
        </p:spPr>
      </p:pic>
      <p:cxnSp>
        <p:nvCxnSpPr>
          <p:cNvPr id="141" name="Google Shape;141;p24"/>
          <p:cNvCxnSpPr/>
          <p:nvPr/>
        </p:nvCxnSpPr>
        <p:spPr>
          <a:xfrm flipH="1" rot="10800000">
            <a:off x="398350" y="789650"/>
            <a:ext cx="7001100" cy="8400"/>
          </a:xfrm>
          <a:prstGeom prst="straightConnector1">
            <a:avLst/>
          </a:prstGeom>
          <a:noFill/>
          <a:ln cap="flat" cmpd="sng" w="38100">
            <a:solidFill>
              <a:schemeClr val="accent5"/>
            </a:solidFill>
            <a:prstDash val="solid"/>
            <a:round/>
            <a:headEnd len="med" w="med" type="none"/>
            <a:tailEnd len="med" w="med" type="none"/>
          </a:ln>
        </p:spPr>
      </p:cxnSp>
      <p:pic>
        <p:nvPicPr>
          <p:cNvPr id="142" name="Google Shape;142;p24"/>
          <p:cNvPicPr preferRelativeResize="0"/>
          <p:nvPr/>
        </p:nvPicPr>
        <p:blipFill>
          <a:blip r:embed="rId4">
            <a:alphaModFix/>
          </a:blip>
          <a:stretch>
            <a:fillRect/>
          </a:stretch>
        </p:blipFill>
        <p:spPr>
          <a:xfrm>
            <a:off x="0" y="2852958"/>
            <a:ext cx="9144000" cy="2144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Why is k-bit quantization the best?</a:t>
            </a:r>
            <a:endParaRPr b="1" sz="2400">
              <a:solidFill>
                <a:srgbClr val="666666"/>
              </a:solidFill>
              <a:latin typeface="Calibri"/>
              <a:ea typeface="Calibri"/>
              <a:cs typeface="Calibri"/>
              <a:sym typeface="Calibri"/>
            </a:endParaRPr>
          </a:p>
        </p:txBody>
      </p:sp>
      <p:cxnSp>
        <p:nvCxnSpPr>
          <p:cNvPr id="148" name="Google Shape;148;p25"/>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49" name="Google Shape;149;p25"/>
          <p:cNvSpPr txBox="1"/>
          <p:nvPr/>
        </p:nvSpPr>
        <p:spPr>
          <a:xfrm>
            <a:off x="445550" y="1043375"/>
            <a:ext cx="8391900" cy="370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K-bit (4-bit) advantages in llama.cpp</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Memory efficiency: 4x smaller than 16-bit while maintaining acceptable quality</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Fast inference: Fewer bits = faster computation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Hardware compatibility: Works well on consumer GPUs and CPUs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Grouped quantization: Preserves important weight relationships within attention layers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Key innovation: llama.cpp uses k-means clustering for 4-bit quantization, which:</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Groups similar weights together</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Preserves relative relationships between weights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Minimizes quantization error in critical model components</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Advantages of Quantization</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155" name="Google Shape;155;p26"/>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56" name="Google Shape;156;p26"/>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Less memory consumption when loading models (important for devices like smart phones)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Less inference time due to simpler data types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Less energy consumption, because inference takes less computation overall</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57" name="Google Shape;157;p26"/>
          <p:cNvPicPr preferRelativeResize="0"/>
          <p:nvPr/>
        </p:nvPicPr>
        <p:blipFill>
          <a:blip r:embed="rId3">
            <a:alphaModFix/>
          </a:blip>
          <a:stretch>
            <a:fillRect/>
          </a:stretch>
        </p:blipFill>
        <p:spPr>
          <a:xfrm>
            <a:off x="0" y="2193875"/>
            <a:ext cx="9144000" cy="294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Our</a:t>
            </a:r>
            <a:r>
              <a:rPr b="1" lang="en" sz="2400">
                <a:solidFill>
                  <a:srgbClr val="666666"/>
                </a:solidFill>
                <a:latin typeface="Calibri"/>
                <a:ea typeface="Calibri"/>
                <a:cs typeface="Calibri"/>
                <a:sym typeface="Calibri"/>
              </a:rPr>
              <a:t> Architecture</a:t>
            </a:r>
            <a:endParaRPr b="1" sz="2400">
              <a:solidFill>
                <a:srgbClr val="666666"/>
              </a:solidFill>
              <a:latin typeface="Calibri"/>
              <a:ea typeface="Calibri"/>
              <a:cs typeface="Calibri"/>
              <a:sym typeface="Calibri"/>
            </a:endParaRPr>
          </a:p>
        </p:txBody>
      </p:sp>
      <p:cxnSp>
        <p:nvCxnSpPr>
          <p:cNvPr id="163" name="Google Shape;163;p27"/>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pic>
        <p:nvPicPr>
          <p:cNvPr id="164" name="Google Shape;164;p27"/>
          <p:cNvPicPr preferRelativeResize="0"/>
          <p:nvPr/>
        </p:nvPicPr>
        <p:blipFill>
          <a:blip r:embed="rId3">
            <a:alphaModFix/>
          </a:blip>
          <a:stretch>
            <a:fillRect/>
          </a:stretch>
        </p:blipFill>
        <p:spPr>
          <a:xfrm>
            <a:off x="0" y="847525"/>
            <a:ext cx="9144000" cy="4295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we compute? </a:t>
            </a:r>
            <a:endParaRPr b="1" sz="2400">
              <a:solidFill>
                <a:srgbClr val="666666"/>
              </a:solidFill>
              <a:latin typeface="Calibri"/>
              <a:ea typeface="Calibri"/>
              <a:cs typeface="Calibri"/>
              <a:sym typeface="Calibri"/>
            </a:endParaRPr>
          </a:p>
        </p:txBody>
      </p:sp>
      <p:cxnSp>
        <p:nvCxnSpPr>
          <p:cNvPr id="170" name="Google Shape;170;p28"/>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71" name="Google Shape;171;p28"/>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Coherence Score: </a:t>
            </a:r>
            <a:r>
              <a:rPr lang="en">
                <a:solidFill>
                  <a:schemeClr val="dk1"/>
                </a:solidFill>
              </a:rPr>
              <a:t>Measures the logical consistency and fluency of the model’s output. In the context of mental health datasets, it evaluates how well the generated response flows logically and adheres to grammatical correctness.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Computational Logic</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72" name="Google Shape;172;p28"/>
          <p:cNvPicPr preferRelativeResize="0"/>
          <p:nvPr/>
        </p:nvPicPr>
        <p:blipFill>
          <a:blip r:embed="rId3">
            <a:alphaModFix/>
          </a:blip>
          <a:stretch>
            <a:fillRect/>
          </a:stretch>
        </p:blipFill>
        <p:spPr>
          <a:xfrm>
            <a:off x="1032500" y="2571738"/>
            <a:ext cx="6210300" cy="164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we compute? </a:t>
            </a:r>
            <a:endParaRPr b="1" sz="2400">
              <a:solidFill>
                <a:srgbClr val="666666"/>
              </a:solidFill>
              <a:latin typeface="Calibri"/>
              <a:ea typeface="Calibri"/>
              <a:cs typeface="Calibri"/>
              <a:sym typeface="Calibri"/>
            </a:endParaRPr>
          </a:p>
        </p:txBody>
      </p:sp>
      <p:cxnSp>
        <p:nvCxnSpPr>
          <p:cNvPr id="178" name="Google Shape;178;p29"/>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79" name="Google Shape;179;p29"/>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Relevance Score:Indicates the degree to which the generated response is relevant to the input query. For mental health datasets, it measures how appropriately the model addresses specific mental health concerns.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Computational Logic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80" name="Google Shape;180;p29"/>
          <p:cNvPicPr preferRelativeResize="0"/>
          <p:nvPr/>
        </p:nvPicPr>
        <p:blipFill>
          <a:blip r:embed="rId3">
            <a:alphaModFix/>
          </a:blip>
          <a:stretch>
            <a:fillRect/>
          </a:stretch>
        </p:blipFill>
        <p:spPr>
          <a:xfrm>
            <a:off x="1016838" y="2571738"/>
            <a:ext cx="701992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we compute? </a:t>
            </a:r>
            <a:endParaRPr b="1" sz="2400">
              <a:solidFill>
                <a:srgbClr val="666666"/>
              </a:solidFill>
              <a:latin typeface="Calibri"/>
              <a:ea typeface="Calibri"/>
              <a:cs typeface="Calibri"/>
              <a:sym typeface="Calibri"/>
            </a:endParaRPr>
          </a:p>
        </p:txBody>
      </p:sp>
      <p:cxnSp>
        <p:nvCxnSpPr>
          <p:cNvPr id="186" name="Google Shape;186;p30"/>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87" name="Google Shape;187;p30"/>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Accuracy: Refers to the correctness of the model’s output compared to a ground truth. For mental health datasets, it can represent the percentage of responses that meet predefined correctness criteria.</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Computational Logic</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88" name="Google Shape;188;p30"/>
          <p:cNvPicPr preferRelativeResize="0"/>
          <p:nvPr/>
        </p:nvPicPr>
        <p:blipFill>
          <a:blip r:embed="rId3">
            <a:alphaModFix/>
          </a:blip>
          <a:stretch>
            <a:fillRect/>
          </a:stretch>
        </p:blipFill>
        <p:spPr>
          <a:xfrm>
            <a:off x="946838" y="2707088"/>
            <a:ext cx="6810375" cy="130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we compute? </a:t>
            </a:r>
            <a:endParaRPr b="1" sz="2400">
              <a:solidFill>
                <a:srgbClr val="666666"/>
              </a:solidFill>
              <a:latin typeface="Calibri"/>
              <a:ea typeface="Calibri"/>
              <a:cs typeface="Calibri"/>
              <a:sym typeface="Calibri"/>
            </a:endParaRPr>
          </a:p>
        </p:txBody>
      </p:sp>
      <p:cxnSp>
        <p:nvCxnSpPr>
          <p:cNvPr id="194" name="Google Shape;194;p31"/>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95" name="Google Shape;195;p31"/>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Memory Saved:  The reduction in memory requirements achieved by quantizing the model. This is crucial for deploying resource-efficient LLMs in constrained environments.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Computational Logic</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96" name="Google Shape;196;p31"/>
          <p:cNvPicPr preferRelativeResize="0"/>
          <p:nvPr/>
        </p:nvPicPr>
        <p:blipFill>
          <a:blip r:embed="rId3">
            <a:alphaModFix/>
          </a:blip>
          <a:stretch>
            <a:fillRect/>
          </a:stretch>
        </p:blipFill>
        <p:spPr>
          <a:xfrm>
            <a:off x="940602" y="2291650"/>
            <a:ext cx="7558575"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Problem</a:t>
            </a:r>
            <a:endParaRPr b="1" sz="2400">
              <a:solidFill>
                <a:srgbClr val="666666"/>
              </a:solidFill>
              <a:latin typeface="Calibri"/>
              <a:ea typeface="Calibri"/>
              <a:cs typeface="Calibri"/>
              <a:sym typeface="Calibri"/>
            </a:endParaRPr>
          </a:p>
        </p:txBody>
      </p:sp>
      <p:cxnSp>
        <p:nvCxnSpPr>
          <p:cNvPr id="64" name="Google Shape;64;p14"/>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pic>
        <p:nvPicPr>
          <p:cNvPr id="65" name="Google Shape;65;p14"/>
          <p:cNvPicPr preferRelativeResize="0"/>
          <p:nvPr/>
        </p:nvPicPr>
        <p:blipFill>
          <a:blip r:embed="rId3">
            <a:alphaModFix/>
          </a:blip>
          <a:stretch>
            <a:fillRect/>
          </a:stretch>
        </p:blipFill>
        <p:spPr>
          <a:xfrm>
            <a:off x="4724400" y="1404325"/>
            <a:ext cx="4419600" cy="2334875"/>
          </a:xfrm>
          <a:prstGeom prst="rect">
            <a:avLst/>
          </a:prstGeom>
          <a:noFill/>
          <a:ln>
            <a:noFill/>
          </a:ln>
        </p:spPr>
      </p:pic>
      <p:pic>
        <p:nvPicPr>
          <p:cNvPr id="66" name="Google Shape;66;p14"/>
          <p:cNvPicPr preferRelativeResize="0"/>
          <p:nvPr/>
        </p:nvPicPr>
        <p:blipFill>
          <a:blip r:embed="rId4">
            <a:alphaModFix/>
          </a:blip>
          <a:stretch>
            <a:fillRect/>
          </a:stretch>
        </p:blipFill>
        <p:spPr>
          <a:xfrm>
            <a:off x="152400" y="956557"/>
            <a:ext cx="4419599" cy="1778618"/>
          </a:xfrm>
          <a:prstGeom prst="rect">
            <a:avLst/>
          </a:prstGeom>
          <a:noFill/>
          <a:ln>
            <a:noFill/>
          </a:ln>
        </p:spPr>
      </p:pic>
      <p:pic>
        <p:nvPicPr>
          <p:cNvPr id="67" name="Google Shape;67;p14"/>
          <p:cNvPicPr preferRelativeResize="0"/>
          <p:nvPr/>
        </p:nvPicPr>
        <p:blipFill>
          <a:blip r:embed="rId5">
            <a:alphaModFix/>
          </a:blip>
          <a:stretch>
            <a:fillRect/>
          </a:stretch>
        </p:blipFill>
        <p:spPr>
          <a:xfrm>
            <a:off x="0" y="3096500"/>
            <a:ext cx="4231725" cy="2047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Methodology</a:t>
            </a:r>
            <a:endParaRPr b="1" sz="2400">
              <a:solidFill>
                <a:srgbClr val="666666"/>
              </a:solidFill>
              <a:latin typeface="Calibri"/>
              <a:ea typeface="Calibri"/>
              <a:cs typeface="Calibri"/>
              <a:sym typeface="Calibri"/>
            </a:endParaRPr>
          </a:p>
        </p:txBody>
      </p:sp>
      <p:cxnSp>
        <p:nvCxnSpPr>
          <p:cNvPr id="202" name="Google Shape;202;p32"/>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03" name="Google Shape;203;p32"/>
          <p:cNvSpPr txBox="1"/>
          <p:nvPr/>
        </p:nvSpPr>
        <p:spPr>
          <a:xfrm>
            <a:off x="419200" y="1089900"/>
            <a:ext cx="8111400" cy="396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400"/>
              </a:spcBef>
              <a:spcAft>
                <a:spcPts val="0"/>
              </a:spcAft>
              <a:buClr>
                <a:schemeClr val="dk1"/>
              </a:buClr>
              <a:buSzPts val="1300"/>
              <a:buAutoNum type="arabicPeriod"/>
            </a:pPr>
            <a:r>
              <a:rPr b="1" lang="en" sz="1300">
                <a:solidFill>
                  <a:schemeClr val="dk1"/>
                </a:solidFill>
              </a:rPr>
              <a:t>Mental Health Dataset</a:t>
            </a:r>
            <a:endParaRPr b="1" sz="13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Source</a:t>
            </a:r>
            <a:r>
              <a:rPr lang="en" sz="1100">
                <a:solidFill>
                  <a:schemeClr val="dk1"/>
                </a:solidFill>
              </a:rPr>
              <a:t>: IMHI Dataset (Interpretable Mental Health Instruction)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Content</a:t>
            </a:r>
            <a:r>
              <a:rPr lang="en" sz="1100">
                <a:solidFill>
                  <a:schemeClr val="dk1"/>
                </a:solidFill>
              </a:rPr>
              <a:t>: Mental health queries, responses, and evaluations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Repository</a:t>
            </a:r>
            <a:r>
              <a:rPr lang="en" sz="1100">
                <a:solidFill>
                  <a:schemeClr val="dk1"/>
                </a:solidFill>
              </a:rPr>
              <a:t>: github.com/SteveKGYang/MentalLLaMA</a:t>
            </a:r>
            <a:endParaRPr sz="11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Evaluation Pipeline</a:t>
            </a:r>
            <a:endParaRPr b="1">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Performance Metric and Testing Framework</a:t>
            </a:r>
            <a:endParaRPr b="1">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Evaluation Workflow</a:t>
            </a:r>
            <a:endParaRPr b="1">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Implementation Steps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    A[Load Base Models] --&gt; B[Apply Quantization]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    B --&gt; C[Run IMHI Tests]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    C --&gt; D[Collect Metrics]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    D --&gt; E[Analyze Results]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    E --&gt; F[Generate Recommendations]</a:t>
            </a:r>
            <a:endParaRPr b="1">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0" rtl="0" algn="l">
              <a:lnSpc>
                <a:spcPct val="150000"/>
              </a:lnSpc>
              <a:spcBef>
                <a:spcPts val="1200"/>
              </a:spcBef>
              <a:spcAft>
                <a:spcPts val="0"/>
              </a:spcAft>
              <a:buNone/>
            </a:pPr>
            <a:r>
              <a:rPr lang="en">
                <a:solidFill>
                  <a:schemeClr val="dk1"/>
                </a:solidFill>
              </a:rPr>
              <a:t>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p:txBody>
      </p:sp>
      <p:cxnSp>
        <p:nvCxnSpPr>
          <p:cNvPr id="209" name="Google Shape;209;p33"/>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10" name="Google Shape;210;p33"/>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11" name="Google Shape;211;p33"/>
          <p:cNvPicPr preferRelativeResize="0"/>
          <p:nvPr/>
        </p:nvPicPr>
        <p:blipFill>
          <a:blip r:embed="rId3">
            <a:alphaModFix/>
          </a:blip>
          <a:stretch>
            <a:fillRect/>
          </a:stretch>
        </p:blipFill>
        <p:spPr>
          <a:xfrm>
            <a:off x="817775" y="1161800"/>
            <a:ext cx="8326225" cy="408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nvSpPr>
        <p:spPr>
          <a:xfrm>
            <a:off x="451725" y="228325"/>
            <a:ext cx="56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a:p>
            <a:pPr indent="0" lvl="0" marL="0" rtl="0" algn="l">
              <a:spcBef>
                <a:spcPts val="0"/>
              </a:spcBef>
              <a:spcAft>
                <a:spcPts val="0"/>
              </a:spcAft>
              <a:buNone/>
            </a:pP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17" name="Google Shape;217;p34"/>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18" name="Google Shape;218;p34"/>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19" name="Google Shape;219;p34"/>
          <p:cNvPicPr preferRelativeResize="0"/>
          <p:nvPr/>
        </p:nvPicPr>
        <p:blipFill>
          <a:blip r:embed="rId3">
            <a:alphaModFix/>
          </a:blip>
          <a:stretch>
            <a:fillRect/>
          </a:stretch>
        </p:blipFill>
        <p:spPr>
          <a:xfrm>
            <a:off x="817775" y="1229475"/>
            <a:ext cx="8326226" cy="391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25" name="Google Shape;225;p35"/>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26" name="Google Shape;226;p35"/>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27" name="Google Shape;227;p35"/>
          <p:cNvPicPr preferRelativeResize="0"/>
          <p:nvPr/>
        </p:nvPicPr>
        <p:blipFill>
          <a:blip r:embed="rId3">
            <a:alphaModFix/>
          </a:blip>
          <a:stretch>
            <a:fillRect/>
          </a:stretch>
        </p:blipFill>
        <p:spPr>
          <a:xfrm>
            <a:off x="804875" y="1275800"/>
            <a:ext cx="8339125" cy="386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33" name="Google Shape;233;p36"/>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34" name="Google Shape;234;p36"/>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Performance Analysis of Phi-5B Model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Under Different Quantization Levels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It is observed that 8-bit quantization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demonstrated peak performance:</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35" name="Google Shape;235;p36"/>
          <p:cNvPicPr preferRelativeResize="0"/>
          <p:nvPr/>
        </p:nvPicPr>
        <p:blipFill>
          <a:blip r:embed="rId3">
            <a:alphaModFix/>
          </a:blip>
          <a:stretch>
            <a:fillRect/>
          </a:stretch>
        </p:blipFill>
        <p:spPr>
          <a:xfrm>
            <a:off x="4335888" y="958763"/>
            <a:ext cx="4600575" cy="3800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41" name="Google Shape;241;p37"/>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42" name="Google Shape;242;p37"/>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Hermes’s 4B Model with different qunatization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Levels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Memory saving dropped drastically in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8-bit quantization</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43" name="Google Shape;243;p37"/>
          <p:cNvPicPr preferRelativeResize="0"/>
          <p:nvPr/>
        </p:nvPicPr>
        <p:blipFill>
          <a:blip r:embed="rId3">
            <a:alphaModFix/>
          </a:blip>
          <a:stretch>
            <a:fillRect/>
          </a:stretch>
        </p:blipFill>
        <p:spPr>
          <a:xfrm>
            <a:off x="4572000" y="847525"/>
            <a:ext cx="4572000" cy="372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49" name="Google Shape;249;p38"/>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50" name="Google Shape;250;p38"/>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Falcon 10B under different quantization levels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Accuracy </a:t>
            </a:r>
            <a:r>
              <a:rPr lang="en">
                <a:solidFill>
                  <a:schemeClr val="dk1"/>
                </a:solidFill>
              </a:rPr>
              <a:t>achieved</a:t>
            </a:r>
            <a:r>
              <a:rPr lang="en">
                <a:solidFill>
                  <a:schemeClr val="dk1"/>
                </a:solidFill>
              </a:rPr>
              <a:t> a staggering boost when </a:t>
            </a:r>
            <a:endParaRPr>
              <a:solidFill>
                <a:schemeClr val="dk1"/>
              </a:solidFill>
            </a:endParaRPr>
          </a:p>
          <a:p>
            <a:pPr indent="0" lvl="0" marL="0" rtl="0" algn="l">
              <a:lnSpc>
                <a:spcPct val="150000"/>
              </a:lnSpc>
              <a:spcBef>
                <a:spcPts val="0"/>
              </a:spcBef>
              <a:spcAft>
                <a:spcPts val="0"/>
              </a:spcAft>
              <a:buNone/>
            </a:pPr>
            <a:r>
              <a:rPr lang="en">
                <a:solidFill>
                  <a:schemeClr val="dk1"/>
                </a:solidFill>
              </a:rPr>
              <a:t>	Compared to 2-bit counterpart</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51" name="Google Shape;251;p38"/>
          <p:cNvPicPr preferRelativeResize="0"/>
          <p:nvPr/>
        </p:nvPicPr>
        <p:blipFill>
          <a:blip r:embed="rId3">
            <a:alphaModFix/>
          </a:blip>
          <a:stretch>
            <a:fillRect/>
          </a:stretch>
        </p:blipFill>
        <p:spPr>
          <a:xfrm>
            <a:off x="4667250" y="856650"/>
            <a:ext cx="4476750" cy="374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57" name="Google Shape;257;p39"/>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58" name="Google Shape;258;p39"/>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Gemma-3B Performance</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Slight improvement in accuracy but drop in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Memory savings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59" name="Google Shape;259;p39"/>
          <p:cNvPicPr preferRelativeResize="0"/>
          <p:nvPr/>
        </p:nvPicPr>
        <p:blipFill>
          <a:blip r:embed="rId3">
            <a:alphaModFix/>
          </a:blip>
          <a:stretch>
            <a:fillRect/>
          </a:stretch>
        </p:blipFill>
        <p:spPr>
          <a:xfrm>
            <a:off x="4752963" y="958763"/>
            <a:ext cx="4391025" cy="3857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65" name="Google Shape;265;p40"/>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66" name="Google Shape;266;p40"/>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Qwen-12B Performance</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Drastic Improvement in accuracy as the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Model size increases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67" name="Google Shape;267;p40"/>
          <p:cNvPicPr preferRelativeResize="0"/>
          <p:nvPr/>
        </p:nvPicPr>
        <p:blipFill>
          <a:blip r:embed="rId3">
            <a:alphaModFix/>
          </a:blip>
          <a:stretch>
            <a:fillRect/>
          </a:stretch>
        </p:blipFill>
        <p:spPr>
          <a:xfrm>
            <a:off x="4571988" y="958775"/>
            <a:ext cx="4581525" cy="381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73" name="Google Shape;273;p41"/>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74" name="Google Shape;274;p41"/>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Grok-4B Performance</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Minimal tradeoff observed in the results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275" name="Google Shape;275;p41"/>
          <p:cNvPicPr preferRelativeResize="0"/>
          <p:nvPr/>
        </p:nvPicPr>
        <p:blipFill>
          <a:blip r:embed="rId3">
            <a:alphaModFix/>
          </a:blip>
          <a:stretch>
            <a:fillRect/>
          </a:stretch>
        </p:blipFill>
        <p:spPr>
          <a:xfrm>
            <a:off x="4743450" y="1110925"/>
            <a:ext cx="4400550" cy="373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Problem</a:t>
            </a:r>
            <a:endParaRPr b="1" sz="2400">
              <a:solidFill>
                <a:srgbClr val="666666"/>
              </a:solidFill>
              <a:latin typeface="Calibri"/>
              <a:ea typeface="Calibri"/>
              <a:cs typeface="Calibri"/>
              <a:sym typeface="Calibri"/>
            </a:endParaRPr>
          </a:p>
        </p:txBody>
      </p:sp>
      <p:cxnSp>
        <p:nvCxnSpPr>
          <p:cNvPr id="73" name="Google Shape;73;p15"/>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74" name="Google Shape;74;p15"/>
          <p:cNvSpPr/>
          <p:nvPr/>
        </p:nvSpPr>
        <p:spPr>
          <a:xfrm>
            <a:off x="253050" y="1211775"/>
            <a:ext cx="8637900" cy="3043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Mental Health has remained a significant unaddressed challenge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Large Language Models have remained to be large and computationally expensive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NLP has broadly been classified as Prompting, Fine-tuning or RAG these days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Numerous studies use natural language processing (NLP) approaches to analyze social media for mental health automatically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Has anyone come up with robust solutions to these sensitive issues?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Yet…?</a:t>
            </a:r>
            <a:endParaRPr sz="1800">
              <a:solidFill>
                <a:schemeClr val="dk2"/>
              </a:solidFill>
            </a:endParaRPr>
          </a:p>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nvSpPr>
        <p:spPr>
          <a:xfrm>
            <a:off x="451725" y="228325"/>
            <a:ext cx="686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Sequential Training of Miscellaneous Models</a:t>
            </a: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281" name="Google Shape;281;p42"/>
          <p:cNvCxnSpPr/>
          <p:nvPr/>
        </p:nvCxnSpPr>
        <p:spPr>
          <a:xfrm flipH="1" rot="10800000">
            <a:off x="462650" y="789475"/>
            <a:ext cx="6057000" cy="25500"/>
          </a:xfrm>
          <a:prstGeom prst="straightConnector1">
            <a:avLst/>
          </a:prstGeom>
          <a:noFill/>
          <a:ln cap="flat" cmpd="sng" w="38100">
            <a:solidFill>
              <a:schemeClr val="accent5"/>
            </a:solidFill>
            <a:prstDash val="solid"/>
            <a:round/>
            <a:headEnd len="med" w="med" type="none"/>
            <a:tailEnd len="med" w="med" type="none"/>
          </a:ln>
        </p:spPr>
      </p:cxnSp>
      <p:sp>
        <p:nvSpPr>
          <p:cNvPr id="282" name="Google Shape;282;p42"/>
          <p:cNvSpPr txBox="1"/>
          <p:nvPr/>
        </p:nvSpPr>
        <p:spPr>
          <a:xfrm>
            <a:off x="0" y="958775"/>
            <a:ext cx="4235400" cy="418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We </a:t>
            </a:r>
            <a:r>
              <a:rPr lang="en">
                <a:solidFill>
                  <a:schemeClr val="dk1"/>
                </a:solidFill>
              </a:rPr>
              <a:t>observer</a:t>
            </a:r>
            <a:r>
              <a:rPr lang="en">
                <a:solidFill>
                  <a:schemeClr val="dk1"/>
                </a:solidFill>
              </a:rPr>
              <a:t> that Model Size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impacts the results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Quantization Effectiveness, where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4-bit model emerge as optimal solution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For many variants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Performance Metric: Coherence scores remained robust across most</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quantization levels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Relevance metrics showed strong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correlation with model size -Accuracy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scaled predictably with parameter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count</a:t>
            </a:r>
            <a:endParaRPr>
              <a:solidFill>
                <a:schemeClr val="dk1"/>
              </a:solidFill>
            </a:endParaRPr>
          </a:p>
        </p:txBody>
      </p:sp>
      <p:pic>
        <p:nvPicPr>
          <p:cNvPr id="283" name="Google Shape;283;p42"/>
          <p:cNvPicPr preferRelativeResize="0"/>
          <p:nvPr/>
        </p:nvPicPr>
        <p:blipFill>
          <a:blip r:embed="rId3">
            <a:alphaModFix/>
          </a:blip>
          <a:stretch>
            <a:fillRect/>
          </a:stretch>
        </p:blipFill>
        <p:spPr>
          <a:xfrm>
            <a:off x="3648063" y="1085850"/>
            <a:ext cx="5495925" cy="4057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Prompt Examples</a:t>
            </a:r>
            <a:endParaRPr b="1" sz="2400">
              <a:solidFill>
                <a:srgbClr val="666666"/>
              </a:solidFill>
              <a:latin typeface="Calibri"/>
              <a:ea typeface="Calibri"/>
              <a:cs typeface="Calibri"/>
              <a:sym typeface="Calibri"/>
            </a:endParaRPr>
          </a:p>
        </p:txBody>
      </p:sp>
      <p:cxnSp>
        <p:nvCxnSpPr>
          <p:cNvPr id="289" name="Google Shape;289;p43"/>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290" name="Google Shape;290;p43"/>
          <p:cNvSpPr/>
          <p:nvPr/>
        </p:nvSpPr>
        <p:spPr>
          <a:xfrm>
            <a:off x="376075" y="1004700"/>
            <a:ext cx="8613900" cy="991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Context: Cognitive Behavioral Therapy approach</a:t>
            </a:r>
            <a:endParaRPr/>
          </a:p>
          <a:p>
            <a:pPr indent="0" lvl="0" marL="0" rtl="0" algn="ctr">
              <a:spcBef>
                <a:spcPts val="0"/>
              </a:spcBef>
              <a:spcAft>
                <a:spcPts val="0"/>
              </a:spcAft>
              <a:buClr>
                <a:schemeClr val="dk1"/>
              </a:buClr>
              <a:buSzPts val="1100"/>
              <a:buFont typeface="Arial"/>
              <a:buNone/>
            </a:pPr>
            <a:r>
              <a:rPr lang="en"/>
              <a:t>Input: "My coworkers hate me. I can tell by how they look at me"</a:t>
            </a:r>
            <a:endParaRPr/>
          </a:p>
          <a:p>
            <a:pPr indent="0" lvl="0" marL="0" rtl="0" algn="ctr">
              <a:spcBef>
                <a:spcPts val="0"/>
              </a:spcBef>
              <a:spcAft>
                <a:spcPts val="0"/>
              </a:spcAft>
              <a:buClr>
                <a:schemeClr val="dk1"/>
              </a:buClr>
              <a:buSzPts val="1100"/>
              <a:buFont typeface="Arial"/>
              <a:buNone/>
            </a:pPr>
            <a:r>
              <a:rPr lang="en"/>
              <a:t>Task: Apply CBT principles in response</a:t>
            </a:r>
            <a:endParaRPr/>
          </a:p>
          <a:p>
            <a:pPr indent="0" lvl="0" marL="0" rtl="0" algn="ctr">
              <a:spcBef>
                <a:spcPts val="0"/>
              </a:spcBef>
              <a:spcAft>
                <a:spcPts val="0"/>
              </a:spcAft>
              <a:buClr>
                <a:schemeClr val="dk1"/>
              </a:buClr>
              <a:buSzPts val="1100"/>
              <a:buFont typeface="Arial"/>
              <a:buNone/>
            </a:pPr>
            <a:r>
              <a:rPr lang="en"/>
              <a:t>Structure:</a:t>
            </a:r>
            <a:endParaRPr/>
          </a:p>
          <a:p>
            <a:pPr indent="0" lvl="0" marL="0" rtl="0" algn="ctr">
              <a:spcBef>
                <a:spcPts val="0"/>
              </a:spcBef>
              <a:spcAft>
                <a:spcPts val="0"/>
              </a:spcAft>
              <a:buNone/>
            </a:pPr>
            <a:r>
              <a:t/>
            </a:r>
            <a:endParaRPr/>
          </a:p>
        </p:txBody>
      </p:sp>
      <p:sp>
        <p:nvSpPr>
          <p:cNvPr id="291" name="Google Shape;291;p43"/>
          <p:cNvSpPr/>
          <p:nvPr/>
        </p:nvSpPr>
        <p:spPr>
          <a:xfrm>
            <a:off x="376075" y="2152575"/>
            <a:ext cx="8613900" cy="812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Context: Mental health care navigation</a:t>
            </a:r>
            <a:endParaRPr/>
          </a:p>
          <a:p>
            <a:pPr indent="0" lvl="0" marL="0" rtl="0" algn="ctr">
              <a:spcBef>
                <a:spcPts val="0"/>
              </a:spcBef>
              <a:spcAft>
                <a:spcPts val="0"/>
              </a:spcAft>
              <a:buClr>
                <a:schemeClr val="dk1"/>
              </a:buClr>
              <a:buSzPts val="1100"/>
              <a:buFont typeface="Arial"/>
              <a:buNone/>
            </a:pPr>
            <a:r>
              <a:rPr lang="en"/>
              <a:t>Input: "I think I need to talk to someone professional"</a:t>
            </a:r>
            <a:endParaRPr/>
          </a:p>
          <a:p>
            <a:pPr indent="0" lvl="0" marL="0" rtl="0" algn="ctr">
              <a:spcBef>
                <a:spcPts val="0"/>
              </a:spcBef>
              <a:spcAft>
                <a:spcPts val="0"/>
              </a:spcAft>
              <a:buClr>
                <a:schemeClr val="dk1"/>
              </a:buClr>
              <a:buSzPts val="1100"/>
              <a:buFont typeface="Arial"/>
              <a:buNone/>
            </a:pPr>
            <a:r>
              <a:rPr lang="en"/>
              <a:t>Task: Guide through therapy-seeking process</a:t>
            </a:r>
            <a:endParaRPr/>
          </a:p>
          <a:p>
            <a:pPr indent="0" lvl="0" marL="0" rtl="0" algn="ctr">
              <a:spcBef>
                <a:spcPts val="0"/>
              </a:spcBef>
              <a:spcAft>
                <a:spcPts val="0"/>
              </a:spcAft>
              <a:buNone/>
            </a:pPr>
            <a:r>
              <a:t/>
            </a:r>
            <a:endParaRPr/>
          </a:p>
        </p:txBody>
      </p:sp>
      <p:sp>
        <p:nvSpPr>
          <p:cNvPr id="292" name="Google Shape;292;p43"/>
          <p:cNvSpPr/>
          <p:nvPr/>
        </p:nvSpPr>
        <p:spPr>
          <a:xfrm>
            <a:off x="376075" y="3121350"/>
            <a:ext cx="8613900" cy="991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Context: Cultural sensitivity evaluation </a:t>
            </a:r>
            <a:endParaRPr/>
          </a:p>
          <a:p>
            <a:pPr indent="0" lvl="0" marL="0" rtl="0" algn="ctr">
              <a:spcBef>
                <a:spcPts val="0"/>
              </a:spcBef>
              <a:spcAft>
                <a:spcPts val="0"/>
              </a:spcAft>
              <a:buNone/>
            </a:pPr>
            <a:r>
              <a:rPr lang="en"/>
              <a:t>Input: Present culturally-specific scenarios: "In my culture, seeing a therapist is considered shameful" Task: Assess responses for: culture sensitivity</a:t>
            </a:r>
            <a:endParaRPr/>
          </a:p>
        </p:txBody>
      </p:sp>
      <p:sp>
        <p:nvSpPr>
          <p:cNvPr id="293" name="Google Shape;293;p43"/>
          <p:cNvSpPr/>
          <p:nvPr/>
        </p:nvSpPr>
        <p:spPr>
          <a:xfrm>
            <a:off x="376075" y="4190375"/>
            <a:ext cx="8613900" cy="11673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Context: Emergency response validation</a:t>
            </a:r>
            <a:endParaRPr/>
          </a:p>
          <a:p>
            <a:pPr indent="0" lvl="0" marL="0" rtl="0" algn="ctr">
              <a:spcBef>
                <a:spcPts val="0"/>
              </a:spcBef>
              <a:spcAft>
                <a:spcPts val="0"/>
              </a:spcAft>
              <a:buClr>
                <a:schemeClr val="dk1"/>
              </a:buClr>
              <a:buSzPts val="1100"/>
              <a:buFont typeface="Arial"/>
              <a:buNone/>
            </a:pPr>
            <a:r>
              <a:rPr lang="en"/>
              <a:t>Input: Gradually escalating crisis signals</a:t>
            </a:r>
            <a:endParaRPr/>
          </a:p>
          <a:p>
            <a:pPr indent="0" lvl="0" marL="0" rtl="0" algn="ctr">
              <a:spcBef>
                <a:spcPts val="0"/>
              </a:spcBef>
              <a:spcAft>
                <a:spcPts val="0"/>
              </a:spcAft>
              <a:buClr>
                <a:schemeClr val="dk1"/>
              </a:buClr>
              <a:buSzPts val="1100"/>
              <a:buFont typeface="Arial"/>
              <a:buNone/>
            </a:pPr>
            <a:r>
              <a:rPr lang="en"/>
              <a:t>Task: Monitor:</a:t>
            </a:r>
            <a:endParaRPr/>
          </a:p>
          <a:p>
            <a:pPr indent="0" lvl="0" marL="0" rtl="0" algn="ctr">
              <a:spcBef>
                <a:spcPts val="0"/>
              </a:spcBef>
              <a:spcAft>
                <a:spcPts val="0"/>
              </a:spcAft>
              <a:buClr>
                <a:schemeClr val="dk1"/>
              </a:buClr>
              <a:buSzPts val="1100"/>
              <a:buFont typeface="Arial"/>
              <a:buNone/>
            </a:pPr>
            <a:r>
              <a:rPr lang="en"/>
              <a:t>- Risk assessment accuracy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Workflow of UMBC HPCF </a:t>
            </a:r>
            <a:endParaRPr b="1" sz="2400">
              <a:solidFill>
                <a:srgbClr val="666666"/>
              </a:solidFill>
              <a:latin typeface="Calibri"/>
              <a:ea typeface="Calibri"/>
              <a:cs typeface="Calibri"/>
              <a:sym typeface="Calibri"/>
            </a:endParaRPr>
          </a:p>
        </p:txBody>
      </p:sp>
      <p:cxnSp>
        <p:nvCxnSpPr>
          <p:cNvPr id="299" name="Google Shape;299;p44"/>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00" name="Google Shape;300;p44"/>
          <p:cNvSpPr txBox="1"/>
          <p:nvPr/>
        </p:nvSpPr>
        <p:spPr>
          <a:xfrm>
            <a:off x="0" y="1133700"/>
            <a:ext cx="5580600" cy="400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Only Model Evaluation was done on Ada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Modal Loading and Preprocessing were done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On My Local System</a:t>
            </a:r>
            <a:endParaRPr>
              <a:solidFill>
                <a:schemeClr val="dk1"/>
              </a:solidFill>
            </a:endParaRPr>
          </a:p>
        </p:txBody>
      </p:sp>
      <p:pic>
        <p:nvPicPr>
          <p:cNvPr id="301" name="Google Shape;301;p44"/>
          <p:cNvPicPr preferRelativeResize="0"/>
          <p:nvPr/>
        </p:nvPicPr>
        <p:blipFill>
          <a:blip r:embed="rId3">
            <a:alphaModFix/>
          </a:blip>
          <a:stretch>
            <a:fillRect/>
          </a:stretch>
        </p:blipFill>
        <p:spPr>
          <a:xfrm>
            <a:off x="2239000" y="2109275"/>
            <a:ext cx="6905000" cy="316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nvSpPr>
        <p:spPr>
          <a:xfrm>
            <a:off x="312050" y="60700"/>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Why only these Models?</a:t>
            </a:r>
            <a:endParaRPr b="1" sz="2400">
              <a:solidFill>
                <a:srgbClr val="666666"/>
              </a:solidFill>
              <a:latin typeface="Calibri"/>
              <a:ea typeface="Calibri"/>
              <a:cs typeface="Calibri"/>
              <a:sym typeface="Calibri"/>
            </a:endParaRPr>
          </a:p>
        </p:txBody>
      </p:sp>
      <p:cxnSp>
        <p:nvCxnSpPr>
          <p:cNvPr id="307" name="Google Shape;307;p45"/>
          <p:cNvCxnSpPr/>
          <p:nvPr/>
        </p:nvCxnSpPr>
        <p:spPr>
          <a:xfrm>
            <a:off x="367700" y="722650"/>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08" name="Google Shape;308;p45"/>
          <p:cNvSpPr txBox="1"/>
          <p:nvPr/>
        </p:nvSpPr>
        <p:spPr>
          <a:xfrm>
            <a:off x="419200" y="1089900"/>
            <a:ext cx="8111400" cy="396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 </a:t>
            </a:r>
            <a:endParaRPr>
              <a:solidFill>
                <a:schemeClr val="dk1"/>
              </a:solidFill>
            </a:endParaRPr>
          </a:p>
        </p:txBody>
      </p:sp>
      <p:graphicFrame>
        <p:nvGraphicFramePr>
          <p:cNvPr id="309" name="Google Shape;309;p45"/>
          <p:cNvGraphicFramePr/>
          <p:nvPr/>
        </p:nvGraphicFramePr>
        <p:xfrm>
          <a:off x="367700" y="1371300"/>
          <a:ext cx="3000000" cy="3000000"/>
        </p:xfrm>
        <a:graphic>
          <a:graphicData uri="http://schemas.openxmlformats.org/drawingml/2006/table">
            <a:tbl>
              <a:tblPr>
                <a:noFill/>
                <a:tableStyleId>{FAA2164B-836E-4851-B2E0-4819644A6555}</a:tableStyleId>
              </a:tblPr>
              <a:tblGrid>
                <a:gridCol w="1201225"/>
                <a:gridCol w="1201225"/>
                <a:gridCol w="1201225"/>
                <a:gridCol w="1201225"/>
                <a:gridCol w="1201225"/>
                <a:gridCol w="1201225"/>
                <a:gridCol w="1201225"/>
              </a:tblGrid>
              <a:tr h="727125">
                <a:tc>
                  <a:txBody>
                    <a:bodyPr/>
                    <a:lstStyle/>
                    <a:p>
                      <a:pPr indent="0" lvl="0" marL="0" rtl="0" algn="l">
                        <a:spcBef>
                          <a:spcPts val="0"/>
                        </a:spcBef>
                        <a:spcAft>
                          <a:spcPts val="0"/>
                        </a:spcAft>
                        <a:buNone/>
                      </a:pPr>
                      <a:r>
                        <a:rPr b="1" lang="en"/>
                        <a:t>Phi</a:t>
                      </a:r>
                      <a:r>
                        <a:rPr b="1" lang="en"/>
                        <a:t> 5B</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Hermes 4B</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Mixtral 6B</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Llama 3.1</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Falcon 10B</a:t>
                      </a:r>
                      <a:endParaRPr b="1"/>
                    </a:p>
                  </a:txBody>
                  <a:tcPr marT="91425" marB="91425" marR="91425" marL="91425">
                    <a:solidFill>
                      <a:srgbClr val="E6B8AF"/>
                    </a:solidFill>
                  </a:tcPr>
                </a:tc>
                <a:tc>
                  <a:txBody>
                    <a:bodyPr/>
                    <a:lstStyle/>
                    <a:p>
                      <a:pPr indent="0" lvl="0" marL="0" rtl="0" algn="l">
                        <a:spcBef>
                          <a:spcPts val="0"/>
                        </a:spcBef>
                        <a:spcAft>
                          <a:spcPts val="0"/>
                        </a:spcAft>
                        <a:buNone/>
                      </a:pPr>
                      <a:r>
                        <a:rPr b="1" lang="en"/>
                        <a:t>Gemma 3B</a:t>
                      </a:r>
                      <a:endParaRPr b="1"/>
                    </a:p>
                  </a:txBody>
                  <a:tcPr marT="91425" marB="91425" marR="91425" marL="91425">
                    <a:solidFill>
                      <a:srgbClr val="E6B8AF"/>
                    </a:solidFill>
                  </a:tcPr>
                </a:tc>
                <a:tc>
                  <a:txBody>
                    <a:bodyPr/>
                    <a:lstStyle/>
                    <a:p>
                      <a:pPr indent="0" lvl="0" marL="0" rtl="0" algn="l">
                        <a:spcBef>
                          <a:spcPts val="0"/>
                        </a:spcBef>
                        <a:spcAft>
                          <a:spcPts val="0"/>
                        </a:spcAft>
                        <a:buNone/>
                      </a:pPr>
                      <a:r>
                        <a:rPr b="1" lang="en"/>
                        <a:t>Qwen 12B</a:t>
                      </a:r>
                      <a:endParaRPr b="1"/>
                    </a:p>
                  </a:txBody>
                  <a:tcPr marT="91425" marB="91425" marR="91425" marL="91425">
                    <a:solidFill>
                      <a:srgbClr val="E6B8AF"/>
                    </a:solidFill>
                  </a:tcPr>
                </a:tc>
              </a:tr>
              <a:tr h="640750">
                <a:tc>
                  <a:txBody>
                    <a:bodyPr/>
                    <a:lstStyle/>
                    <a:p>
                      <a:pPr indent="0" lvl="0" marL="0" rtl="0" algn="l">
                        <a:spcBef>
                          <a:spcPts val="0"/>
                        </a:spcBef>
                        <a:spcAft>
                          <a:spcPts val="0"/>
                        </a:spcAft>
                        <a:buNone/>
                      </a:pPr>
                      <a:r>
                        <a:rPr lang="en" sz="1200"/>
                        <a:t>Performs better in cross-lingual applications than Meta's Llama 3 8B</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Uses a variety of little models</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Expected to manage jobs including  text</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I</a:t>
                      </a:r>
                      <a:r>
                        <a:rPr lang="en" sz="1200"/>
                        <a:t>ncreased accuracy on reasoning and conversational tasks</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Expected to handle tasks across text &amp; image</a:t>
                      </a:r>
                      <a:endParaRPr sz="1200"/>
                    </a:p>
                  </a:txBody>
                  <a:tcPr marT="91425" marB="91425" marR="91425" marL="91425">
                    <a:solidFill>
                      <a:srgbClr val="E6B8AF"/>
                    </a:solidFill>
                  </a:tcPr>
                </a:tc>
                <a:tc>
                  <a:txBody>
                    <a:bodyPr/>
                    <a:lstStyle/>
                    <a:p>
                      <a:pPr indent="0" lvl="0" marL="0" rtl="0" algn="l">
                        <a:spcBef>
                          <a:spcPts val="0"/>
                        </a:spcBef>
                        <a:spcAft>
                          <a:spcPts val="0"/>
                        </a:spcAft>
                        <a:buNone/>
                      </a:pPr>
                      <a:r>
                        <a:rPr lang="en" sz="1200"/>
                        <a:t>Fiercely rivals Falcon 2 11B</a:t>
                      </a:r>
                      <a:endParaRPr sz="1200"/>
                    </a:p>
                  </a:txBody>
                  <a:tcPr marT="91425" marB="91425" marR="91425" marL="91425">
                    <a:solidFill>
                      <a:srgbClr val="E6B8AF"/>
                    </a:solidFill>
                  </a:tcPr>
                </a:tc>
                <a:tc>
                  <a:txBody>
                    <a:bodyPr/>
                    <a:lstStyle/>
                    <a:p>
                      <a:pPr indent="0" lvl="0" marL="0" rtl="0" algn="l">
                        <a:spcBef>
                          <a:spcPts val="0"/>
                        </a:spcBef>
                        <a:spcAft>
                          <a:spcPts val="0"/>
                        </a:spcAft>
                        <a:buNone/>
                      </a:pPr>
                      <a:r>
                        <a:rPr lang="en" sz="1200"/>
                        <a:t>Well regarded industry standard</a:t>
                      </a:r>
                      <a:endParaRPr sz="1200"/>
                    </a:p>
                  </a:txBody>
                  <a:tcPr marT="91425" marB="91425" marR="91425" marL="91425">
                    <a:solidFill>
                      <a:srgbClr val="E6B8AF"/>
                    </a:solidFill>
                  </a:tcPr>
                </a:tc>
              </a:tr>
              <a:tr h="640750">
                <a:tc>
                  <a:txBody>
                    <a:bodyPr/>
                    <a:lstStyle/>
                    <a:p>
                      <a:pPr indent="0" lvl="0" marL="0" rtl="0" algn="l">
                        <a:spcBef>
                          <a:spcPts val="0"/>
                        </a:spcBef>
                        <a:spcAft>
                          <a:spcPts val="0"/>
                        </a:spcAft>
                        <a:buNone/>
                      </a:pPr>
                      <a:r>
                        <a:rPr lang="en" sz="1200"/>
                        <a:t>Open-source substitute for models such as GPT-3. Not as fine-tuned as models such as GPT-4</a:t>
                      </a:r>
                      <a:endParaRPr sz="1200"/>
                    </a:p>
                  </a:txBody>
                  <a:tcPr marT="91425" marB="91425" marR="91425" marL="91425">
                    <a:solidFill>
                      <a:srgbClr val="D0E0E3"/>
                    </a:solidFill>
                  </a:tcPr>
                </a:tc>
                <a:tc>
                  <a:txBody>
                    <a:bodyPr/>
                    <a:lstStyle/>
                    <a:p>
                      <a:pPr indent="0" lvl="0" marL="0" rtl="0" algn="l">
                        <a:spcBef>
                          <a:spcPts val="0"/>
                        </a:spcBef>
                        <a:spcAft>
                          <a:spcPts val="0"/>
                        </a:spcAft>
                        <a:buClr>
                          <a:schemeClr val="dk1"/>
                        </a:buClr>
                        <a:buSzPts val="1100"/>
                        <a:buFont typeface="Arial"/>
                        <a:buNone/>
                      </a:pPr>
                      <a:r>
                        <a:rPr lang="en" sz="1200"/>
                        <a:t> Cross-lingual generalization training</a:t>
                      </a:r>
                      <a:endParaRPr sz="1200"/>
                    </a:p>
                    <a:p>
                      <a:pPr indent="0" lvl="0" marL="0" rtl="0" algn="l">
                        <a:spcBef>
                          <a:spcPts val="0"/>
                        </a:spcBef>
                        <a:spcAft>
                          <a:spcPts val="0"/>
                        </a:spcAft>
                        <a:buNone/>
                      </a:pPr>
                      <a:r>
                        <a:rPr lang="en" sz="1200"/>
                        <a:t>improved precision on activities involving speech and logic</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Probably has enhanced reasoning</a:t>
                      </a:r>
                      <a:endParaRPr sz="1200"/>
                    </a:p>
                  </a:txBody>
                  <a:tcPr marT="91425" marB="91425" marR="91425" marL="91425">
                    <a:solidFill>
                      <a:srgbClr val="D0E0E3"/>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Better learning outcomes</a:t>
                      </a:r>
                      <a:endParaRPr sz="1200"/>
                    </a:p>
                  </a:txBody>
                  <a:tcPr marT="91425" marB="91425" marR="91425" marL="91425">
                    <a:solidFill>
                      <a:srgbClr val="D0E0E3"/>
                    </a:solidFill>
                  </a:tcPr>
                </a:tc>
                <a:tc>
                  <a:txBody>
                    <a:bodyPr/>
                    <a:lstStyle/>
                    <a:p>
                      <a:pPr indent="0" lvl="0" marL="0" rtl="0" algn="l">
                        <a:spcBef>
                          <a:spcPts val="0"/>
                        </a:spcBef>
                        <a:spcAft>
                          <a:spcPts val="0"/>
                        </a:spcAft>
                        <a:buNone/>
                      </a:pPr>
                      <a:r>
                        <a:rPr lang="en" sz="1200"/>
                        <a:t>Likely features improvements in reasoning</a:t>
                      </a:r>
                      <a:endParaRPr sz="1200"/>
                    </a:p>
                  </a:txBody>
                  <a:tcPr marT="91425" marB="91425" marR="91425" marL="91425">
                    <a:solidFill>
                      <a:srgbClr val="E6B8AF"/>
                    </a:solidFill>
                  </a:tcPr>
                </a:tc>
                <a:tc>
                  <a:txBody>
                    <a:bodyPr/>
                    <a:lstStyle/>
                    <a:p>
                      <a:pPr indent="0" lvl="0" marL="0" rtl="0" algn="l">
                        <a:spcBef>
                          <a:spcPts val="0"/>
                        </a:spcBef>
                        <a:spcAft>
                          <a:spcPts val="0"/>
                        </a:spcAft>
                        <a:buClr>
                          <a:schemeClr val="dk1"/>
                        </a:buClr>
                        <a:buSzPts val="1100"/>
                        <a:buFont typeface="Arial"/>
                        <a:buNone/>
                      </a:pPr>
                      <a:r>
                        <a:rPr lang="en" sz="1200"/>
                        <a:t>Made to function effectively on a range of language tasks</a:t>
                      </a:r>
                      <a:endParaRPr sz="1200"/>
                    </a:p>
                    <a:p>
                      <a:pPr indent="0" lvl="0" marL="0" rtl="0" algn="l">
                        <a:spcBef>
                          <a:spcPts val="0"/>
                        </a:spcBef>
                        <a:spcAft>
                          <a:spcPts val="0"/>
                        </a:spcAft>
                        <a:buNone/>
                      </a:pPr>
                      <a:r>
                        <a:rPr lang="en" sz="1200"/>
                        <a:t>renowned for moral reaction</a:t>
                      </a:r>
                      <a:endParaRPr sz="1200"/>
                    </a:p>
                  </a:txBody>
                  <a:tcPr marT="91425" marB="91425" marR="91425" marL="91425">
                    <a:solidFill>
                      <a:srgbClr val="E6B8AF"/>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Emphasizes human-centered, coordinated interactions</a:t>
                      </a:r>
                      <a:endParaRPr sz="1200"/>
                    </a:p>
                  </a:txBody>
                  <a:tcPr marT="91425" marB="91425" marR="91425" marL="91425">
                    <a:solidFill>
                      <a:srgbClr val="E6B8A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Key </a:t>
            </a:r>
            <a:r>
              <a:rPr b="1" lang="en" sz="2400">
                <a:solidFill>
                  <a:srgbClr val="666666"/>
                </a:solidFill>
                <a:latin typeface="Calibri"/>
                <a:ea typeface="Calibri"/>
                <a:cs typeface="Calibri"/>
                <a:sym typeface="Calibri"/>
              </a:rPr>
              <a:t>Takeaways</a:t>
            </a:r>
            <a:endParaRPr b="1" sz="2400">
              <a:solidFill>
                <a:srgbClr val="666666"/>
              </a:solidFill>
              <a:latin typeface="Calibri"/>
              <a:ea typeface="Calibri"/>
              <a:cs typeface="Calibri"/>
              <a:sym typeface="Calibri"/>
            </a:endParaRPr>
          </a:p>
        </p:txBody>
      </p:sp>
      <p:cxnSp>
        <p:nvCxnSpPr>
          <p:cNvPr id="315" name="Google Shape;315;p46"/>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16" name="Google Shape;316;p46"/>
          <p:cNvSpPr txBox="1"/>
          <p:nvPr/>
        </p:nvSpPr>
        <p:spPr>
          <a:xfrm>
            <a:off x="368425" y="505025"/>
            <a:ext cx="8111400" cy="279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sz="1600">
                <a:solidFill>
                  <a:schemeClr val="dk1"/>
                </a:solidFill>
              </a:rPr>
              <a:t>1. Model Architecture Optimization:</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Investigation of specialized architectures for mental health applications</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Development of quantization-aware training techniques</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Exploration of hybrid model approaches</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2. Clinical Validation:</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Integration with existing mental health support systems</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Long-term effectiveness studies</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3. Technical Enhancements:</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Development of adaptive quantization techniques eg K-bit,AWT,QAT,PTQ,GGUF,GGML</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Investigation of model distillation approaches</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 Exploration of dynamic precision s</a:t>
            </a:r>
            <a:r>
              <a:rPr lang="en" sz="1600">
                <a:solidFill>
                  <a:schemeClr val="dk1"/>
                </a:solidFill>
              </a:rPr>
              <a:t>witching</a:t>
            </a:r>
            <a:endParaRPr sz="16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nvSpPr>
        <p:spPr>
          <a:xfrm>
            <a:off x="451725" y="228325"/>
            <a:ext cx="56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a:p>
            <a:pPr indent="0" lvl="0" marL="0" rtl="0" algn="l">
              <a:spcBef>
                <a:spcPts val="0"/>
              </a:spcBef>
              <a:spcAft>
                <a:spcPts val="0"/>
              </a:spcAft>
              <a:buNone/>
            </a:pP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322" name="Google Shape;322;p47"/>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23" name="Google Shape;323;p47"/>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324" name="Google Shape;324;p47"/>
          <p:cNvPicPr preferRelativeResize="0"/>
          <p:nvPr/>
        </p:nvPicPr>
        <p:blipFill>
          <a:blip r:embed="rId3">
            <a:alphaModFix/>
          </a:blip>
          <a:stretch>
            <a:fillRect/>
          </a:stretch>
        </p:blipFill>
        <p:spPr>
          <a:xfrm>
            <a:off x="0" y="958775"/>
            <a:ext cx="9144000" cy="4803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nvSpPr>
        <p:spPr>
          <a:xfrm>
            <a:off x="451725" y="228325"/>
            <a:ext cx="56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a:p>
            <a:pPr indent="0" lvl="0" marL="0" rtl="0" algn="l">
              <a:spcBef>
                <a:spcPts val="0"/>
              </a:spcBef>
              <a:spcAft>
                <a:spcPts val="0"/>
              </a:spcAft>
              <a:buNone/>
            </a:pP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330" name="Google Shape;330;p48"/>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31" name="Google Shape;331;p48"/>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332" name="Google Shape;332;p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9"/>
          <p:cNvPicPr preferRelativeResize="0"/>
          <p:nvPr/>
        </p:nvPicPr>
        <p:blipFill>
          <a:blip r:embed="rId3">
            <a:alphaModFix/>
          </a:blip>
          <a:stretch>
            <a:fillRect/>
          </a:stretch>
        </p:blipFill>
        <p:spPr>
          <a:xfrm>
            <a:off x="0" y="0"/>
            <a:ext cx="9144000" cy="52507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nvSpPr>
        <p:spPr>
          <a:xfrm>
            <a:off x="451725" y="228325"/>
            <a:ext cx="56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a:p>
            <a:pPr indent="0" lvl="0" marL="0" rtl="0" algn="l">
              <a:spcBef>
                <a:spcPts val="0"/>
              </a:spcBef>
              <a:spcAft>
                <a:spcPts val="0"/>
              </a:spcAft>
              <a:buNone/>
            </a:pP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343" name="Google Shape;343;p50"/>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44" name="Google Shape;344;p50"/>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345" name="Google Shape;345;p50"/>
          <p:cNvPicPr preferRelativeResize="0"/>
          <p:nvPr/>
        </p:nvPicPr>
        <p:blipFill>
          <a:blip r:embed="rId3">
            <a:alphaModFix/>
          </a:blip>
          <a:stretch>
            <a:fillRect/>
          </a:stretch>
        </p:blipFill>
        <p:spPr>
          <a:xfrm>
            <a:off x="0" y="0"/>
            <a:ext cx="9046926"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nvSpPr>
        <p:spPr>
          <a:xfrm>
            <a:off x="451725" y="228325"/>
            <a:ext cx="56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do the results look like? </a:t>
            </a:r>
            <a:endParaRPr b="1" sz="2400">
              <a:solidFill>
                <a:srgbClr val="666666"/>
              </a:solidFill>
              <a:latin typeface="Calibri"/>
              <a:ea typeface="Calibri"/>
              <a:cs typeface="Calibri"/>
              <a:sym typeface="Calibri"/>
            </a:endParaRPr>
          </a:p>
          <a:p>
            <a:pPr indent="0" lvl="0" marL="0" rtl="0" algn="l">
              <a:spcBef>
                <a:spcPts val="0"/>
              </a:spcBef>
              <a:spcAft>
                <a:spcPts val="0"/>
              </a:spcAft>
              <a:buNone/>
            </a:pPr>
            <a:r>
              <a:rPr b="1" lang="en" sz="2400">
                <a:solidFill>
                  <a:srgbClr val="666666"/>
                </a:solidFill>
                <a:latin typeface="Calibri"/>
                <a:ea typeface="Calibri"/>
                <a:cs typeface="Calibri"/>
                <a:sym typeface="Calibri"/>
              </a:rPr>
              <a:t> </a:t>
            </a:r>
            <a:endParaRPr b="1" sz="2400">
              <a:solidFill>
                <a:srgbClr val="666666"/>
              </a:solidFill>
              <a:latin typeface="Calibri"/>
              <a:ea typeface="Calibri"/>
              <a:cs typeface="Calibri"/>
              <a:sym typeface="Calibri"/>
            </a:endParaRPr>
          </a:p>
        </p:txBody>
      </p:sp>
      <p:cxnSp>
        <p:nvCxnSpPr>
          <p:cNvPr id="351" name="Google Shape;351;p51"/>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52" name="Google Shape;352;p51"/>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353" name="Google Shape;353;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Why Quantized LLMs in Mental Health? </a:t>
            </a:r>
            <a:endParaRPr b="1" sz="2400">
              <a:solidFill>
                <a:srgbClr val="666666"/>
              </a:solidFill>
              <a:latin typeface="Calibri"/>
              <a:ea typeface="Calibri"/>
              <a:cs typeface="Calibri"/>
              <a:sym typeface="Calibri"/>
            </a:endParaRPr>
          </a:p>
        </p:txBody>
      </p:sp>
      <p:cxnSp>
        <p:nvCxnSpPr>
          <p:cNvPr id="80" name="Google Shape;80;p16"/>
          <p:cNvCxnSpPr/>
          <p:nvPr/>
        </p:nvCxnSpPr>
        <p:spPr>
          <a:xfrm flipH="1" rot="10800000">
            <a:off x="451725" y="688025"/>
            <a:ext cx="5103600" cy="37500"/>
          </a:xfrm>
          <a:prstGeom prst="straightConnector1">
            <a:avLst/>
          </a:prstGeom>
          <a:noFill/>
          <a:ln cap="flat" cmpd="sng" w="38100">
            <a:solidFill>
              <a:schemeClr val="accent5"/>
            </a:solidFill>
            <a:prstDash val="solid"/>
            <a:round/>
            <a:headEnd len="med" w="med" type="none"/>
            <a:tailEnd len="med" w="med" type="none"/>
          </a:ln>
        </p:spPr>
      </p:cxnSp>
      <p:sp>
        <p:nvSpPr>
          <p:cNvPr id="81" name="Google Shape;81;p16"/>
          <p:cNvSpPr txBox="1"/>
          <p:nvPr/>
        </p:nvSpPr>
        <p:spPr>
          <a:xfrm>
            <a:off x="419200" y="958775"/>
            <a:ext cx="8215200" cy="3539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
        <p:nvSpPr>
          <p:cNvPr id="82" name="Google Shape;82;p16"/>
          <p:cNvSpPr txBox="1"/>
          <p:nvPr/>
        </p:nvSpPr>
        <p:spPr>
          <a:xfrm>
            <a:off x="0" y="1955725"/>
            <a:ext cx="5934600" cy="7389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WHAT</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Several of these models </a:t>
            </a:r>
            <a:r>
              <a:rPr lang="en" sz="1200">
                <a:solidFill>
                  <a:srgbClr val="FFFFFF"/>
                </a:solidFill>
                <a:latin typeface="Times New Roman"/>
                <a:ea typeface="Times New Roman"/>
                <a:cs typeface="Times New Roman"/>
                <a:sym typeface="Times New Roman"/>
              </a:rPr>
              <a:t>available</a:t>
            </a:r>
            <a:r>
              <a:rPr lang="en" sz="1200">
                <a:solidFill>
                  <a:srgbClr val="FFFFFF"/>
                </a:solidFill>
                <a:latin typeface="Times New Roman"/>
                <a:ea typeface="Times New Roman"/>
                <a:cs typeface="Times New Roman"/>
                <a:sym typeface="Times New Roman"/>
              </a:rPr>
              <a:t> on easily accessible resources like Huggingface, Ollama, vLLM etc</a:t>
            </a:r>
            <a:endParaRPr sz="1200">
              <a:solidFill>
                <a:srgbClr val="FFFFFF"/>
              </a:solidFill>
              <a:latin typeface="Times New Roman"/>
              <a:ea typeface="Times New Roman"/>
              <a:cs typeface="Times New Roman"/>
              <a:sym typeface="Times New Roman"/>
            </a:endParaRPr>
          </a:p>
        </p:txBody>
      </p:sp>
      <p:sp>
        <p:nvSpPr>
          <p:cNvPr id="83" name="Google Shape;83;p16"/>
          <p:cNvSpPr txBox="1"/>
          <p:nvPr/>
        </p:nvSpPr>
        <p:spPr>
          <a:xfrm>
            <a:off x="0" y="847525"/>
            <a:ext cx="5934600" cy="1108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WHY</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a:t>
            </a:r>
            <a:r>
              <a:rPr lang="en" sz="1200">
                <a:solidFill>
                  <a:srgbClr val="FFFFFF"/>
                </a:solidFill>
                <a:latin typeface="Times New Roman"/>
                <a:ea typeface="Times New Roman"/>
                <a:cs typeface="Times New Roman"/>
                <a:sym typeface="Times New Roman"/>
              </a:rPr>
              <a:t>ing these Qunatized LLM’s it’s easier to get get access to over  several mental health datasets like CAMS, SAD, CLP, DR, Dreddit, SWMH, MultiWD,  IMHI Dataset, to get various results like coherence, accuracy, relevance, memory saved, parameters and different levels is being produced </a:t>
            </a:r>
            <a:endParaRPr sz="1200">
              <a:solidFill>
                <a:srgbClr val="FFFFFF"/>
              </a:solidFill>
              <a:latin typeface="Times New Roman"/>
              <a:ea typeface="Times New Roman"/>
              <a:cs typeface="Times New Roman"/>
              <a:sym typeface="Times New Roman"/>
            </a:endParaRPr>
          </a:p>
        </p:txBody>
      </p:sp>
      <p:sp>
        <p:nvSpPr>
          <p:cNvPr id="84" name="Google Shape;84;p16"/>
          <p:cNvSpPr txBox="1"/>
          <p:nvPr/>
        </p:nvSpPr>
        <p:spPr>
          <a:xfrm>
            <a:off x="0" y="4497875"/>
            <a:ext cx="5934600" cy="585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HOW</a:t>
            </a:r>
            <a:endParaRPr sz="1300">
              <a:solidFill>
                <a:srgbClr val="37415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rPr lang="en" sz="1200">
                <a:solidFill>
                  <a:srgbClr val="FFFFFF"/>
                </a:solidFill>
                <a:latin typeface="Times New Roman"/>
                <a:ea typeface="Times New Roman"/>
                <a:cs typeface="Times New Roman"/>
                <a:sym typeface="Times New Roman"/>
              </a:rPr>
              <a:t>Several strategies like fp16, LLM.int8(), NF4, QWAT, PTQ, QAT</a:t>
            </a:r>
            <a:endParaRPr sz="1200">
              <a:solidFill>
                <a:srgbClr val="FFFFFF"/>
              </a:solidFill>
            </a:endParaRPr>
          </a:p>
        </p:txBody>
      </p:sp>
      <p:pic>
        <p:nvPicPr>
          <p:cNvPr id="85" name="Google Shape;85;p16"/>
          <p:cNvPicPr preferRelativeResize="0"/>
          <p:nvPr/>
        </p:nvPicPr>
        <p:blipFill>
          <a:blip r:embed="rId3">
            <a:alphaModFix/>
          </a:blip>
          <a:stretch>
            <a:fillRect/>
          </a:stretch>
        </p:blipFill>
        <p:spPr>
          <a:xfrm>
            <a:off x="0" y="2694625"/>
            <a:ext cx="5934602" cy="1803250"/>
          </a:xfrm>
          <a:prstGeom prst="rect">
            <a:avLst/>
          </a:prstGeom>
          <a:noFill/>
          <a:ln>
            <a:noFill/>
          </a:ln>
        </p:spPr>
      </p:pic>
      <p:pic>
        <p:nvPicPr>
          <p:cNvPr id="86" name="Google Shape;86;p16"/>
          <p:cNvPicPr preferRelativeResize="0"/>
          <p:nvPr/>
        </p:nvPicPr>
        <p:blipFill>
          <a:blip r:embed="rId4">
            <a:alphaModFix/>
          </a:blip>
          <a:stretch>
            <a:fillRect/>
          </a:stretch>
        </p:blipFill>
        <p:spPr>
          <a:xfrm>
            <a:off x="5934455" y="0"/>
            <a:ext cx="3209550"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References</a:t>
            </a:r>
            <a:endParaRPr b="1" sz="2400">
              <a:solidFill>
                <a:srgbClr val="666666"/>
              </a:solidFill>
              <a:latin typeface="Calibri"/>
              <a:ea typeface="Calibri"/>
              <a:cs typeface="Calibri"/>
              <a:sym typeface="Calibri"/>
            </a:endParaRPr>
          </a:p>
        </p:txBody>
      </p:sp>
      <p:cxnSp>
        <p:nvCxnSpPr>
          <p:cNvPr id="359" name="Google Shape;359;p52"/>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360" name="Google Shape;360;p52"/>
          <p:cNvSpPr txBox="1"/>
          <p:nvPr/>
        </p:nvSpPr>
        <p:spPr>
          <a:xfrm>
            <a:off x="419200" y="1435575"/>
            <a:ext cx="8111400" cy="279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 </a:t>
            </a:r>
            <a:endParaRPr>
              <a:solidFill>
                <a:schemeClr val="dk1"/>
              </a:solidFill>
            </a:endParaRPr>
          </a:p>
        </p:txBody>
      </p:sp>
      <p:sp>
        <p:nvSpPr>
          <p:cNvPr id="361" name="Google Shape;361;p52"/>
          <p:cNvSpPr txBox="1"/>
          <p:nvPr/>
        </p:nvSpPr>
        <p:spPr>
          <a:xfrm>
            <a:off x="61950" y="782425"/>
            <a:ext cx="9020100" cy="40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 Dettmers, R. Svirschevski, V. Egiazarian, D. Kuznedelev, E. Frantar, 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Ashkboos, A. Borzunov, T. Hoefler, D. Alistarh, ”SpQR: A Sparse-Quantized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Representation for Near-Lossless LLM Weight Compression,” Proceedings of</a:t>
            </a:r>
            <a:endParaRPr>
              <a:solidFill>
                <a:schemeClr val="dk1"/>
              </a:solidFill>
            </a:endParaRPr>
          </a:p>
          <a:p>
            <a:pPr indent="0" lvl="0" marL="0" rtl="0" algn="l">
              <a:spcBef>
                <a:spcPts val="0"/>
              </a:spcBef>
              <a:spcAft>
                <a:spcPts val="0"/>
              </a:spcAft>
              <a:buNone/>
            </a:pPr>
            <a:r>
              <a:rPr lang="en">
                <a:solidFill>
                  <a:schemeClr val="dk1"/>
                </a:solidFill>
              </a:rPr>
              <a:t>ICML 40, 7750-7774 (2023).</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 Dettmers, A. Pagnoni, A. Holtzman, L. Zettlemoyer, ”QLoRA: Efficient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Finetuning of Quantized LLMs,” Proceedings of ICML 40, 2318-2330 (2023).</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 Dettmers, M. Lewis, Y. Belkada, L. Zettlemoyer, ”LLM.int8(): 8-bit Matrix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Multiplication for Transformers at Scale,” Proceedings of NeurIPS 35, 12345-</a:t>
            </a:r>
            <a:endParaRPr>
              <a:solidFill>
                <a:schemeClr val="dk1"/>
              </a:solidFill>
            </a:endParaRPr>
          </a:p>
          <a:p>
            <a:pPr indent="0" lvl="0" marL="0" rtl="0" algn="l">
              <a:spcBef>
                <a:spcPts val="0"/>
              </a:spcBef>
              <a:spcAft>
                <a:spcPts val="0"/>
              </a:spcAft>
              <a:buNone/>
            </a:pPr>
            <a:r>
              <a:rPr lang="en">
                <a:solidFill>
                  <a:schemeClr val="dk1"/>
                </a:solidFill>
              </a:rPr>
              <a:t>12360 (2022).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bitsandbytes-foundation, ”bitsandbytes: Accessible large language models via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k-bit quantization for PyTorch,” GitHub repository, https://github.com/</a:t>
            </a:r>
            <a:endParaRPr>
              <a:solidFill>
                <a:schemeClr val="dk1"/>
              </a:solidFill>
            </a:endParaRPr>
          </a:p>
          <a:p>
            <a:pPr indent="0" lvl="0" marL="0" rtl="0" algn="l">
              <a:spcBef>
                <a:spcPts val="0"/>
              </a:spcBef>
              <a:spcAft>
                <a:spcPts val="0"/>
              </a:spcAft>
              <a:buNone/>
            </a:pPr>
            <a:r>
              <a:rPr lang="en">
                <a:solidFill>
                  <a:schemeClr val="dk1"/>
                </a:solidFill>
              </a:rPr>
              <a:t>bitsandbytes-foundation/bitsandbytes.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 Kavic, G. Gerganov, ”Implementation Details of GGUF Format,” Software</a:t>
            </a:r>
            <a:endParaRPr>
              <a:solidFill>
                <a:schemeClr val="dk1"/>
              </a:solidFill>
            </a:endParaRPr>
          </a:p>
          <a:p>
            <a:pPr indent="0" lvl="0" marL="0" rtl="0" algn="l">
              <a:spcBef>
                <a:spcPts val="0"/>
              </a:spcBef>
              <a:spcAft>
                <a:spcPts val="0"/>
              </a:spcAft>
              <a:buNone/>
            </a:pPr>
            <a:r>
              <a:rPr lang="en">
                <a:solidFill>
                  <a:schemeClr val="dk1"/>
                </a:solidFill>
              </a:rPr>
              <a:t>Documentation (2024).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M. Rastegari, T. Chen, ”Survey of LLM Quantization Methods,” Machine</a:t>
            </a:r>
            <a:endParaRPr>
              <a:solidFill>
                <a:schemeClr val="dk1"/>
              </a:solidFill>
            </a:endParaRPr>
          </a:p>
          <a:p>
            <a:pPr indent="0" lvl="0" marL="0" rtl="0" algn="l">
              <a:spcBef>
                <a:spcPts val="0"/>
              </a:spcBef>
              <a:spcAft>
                <a:spcPts val="0"/>
              </a:spcAft>
              <a:buNone/>
            </a:pPr>
            <a:r>
              <a:rPr lang="en">
                <a:solidFill>
                  <a:schemeClr val="dk1"/>
                </a:solidFill>
              </a:rPr>
              <a:t>Learning Review 8, 145-162 (2024).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Questions</a:t>
            </a:r>
            <a:endParaRPr b="1" sz="2400">
              <a:solidFill>
                <a:srgbClr val="666666"/>
              </a:solidFill>
              <a:latin typeface="Calibri"/>
              <a:ea typeface="Calibri"/>
              <a:cs typeface="Calibri"/>
              <a:sym typeface="Calibri"/>
            </a:endParaRPr>
          </a:p>
        </p:txBody>
      </p:sp>
      <p:cxnSp>
        <p:nvCxnSpPr>
          <p:cNvPr id="92" name="Google Shape;92;p17"/>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93" name="Google Shape;93;p17"/>
          <p:cNvSpPr txBox="1"/>
          <p:nvPr/>
        </p:nvSpPr>
        <p:spPr>
          <a:xfrm>
            <a:off x="419200" y="1089900"/>
            <a:ext cx="8111400" cy="340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b="1" lang="en">
                <a:solidFill>
                  <a:schemeClr val="dk1"/>
                </a:solidFill>
              </a:rPr>
              <a:t>Quantization</a:t>
            </a:r>
            <a:r>
              <a:rPr b="1" lang="en">
                <a:solidFill>
                  <a:schemeClr val="dk1"/>
                </a:solidFill>
              </a:rPr>
              <a:t>: </a:t>
            </a:r>
            <a:r>
              <a:rPr lang="en">
                <a:solidFill>
                  <a:schemeClr val="dk1"/>
                </a:solidFill>
              </a:rPr>
              <a:t>Is quantization an effect </a:t>
            </a:r>
            <a:r>
              <a:rPr lang="en">
                <a:solidFill>
                  <a:schemeClr val="dk1"/>
                </a:solidFill>
              </a:rPr>
              <a:t>strategy</a:t>
            </a:r>
            <a:r>
              <a:rPr lang="en">
                <a:solidFill>
                  <a:schemeClr val="dk1"/>
                </a:solidFill>
              </a:rPr>
              <a:t> overall, as it is widely being adopted in industry and academia?</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b="1" lang="en">
                <a:solidFill>
                  <a:schemeClr val="dk1"/>
                </a:solidFill>
              </a:rPr>
              <a:t>LLMs Alignment: </a:t>
            </a:r>
            <a:r>
              <a:rPr lang="en">
                <a:solidFill>
                  <a:schemeClr val="dk1"/>
                </a:solidFill>
              </a:rPr>
              <a:t>Can LLMs be quantized in a manner that can align with mental health scenarios?</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b="1" lang="en">
                <a:solidFill>
                  <a:schemeClr val="dk1"/>
                </a:solidFill>
              </a:rPr>
              <a:t>Closed domain tasks: </a:t>
            </a:r>
            <a:r>
              <a:rPr lang="en">
                <a:solidFill>
                  <a:schemeClr val="dk1"/>
                </a:solidFill>
              </a:rPr>
              <a:t>Will LLMs even be able produce results for closed domain tasks?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did we do? </a:t>
            </a:r>
            <a:endParaRPr b="1" sz="2400">
              <a:solidFill>
                <a:srgbClr val="666666"/>
              </a:solidFill>
              <a:latin typeface="Calibri"/>
              <a:ea typeface="Calibri"/>
              <a:cs typeface="Calibri"/>
              <a:sym typeface="Calibri"/>
            </a:endParaRPr>
          </a:p>
        </p:txBody>
      </p:sp>
      <p:cxnSp>
        <p:nvCxnSpPr>
          <p:cNvPr id="99" name="Google Shape;99;p18"/>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00" name="Google Shape;100;p18"/>
          <p:cNvSpPr txBox="1"/>
          <p:nvPr/>
        </p:nvSpPr>
        <p:spPr>
          <a:xfrm>
            <a:off x="419200" y="1089900"/>
            <a:ext cx="8111400" cy="340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We’ve taken several quantized models that were then run over Interpretable Mental Health Instruc</a:t>
            </a:r>
            <a:r>
              <a:rPr lang="en">
                <a:solidFill>
                  <a:schemeClr val="dk1"/>
                </a:solidFill>
              </a:rPr>
              <a:t>tion, This helped achieved in m</a:t>
            </a:r>
            <a:r>
              <a:rPr lang="en">
                <a:solidFill>
                  <a:schemeClr val="dk1"/>
                </a:solidFill>
              </a:rPr>
              <a:t>ental health specific prompts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Therapeutic response generation from the </a:t>
            </a:r>
            <a:r>
              <a:rPr lang="en">
                <a:solidFill>
                  <a:schemeClr val="dk1"/>
                </a:solidFill>
              </a:rPr>
              <a:t>prompts</a:t>
            </a:r>
            <a:r>
              <a:rPr lang="en">
                <a:solidFill>
                  <a:schemeClr val="dk1"/>
                </a:solidFill>
              </a:rPr>
              <a:t> were later extracted and the performance, accuracy benchmark was created</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Interpretable features for response analysis tools and explanation generation</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Reasoning </a:t>
            </a:r>
            <a:r>
              <a:rPr lang="en">
                <a:solidFill>
                  <a:schemeClr val="dk1"/>
                </a:solidFill>
              </a:rPr>
              <a:t>assertion and </a:t>
            </a:r>
            <a:r>
              <a:rPr lang="en">
                <a:solidFill>
                  <a:schemeClr val="dk1"/>
                </a:solidFill>
              </a:rPr>
              <a:t>transparency is available </a:t>
            </a:r>
            <a:endParaRPr>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a:solidFill>
                  <a:schemeClr val="dk1"/>
                </a:solidFill>
              </a:rPr>
              <a:t>Robust evaluation framework with </a:t>
            </a:r>
            <a:r>
              <a:rPr lang="en">
                <a:solidFill>
                  <a:schemeClr val="dk1"/>
                </a:solidFill>
              </a:rPr>
              <a:t>relevant</a:t>
            </a:r>
            <a:r>
              <a:rPr lang="en">
                <a:solidFill>
                  <a:schemeClr val="dk1"/>
                </a:solidFill>
              </a:rPr>
              <a:t> performance metrics for quality assessments </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mark comparisons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Why IMHI and Quantized LLM’s</a:t>
            </a:r>
            <a:endParaRPr b="1" sz="2400">
              <a:solidFill>
                <a:srgbClr val="666666"/>
              </a:solidFill>
              <a:latin typeface="Calibri"/>
              <a:ea typeface="Calibri"/>
              <a:cs typeface="Calibri"/>
              <a:sym typeface="Calibri"/>
            </a:endParaRPr>
          </a:p>
        </p:txBody>
      </p:sp>
      <p:cxnSp>
        <p:nvCxnSpPr>
          <p:cNvPr id="106" name="Google Shape;106;p19"/>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sp>
        <p:nvSpPr>
          <p:cNvPr id="107" name="Google Shape;107;p19"/>
          <p:cNvSpPr txBox="1"/>
          <p:nvPr/>
        </p:nvSpPr>
        <p:spPr>
          <a:xfrm>
            <a:off x="411700" y="1060275"/>
            <a:ext cx="8493600" cy="399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The IMHI (Interpretable Mental Health Instruction) dataset consists of pairs of user queries and AI responses focused on mental health scenarios. Each example typically includes: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 user's mental health-related query or situation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An AI response with:</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Empathetic acknowledgment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Professional analysis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Evidence-based suggestions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Safety considerations when relevant</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How does the IMHI Dataset looks like?</a:t>
            </a:r>
            <a:endParaRPr b="1" sz="2400">
              <a:solidFill>
                <a:srgbClr val="666666"/>
              </a:solidFill>
              <a:latin typeface="Calibri"/>
              <a:ea typeface="Calibri"/>
              <a:cs typeface="Calibri"/>
              <a:sym typeface="Calibri"/>
            </a:endParaRPr>
          </a:p>
        </p:txBody>
      </p:sp>
      <p:cxnSp>
        <p:nvCxnSpPr>
          <p:cNvPr id="113" name="Google Shape;113;p20"/>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pic>
        <p:nvPicPr>
          <p:cNvPr id="114" name="Google Shape;114;p20"/>
          <p:cNvPicPr preferRelativeResize="0"/>
          <p:nvPr/>
        </p:nvPicPr>
        <p:blipFill>
          <a:blip r:embed="rId3">
            <a:alphaModFix/>
          </a:blip>
          <a:stretch>
            <a:fillRect/>
          </a:stretch>
        </p:blipFill>
        <p:spPr>
          <a:xfrm>
            <a:off x="0" y="951725"/>
            <a:ext cx="9143998" cy="419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451725" y="228325"/>
            <a:ext cx="565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666666"/>
                </a:solidFill>
                <a:latin typeface="Calibri"/>
                <a:ea typeface="Calibri"/>
                <a:cs typeface="Calibri"/>
                <a:sym typeface="Calibri"/>
              </a:rPr>
              <a:t>What is Quantization?  Why do we need it?</a:t>
            </a:r>
            <a:endParaRPr b="1" sz="2400">
              <a:solidFill>
                <a:srgbClr val="666666"/>
              </a:solidFill>
              <a:latin typeface="Calibri"/>
              <a:ea typeface="Calibri"/>
              <a:cs typeface="Calibri"/>
              <a:sym typeface="Calibri"/>
            </a:endParaRPr>
          </a:p>
        </p:txBody>
      </p:sp>
      <p:cxnSp>
        <p:nvCxnSpPr>
          <p:cNvPr id="120" name="Google Shape;120;p21"/>
          <p:cNvCxnSpPr/>
          <p:nvPr/>
        </p:nvCxnSpPr>
        <p:spPr>
          <a:xfrm>
            <a:off x="462650" y="814975"/>
            <a:ext cx="4122900" cy="0"/>
          </a:xfrm>
          <a:prstGeom prst="straightConnector1">
            <a:avLst/>
          </a:prstGeom>
          <a:noFill/>
          <a:ln cap="flat" cmpd="sng" w="38100">
            <a:solidFill>
              <a:schemeClr val="accent5"/>
            </a:solidFill>
            <a:prstDash val="solid"/>
            <a:round/>
            <a:headEnd len="med" w="med" type="none"/>
            <a:tailEnd len="med" w="med" type="none"/>
          </a:ln>
        </p:spPr>
      </p:cxnSp>
      <p:pic>
        <p:nvPicPr>
          <p:cNvPr id="121" name="Google Shape;121;p21"/>
          <p:cNvPicPr preferRelativeResize="0"/>
          <p:nvPr/>
        </p:nvPicPr>
        <p:blipFill>
          <a:blip r:embed="rId3">
            <a:alphaModFix/>
          </a:blip>
          <a:stretch>
            <a:fillRect/>
          </a:stretch>
        </p:blipFill>
        <p:spPr>
          <a:xfrm>
            <a:off x="0" y="958954"/>
            <a:ext cx="9144000" cy="41845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