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91F251-7DD9-40E2-A332-9518A073B9D8}">
  <a:tblStyle styleId="{F591F251-7DD9-40E2-A332-9518A073B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fef9e95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fef9e95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fef9e9502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fef9e9502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ef9e950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ef9e950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fef9e950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fef9e950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fef9e95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fef9e95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fef9e95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fef9e95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fef9e95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fef9e95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ef9e950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fef9e950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ef9e950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ef9e950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fef9e950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fef9e950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ef9e95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ef9e95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fef9e950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fef9e950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ef9e95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ef9e95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ef9e950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ef9e950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ef9e950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fef9e950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fef9e95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fef9e95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ef9e95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ef9e95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4fef9e950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4fef9e950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fef9e950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fef9e950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ef9e950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ef9e950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ef9e95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ef9e95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fef9e9502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fef9e9502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fef9e95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fef9e95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ef9e950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ef9e950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ef9e950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fef9e950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ef9e950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fef9e950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ef9e95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ef9e95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ef9e950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ef9e950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fef9e95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fef9e95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ef9e950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ef9e950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ef9e95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ef9e95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fef9e950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fef9e950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3.jpg"/><Relationship Id="rId5" Type="http://schemas.openxmlformats.org/officeDocument/2006/relationships/image" Target="../media/image16.png"/><Relationship Id="rId6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1725" y="610800"/>
            <a:ext cx="65472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SAX: An innovative outlook to time series representations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21725" y="3268275"/>
            <a:ext cx="6183000" cy="12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Aayush Kumar, Sejal Mohata, Arjun Bahuguna and Soumya Ranjan Sabat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67900" y="235750"/>
            <a:ext cx="6836400" cy="4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Lower Bounding Supports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Symbolic Representation of time series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Dimensionality Reduction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Hashing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Decision Trees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Markov Models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Text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Bio-informatic Sequencing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601325" y="477025"/>
            <a:ext cx="6969000" cy="30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One Symbolic Representation that allows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Lower Bounding of Euclidean Distance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Lower Bounding of the time series 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Dimensionality Reduction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Numerosity Reduction 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Technique of choosing smaller volume of data or data representation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407200" y="439350"/>
            <a:ext cx="7179600" cy="16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 </a:t>
            </a:r>
            <a:r>
              <a:rPr b="1" i="1" lang="en" sz="1800" u="sng">
                <a:solidFill>
                  <a:srgbClr val="FF0000"/>
                </a:solidFill>
              </a:rPr>
              <a:t>SAX: Symbolic Aggregate ApproXimate</a:t>
            </a:r>
            <a:endParaRPr b="1" i="1" sz="1800" u="sng">
              <a:solidFill>
                <a:srgbClr val="FF0000"/>
              </a:solidFill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50" y="1181025"/>
            <a:ext cx="6729400" cy="27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460775" y="375050"/>
            <a:ext cx="6525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How to get SAX String ?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60775" y="1285850"/>
            <a:ext cx="76509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60775" y="3075375"/>
            <a:ext cx="7650900" cy="1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75" y="1882400"/>
            <a:ext cx="303252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300" y="88100"/>
            <a:ext cx="5090650" cy="47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/>
        </p:nvSpPr>
        <p:spPr>
          <a:xfrm>
            <a:off x="0" y="0"/>
            <a:ext cx="40077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How to obtain SAX?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First convert the time series to PAA representation, then convert the PAA to symbols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It takes linear time.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Data is divided into w equal-sized frames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A mean value of the data falling within the frame is calculated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Vectors of these values become PAA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Reduce Dimensions by PAA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399575"/>
            <a:ext cx="8688000" cy="23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30850" cy="46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9"/>
          <p:cNvSpPr/>
          <p:nvPr/>
        </p:nvSpPr>
        <p:spPr>
          <a:xfrm>
            <a:off x="128600" y="3664750"/>
            <a:ext cx="8111700" cy="71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235750" y="3804050"/>
            <a:ext cx="7629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Lower Bounding Condition Satisfied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2200" cy="108461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361425" y="1564475"/>
            <a:ext cx="76002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SAX transforms a time-series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of length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n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into the string of arbitrary length ω, where ω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nω«n typically, using an alphabet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A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 of size </a:t>
            </a:r>
            <a:r>
              <a:rPr i="1" lang="en">
                <a:solidFill>
                  <a:srgbClr val="666666"/>
                </a:solidFill>
                <a:highlight>
                  <a:srgbClr val="FFFFFF"/>
                </a:highlight>
              </a:rPr>
              <a:t>a &gt; 2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. The algorithm consists of two steps: (i) it transforms the original time-series into the PAA representation and (ii) it converts the PAA data into a string.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825" y="3664700"/>
            <a:ext cx="6713425" cy="121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2996850" y="1928800"/>
            <a:ext cx="4864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Summary</a:t>
            </a:r>
            <a:endParaRPr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425" y="254275"/>
            <a:ext cx="2032401" cy="19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338" y="254275"/>
            <a:ext cx="2032401" cy="195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250" y="254275"/>
            <a:ext cx="2032400" cy="19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2975" y="254275"/>
            <a:ext cx="2032400" cy="19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97650" y="2327625"/>
            <a:ext cx="18336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Open Source Contributor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AI Researcher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Data Scientist,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Rorodata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Contract Developer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488400" y="2536025"/>
            <a:ext cx="18930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Visiting student - UC Berkeley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Contributor, Data Science Society @ UCB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#AI Researcher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98225" y="2583650"/>
            <a:ext cx="1893000" cy="21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Founder, PyData Ktr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Blockchain Researcher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ML in Privacy Enthusiast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Contract Developer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53250" y="2631275"/>
            <a:ext cx="2012100" cy="20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 Intern at KPIT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#Previously, Intern at Siemens Nashik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#Previously,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Intern at Schneider Electric Vadodara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5" y="152400"/>
            <a:ext cx="88031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92875" y="139300"/>
            <a:ext cx="3471900" cy="4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Is SAX the best 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Yes!</a:t>
            </a:r>
            <a:endParaRPr i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2. 	Are, there any other algorithms for time series database?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Yes!</a:t>
            </a:r>
            <a:endParaRPr i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3.	Does SAX outperforms those algorithms?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Yes!</a:t>
            </a:r>
            <a:endParaRPr i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4. 	How?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Let’s See, together!</a:t>
            </a:r>
            <a:endParaRPr i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850" y="53700"/>
            <a:ext cx="6029976" cy="49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" name="Google Shape;194;p34"/>
          <p:cNvGraphicFramePr/>
          <p:nvPr/>
        </p:nvGraphicFramePr>
        <p:xfrm>
          <a:off x="63100" y="-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{F591F251-7DD9-40E2-A332-9518A073B9D8}</a:tableStyleId>
              </a:tblPr>
              <a:tblGrid>
                <a:gridCol w="1347325"/>
                <a:gridCol w="1090125"/>
                <a:gridCol w="1218725"/>
                <a:gridCol w="1218725"/>
                <a:gridCol w="1218725"/>
                <a:gridCol w="1218725"/>
                <a:gridCol w="1673350"/>
              </a:tblGrid>
              <a:tr h="59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ARIMA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Generative A</a:t>
                      </a:r>
                      <a:r>
                        <a:rPr lang="en"/>
                        <a:t>dversarial Learning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1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Cost 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Cost 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Slightly Expensive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Expensive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Cost Efficient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Very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Expensive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0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Compute Cost, CPU,GPU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Low Compute Cost, CPU,GPU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Certain Compute power is needed GPU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Certain Compute power is needed GPU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Compute Cost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Huge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Compute power is needed GPU at time TPU also..!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Necessary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Necessary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Necessary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Necessary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Need not be mandatory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Necessary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04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 capability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Forecasting,anomaly detection,motif,classification etc.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Forecasting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Forecasting,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Predictive analytics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Forecasting, predictive analytics, anomaly detection, novelty detect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Classification,Clustering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Forecasting, predictive analytics, anomaly detection, novelty detect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3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 Hrs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Few Hrs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Few Hrs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days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Few Hrs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 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Few Hrs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Few Hrs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 days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months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/>
        </p:nvSpPr>
        <p:spPr>
          <a:xfrm>
            <a:off x="375050" y="385775"/>
            <a:ext cx="79617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Utilities of SAX: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SAX revolutionizes the way of how things work in both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Industry &amp; Academia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Following Areas are changed if SAX is introduced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Industries (Non Internet Sectors as well)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Manufacturing (Supply Chain Optimization gains momentum via using SAX)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Agriculture (Generating renewable source of soil fertility)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Energy (IoT enhanced data wearable technology, predicts simplest routes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Logistics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Education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/>
        </p:nvSpPr>
        <p:spPr>
          <a:xfrm>
            <a:off x="483200" y="380400"/>
            <a:ext cx="81825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Research Industry: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Computer Vision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Natural Language Understanding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HealthCare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1300"/>
            <a:ext cx="8792351" cy="31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278"/>
            <a:ext cx="8839201" cy="15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26100"/>
            <a:ext cx="8839200" cy="17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7"/>
          <p:cNvSpPr txBox="1"/>
          <p:nvPr/>
        </p:nvSpPr>
        <p:spPr>
          <a:xfrm>
            <a:off x="407200" y="257175"/>
            <a:ext cx="84225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Motif helps in Motion Capturing, Rendering and Special Effects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762400" y="369650"/>
            <a:ext cx="56697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Series Discords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75" y="1807750"/>
            <a:ext cx="8153400" cy="26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8"/>
          <p:cNvSpPr txBox="1"/>
          <p:nvPr/>
        </p:nvSpPr>
        <p:spPr>
          <a:xfrm>
            <a:off x="289325" y="1035400"/>
            <a:ext cx="46503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Power Supply and Demand</a:t>
            </a:r>
            <a:endParaRPr sz="1800"/>
          </a:p>
        </p:txBody>
      </p:sp>
      <p:sp>
        <p:nvSpPr>
          <p:cNvPr id="220" name="Google Shape;220;p38"/>
          <p:cNvSpPr txBox="1"/>
          <p:nvPr/>
        </p:nvSpPr>
        <p:spPr>
          <a:xfrm>
            <a:off x="4671025" y="3805825"/>
            <a:ext cx="3071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25" y="2145500"/>
            <a:ext cx="60007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 txBox="1"/>
          <p:nvPr/>
        </p:nvSpPr>
        <p:spPr>
          <a:xfrm>
            <a:off x="611350" y="783150"/>
            <a:ext cx="5175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Sleep Cycle Discords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67838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5862950" y="1464925"/>
            <a:ext cx="28242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alphabet.py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1985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6933000" y="1810950"/>
            <a:ext cx="2089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distance.py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85800" y="342900"/>
            <a:ext cx="36363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ato"/>
                <a:ea typeface="Lato"/>
                <a:cs typeface="Lato"/>
                <a:sym typeface="Lato"/>
              </a:rPr>
              <a:t>Time Series Data are Ubiquitous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17950" y="1328750"/>
            <a:ext cx="392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Most commonly, a time series is a sequence taken at successive equally spaced points in time.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From Stock,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music,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weather forecasting,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ECG,TB, Bio-Medical Data,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To Speech Synthesis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Etc ..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975" y="190475"/>
            <a:ext cx="4693449" cy="276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8425" y="3107525"/>
            <a:ext cx="4500550" cy="151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120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6922300" y="2196700"/>
            <a:ext cx="19608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paa.py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/>
        </p:nvSpPr>
        <p:spPr>
          <a:xfrm>
            <a:off x="806075" y="300050"/>
            <a:ext cx="19908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Z-Normalization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075" y="1247775"/>
            <a:ext cx="42386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60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 txBox="1"/>
          <p:nvPr/>
        </p:nvSpPr>
        <p:spPr>
          <a:xfrm>
            <a:off x="546500" y="3128975"/>
            <a:ext cx="40254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strfunc.py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109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5"/>
          <p:cNvSpPr txBox="1"/>
          <p:nvPr/>
        </p:nvSpPr>
        <p:spPr>
          <a:xfrm>
            <a:off x="7527325" y="1438900"/>
            <a:ext cx="13314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sax.py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/>
        </p:nvSpPr>
        <p:spPr>
          <a:xfrm>
            <a:off x="1234875" y="1518625"/>
            <a:ext cx="42951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End :)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97650" y="226225"/>
            <a:ext cx="87036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Time Series data are also found in Multimedia database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125" y="1104950"/>
            <a:ext cx="48482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9225"/>
            <a:ext cx="3586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16725" y="404825"/>
            <a:ext cx="81438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Time Series Data Can be used for huge number of Tasks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37000" y="1202525"/>
            <a:ext cx="20967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Clustering</a:t>
            </a:r>
            <a:endParaRPr sz="18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00" y="1985825"/>
            <a:ext cx="3038475" cy="23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274450" y="1202525"/>
            <a:ext cx="25122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Classification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14425"/>
            <a:ext cx="4493477" cy="226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50" y="1545350"/>
            <a:ext cx="3931400" cy="32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33450" y="559575"/>
            <a:ext cx="25122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Anomaly Detection </a:t>
            </a:r>
            <a:endParaRPr sz="1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025" y="1664475"/>
            <a:ext cx="4395800" cy="27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857750" y="559575"/>
            <a:ext cx="2869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Motif Discovery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75" y="1107100"/>
            <a:ext cx="8730849" cy="378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89350" y="407200"/>
            <a:ext cx="670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Query by Content (Indexing)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322150" y="498500"/>
            <a:ext cx="78279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Solving these problems need to appoint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F00FF"/>
                </a:solidFill>
              </a:rPr>
              <a:t>SIMILARITY MATCHING</a:t>
            </a:r>
            <a:endParaRPr i="1" sz="1800" u="sng">
              <a:solidFill>
                <a:srgbClr val="FF00FF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54350" y="2119950"/>
            <a:ext cx="7720500" cy="1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FF00FF"/>
                </a:solidFill>
              </a:rPr>
              <a:t>SIMILARITY MATCHING </a:t>
            </a:r>
            <a:r>
              <a:rPr lang="en" sz="1800"/>
              <a:t>can be achieved by taking the taking the </a:t>
            </a:r>
            <a:r>
              <a:rPr i="1" lang="en" sz="1800" u="sng">
                <a:solidFill>
                  <a:srgbClr val="0000FF"/>
                </a:solidFill>
              </a:rPr>
              <a:t>Minimum distance metric</a:t>
            </a:r>
            <a:endParaRPr i="1" sz="1800" u="sng">
              <a:solidFill>
                <a:srgbClr val="0000FF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15425" y="3741375"/>
            <a:ext cx="7248000" cy="11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rgbClr val="0000FF"/>
                </a:solidFill>
              </a:rPr>
              <a:t>Minimum distance metric</a:t>
            </a:r>
            <a:r>
              <a:rPr lang="en" sz="1800"/>
              <a:t> is calculated by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</a:t>
            </a:r>
            <a:r>
              <a:rPr i="1" lang="en" sz="1800" u="sng">
                <a:solidFill>
                  <a:srgbClr val="00FF00"/>
                </a:solidFill>
              </a:rPr>
              <a:t>Euclidean Distance (</a:t>
            </a:r>
            <a:r>
              <a:rPr i="1" lang="en" sz="1800" u="sng">
                <a:solidFill>
                  <a:srgbClr val="0000FF"/>
                </a:solidFill>
              </a:rPr>
              <a:t>EXACT distance</a:t>
            </a:r>
            <a:r>
              <a:rPr i="1" lang="en" sz="1800" u="sng">
                <a:solidFill>
                  <a:srgbClr val="00FF00"/>
                </a:solidFill>
              </a:rPr>
              <a:t>)</a:t>
            </a:r>
            <a:endParaRPr i="1" sz="18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2. </a:t>
            </a:r>
            <a:r>
              <a:rPr i="1" lang="en" sz="1800" u="sng">
                <a:solidFill>
                  <a:srgbClr val="00FF00"/>
                </a:solidFill>
              </a:rPr>
              <a:t>Early Abandon of Euclidean Distance (</a:t>
            </a:r>
            <a:r>
              <a:rPr i="1" lang="en" sz="1800" u="sng">
                <a:solidFill>
                  <a:srgbClr val="FF0000"/>
                </a:solidFill>
              </a:rPr>
              <a:t>Lower Bounding Approach</a:t>
            </a:r>
            <a:r>
              <a:rPr i="1" lang="en" sz="1800" u="sng">
                <a:solidFill>
                  <a:srgbClr val="00FF00"/>
                </a:solidFill>
              </a:rPr>
              <a:t>)</a:t>
            </a:r>
            <a:endParaRPr i="1" sz="1800" u="sng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2689625" y="1318025"/>
            <a:ext cx="1275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DATA</a:t>
            </a:r>
            <a:endParaRPr sz="1800"/>
          </a:p>
        </p:txBody>
      </p:sp>
      <p:sp>
        <p:nvSpPr>
          <p:cNvPr id="119" name="Google Shape;119;p21"/>
          <p:cNvSpPr txBox="1"/>
          <p:nvPr/>
        </p:nvSpPr>
        <p:spPr>
          <a:xfrm>
            <a:off x="4125525" y="2121675"/>
            <a:ext cx="23577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Approximation or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Representation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