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XZySiPRjDaGCwwrJ92Y7jOeuw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st.ac.at/en/news/new-deep-learning-models/" TargetMode="External"/><Relationship Id="rId3" Type="http://schemas.openxmlformats.org/officeDocument/2006/relationships/hyperlink" Target="https://www.sciencedaily.com/releases/2020/10/201013124054.ht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312.6034.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8418efe8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8418efe8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08418efe8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p:nvPr>
            <p:ph idx="2" type="sldImg"/>
          </p:nvPr>
        </p:nvSpPr>
        <p:spPr>
          <a:xfrm>
            <a:off x="1143000" y="685800"/>
            <a:ext cx="4573588"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u="sng">
                <a:solidFill>
                  <a:schemeClr val="hlink"/>
                </a:solidFill>
                <a:hlinkClick r:id="rId2"/>
              </a:rPr>
              <a:t>https://ist.ac.at/en/news/new-deep-learning-models/</a:t>
            </a:r>
            <a:r>
              <a:rPr lang="en-US"/>
              <a:t> IST Austria news article</a:t>
            </a:r>
            <a:endParaRPr/>
          </a:p>
          <a:p>
            <a:pPr indent="0" lvl="0" marL="0" rtl="0" algn="l">
              <a:lnSpc>
                <a:spcPct val="100000"/>
              </a:lnSpc>
              <a:spcBef>
                <a:spcPts val="0"/>
              </a:spcBef>
              <a:spcAft>
                <a:spcPts val="0"/>
              </a:spcAft>
              <a:buClr>
                <a:schemeClr val="dk1"/>
              </a:buClr>
              <a:buSzPts val="1200"/>
              <a:buFont typeface="Calibri"/>
              <a:buNone/>
            </a:pPr>
            <a:r>
              <a:rPr lang="en-US" u="sng">
                <a:solidFill>
                  <a:schemeClr val="hlink"/>
                </a:solidFill>
                <a:hlinkClick r:id="rId3"/>
              </a:rPr>
              <a:t>https://www.sciencedaily.com/releases/2020/10/201013124054.htm</a:t>
            </a:r>
            <a:r>
              <a:rPr lang="en-US"/>
              <a:t> science daily news article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8418efe8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8418efe8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08418efe8f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418efe8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418efe8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08418efe8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8418efe8f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8418efe8f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08418efe8f_0_2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8418efe8f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8418efe8f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08418efe8f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8418efe8f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8418efe8f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08418efe8f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8418efe8f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8418efe8f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US" sz="1400"/>
              <a:t>The approach they follow is to visualizing image classification models and saliency maps using </a:t>
            </a:r>
            <a:r>
              <a:rPr lang="en-US" sz="1400" u="sng">
                <a:solidFill>
                  <a:schemeClr val="hlink"/>
                </a:solidFill>
                <a:hlinkClick r:id="rId2"/>
              </a:rPr>
              <a:t>https://arxiv.org/pdf/1312.6034.pdf</a:t>
            </a:r>
            <a:r>
              <a:rPr lang="en-US" sz="1400"/>
              <a:t> </a:t>
            </a:r>
            <a:endParaRPr sz="1400"/>
          </a:p>
          <a:p>
            <a:pPr indent="0" lvl="0" marL="0" rtl="0" algn="l">
              <a:spcBef>
                <a:spcPts val="0"/>
              </a:spcBef>
              <a:spcAft>
                <a:spcPts val="0"/>
              </a:spcAft>
              <a:buNone/>
            </a:pPr>
            <a:r>
              <a:t/>
            </a:r>
            <a:endParaRPr/>
          </a:p>
        </p:txBody>
      </p:sp>
      <p:sp>
        <p:nvSpPr>
          <p:cNvPr id="171" name="Google Shape;171;g208418efe8f_0_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8418efe8f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8418efe8f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08418efe8f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p:nvPr>
            <p:ph idx="2" type="pic"/>
          </p:nvPr>
        </p:nvSpPr>
        <p:spPr>
          <a:xfrm>
            <a:off x="5183188" y="987425"/>
            <a:ext cx="6172200" cy="4873625"/>
          </a:xfrm>
          <a:prstGeom prst="rect">
            <a:avLst/>
          </a:prstGeom>
          <a:noFill/>
          <a:ln>
            <a:noFill/>
          </a:ln>
        </p:spPr>
      </p:sp>
      <p:sp>
        <p:nvSpPr>
          <p:cNvPr id="68" name="Google Shape;6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bit.ly/3E4wDX3" TargetMode="External"/><Relationship Id="rId5" Type="http://schemas.openxmlformats.org/officeDocument/2006/relationships/image" Target="../media/image10.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bit.ly/3Ij62Iy" TargetMode="External"/><Relationship Id="rId5" Type="http://schemas.openxmlformats.org/officeDocument/2006/relationships/hyperlink" Target="https://bit.ly/413V8hc" TargetMode="External"/><Relationship Id="rId6" Type="http://schemas.openxmlformats.org/officeDocument/2006/relationships/hyperlink" Target="https://bit.ly/3jRMbXm" TargetMode="External"/><Relationship Id="rId7" Type="http://schemas.openxmlformats.org/officeDocument/2006/relationships/hyperlink" Target="https://www.sick.com/ag/en/lidar-sensors/2d-lidar-sensors/lms1xx/c/g91901" TargetMode="External"/><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github.com/mlech26l/keras-ncp" TargetMode="External"/><Relationship Id="rId5" Type="http://schemas.openxmlformats.org/officeDocument/2006/relationships/image" Target="../media/image1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ncps.readthedocs.io/en/latest/" TargetMode="External"/><Relationship Id="rId5" Type="http://schemas.openxmlformats.org/officeDocument/2006/relationships/hyperlink" Target="https://ncps.readthedocs.io/en/latest/examples/torch_first_steps.html" TargetMode="External"/><Relationship Id="rId6" Type="http://schemas.openxmlformats.org/officeDocument/2006/relationships/hyperlink" Target="https://ncps.readthedocs.io/en/latest/examples/atari_b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youtu.be/oBklltKXtDE" TargetMode="External"/><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hugocisneros.com/notes/alternative_learning_mechanisms/" TargetMode="External"/><Relationship Id="rId5" Type="http://schemas.openxmlformats.org/officeDocument/2006/relationships/hyperlink" Target="https://hugocisneros.com/notes/reservoir_computing/" TargetMode="External"/><Relationship Id="rId6" Type="http://schemas.openxmlformats.org/officeDocument/2006/relationships/hyperlink" Target="https://hugocisneros.com/notes/lechnerneuralcircuitpolicies20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www.raminhasani.com/publications/" TargetMode="External"/><Relationship Id="rId10" Type="http://schemas.openxmlformats.org/officeDocument/2006/relationships/hyperlink" Target="https://bit.ly/3Xs9dSu" TargetMode="External"/><Relationship Id="rId9" Type="http://schemas.openxmlformats.org/officeDocument/2006/relationships/hyperlink" Target="https://www.tesla.com/autopilot" TargetMode="External"/><Relationship Id="rId5" Type="http://schemas.openxmlformats.org/officeDocument/2006/relationships/hyperlink" Target="https://ti.tuwien.ac.at/cps/people/grosu/files/ncp-grosu-nmi.pdf" TargetMode="External"/><Relationship Id="rId6" Type="http://schemas.openxmlformats.org/officeDocument/2006/relationships/hyperlink" Target="https://hugocisneros.com/" TargetMode="External"/><Relationship Id="rId7" Type="http://schemas.openxmlformats.org/officeDocument/2006/relationships/hyperlink" Target="https://github.com/mlech26l" TargetMode="External"/><Relationship Id="rId8" Type="http://schemas.openxmlformats.org/officeDocument/2006/relationships/hyperlink" Target="https://github.com/raminm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890297" y="1979252"/>
            <a:ext cx="8523401" cy="2143343"/>
          </a:xfrm>
          <a:prstGeom prst="rect">
            <a:avLst/>
          </a:prstGeom>
          <a:noFill/>
          <a:ln>
            <a:noFill/>
          </a:ln>
        </p:spPr>
        <p:txBody>
          <a:bodyPr anchorCtr="0" anchor="b" bIns="101600" lIns="101600" spcFirstLastPara="1" rIns="101600" wrap="square" tIns="101600">
            <a:noAutofit/>
          </a:bodyPr>
          <a:lstStyle/>
          <a:p>
            <a:pPr indent="0" lvl="0" marL="0" rtl="0" algn="ctr">
              <a:lnSpc>
                <a:spcPct val="90000"/>
              </a:lnSpc>
              <a:spcBef>
                <a:spcPts val="0"/>
              </a:spcBef>
              <a:spcAft>
                <a:spcPts val="0"/>
              </a:spcAft>
              <a:buClr>
                <a:schemeClr val="dk1"/>
              </a:buClr>
              <a:buSzPts val="1100"/>
              <a:buFont typeface="Calibri"/>
              <a:buNone/>
            </a:pPr>
            <a:r>
              <a:rPr b="1" lang="en-US" sz="3962">
                <a:solidFill>
                  <a:srgbClr val="0000FF"/>
                </a:solidFill>
              </a:rPr>
              <a:t>NCP Enabling Auditable Autonomy</a:t>
            </a:r>
            <a:endParaRPr/>
          </a:p>
        </p:txBody>
      </p:sp>
      <p:sp>
        <p:nvSpPr>
          <p:cNvPr id="89" name="Google Shape;89;p1"/>
          <p:cNvSpPr txBox="1"/>
          <p:nvPr>
            <p:ph idx="1" type="subTitle"/>
          </p:nvPr>
        </p:nvSpPr>
        <p:spPr>
          <a:xfrm>
            <a:off x="1834600" y="4085200"/>
            <a:ext cx="8523300" cy="15564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rgbClr val="000000"/>
              </a:buClr>
              <a:buSzPts val="1620"/>
              <a:buNone/>
            </a:pPr>
            <a:r>
              <a:rPr b="1" lang="en-US" sz="1620">
                <a:solidFill>
                  <a:srgbClr val="000000"/>
                </a:solidFill>
              </a:rPr>
              <a:t>Published by: Mathias Lechner ; Ramin Hasani et al </a:t>
            </a:r>
            <a:endParaRPr/>
          </a:p>
          <a:p>
            <a:pPr indent="0" lvl="0" marL="0" rtl="0" algn="ctr">
              <a:lnSpc>
                <a:spcPct val="90000"/>
              </a:lnSpc>
              <a:spcBef>
                <a:spcPts val="0"/>
              </a:spcBef>
              <a:spcAft>
                <a:spcPts val="0"/>
              </a:spcAft>
              <a:buClr>
                <a:srgbClr val="000000"/>
              </a:buClr>
              <a:buSzPts val="1620"/>
              <a:buNone/>
            </a:pPr>
            <a:r>
              <a:rPr b="1" lang="en-US" sz="1620">
                <a:solidFill>
                  <a:srgbClr val="000000"/>
                </a:solidFill>
              </a:rPr>
              <a:t>Published at: </a:t>
            </a:r>
            <a:r>
              <a:rPr b="1" lang="en-US" sz="1620"/>
              <a:t>Nature Machine Intelligence</a:t>
            </a:r>
            <a:endParaRPr b="1" sz="1620">
              <a:solidFill>
                <a:srgbClr val="000000"/>
              </a:solidFill>
            </a:endParaRPr>
          </a:p>
          <a:p>
            <a:pPr indent="0" lvl="0" marL="0" rtl="0" algn="ctr">
              <a:lnSpc>
                <a:spcPct val="90000"/>
              </a:lnSpc>
              <a:spcBef>
                <a:spcPts val="0"/>
              </a:spcBef>
              <a:spcAft>
                <a:spcPts val="0"/>
              </a:spcAft>
              <a:buClr>
                <a:schemeClr val="dk1"/>
              </a:buClr>
              <a:buSzPts val="1621"/>
              <a:buNone/>
            </a:pPr>
            <a:r>
              <a:rPr b="1" lang="en-US" sz="1620">
                <a:solidFill>
                  <a:srgbClr val="000000"/>
                </a:solidFill>
              </a:rPr>
              <a:t>  Presented by: Aayush Jannumahanti</a:t>
            </a:r>
            <a:endParaRPr b="1" sz="1620">
              <a:solidFill>
                <a:srgbClr val="000000"/>
              </a:solidFill>
            </a:endParaRPr>
          </a:p>
        </p:txBody>
      </p:sp>
      <p:pic>
        <p:nvPicPr>
          <p:cNvPr id="90" name="Google Shape;90;p1"/>
          <p:cNvPicPr preferRelativeResize="0"/>
          <p:nvPr/>
        </p:nvPicPr>
        <p:blipFill rotWithShape="1">
          <a:blip r:embed="rId3">
            <a:alphaModFix/>
          </a:blip>
          <a:srcRect b="0" l="0" r="0" t="0"/>
          <a:stretch/>
        </p:blipFill>
        <p:spPr>
          <a:xfrm>
            <a:off x="1522809" y="6428606"/>
            <a:ext cx="9171145" cy="531109"/>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8216287" y="0"/>
            <a:ext cx="2453411" cy="138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08418efe8f_0_14"/>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Few similar Implementations</a:t>
            </a:r>
            <a:endParaRPr>
              <a:solidFill>
                <a:srgbClr val="000000"/>
              </a:solidFill>
            </a:endParaRPr>
          </a:p>
        </p:txBody>
      </p:sp>
      <p:pic>
        <p:nvPicPr>
          <p:cNvPr id="198" name="Google Shape;198;g208418efe8f_0_14"/>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99" name="Google Shape;199;g208418efe8f_0_14"/>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200" name="Google Shape;200;g208418efe8f_0_14"/>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201" name="Google Shape;201;g208418efe8f_0_14"/>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202" name="Google Shape;202;g208418efe8f_0_14"/>
          <p:cNvSpPr txBox="1"/>
          <p:nvPr/>
        </p:nvSpPr>
        <p:spPr>
          <a:xfrm>
            <a:off x="94641" y="892474"/>
            <a:ext cx="118932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This steering command is obtained by tapping into the vehicle’s Controller Area Network (CAN) bus. In order to make our system independent of the car geometry</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Link to NVIDIA paper on end to end learning </a:t>
            </a:r>
            <a:r>
              <a:rPr lang="en-US" u="sng">
                <a:solidFill>
                  <a:schemeClr val="hlink"/>
                </a:solidFill>
                <a:latin typeface="Calibri"/>
                <a:ea typeface="Calibri"/>
                <a:cs typeface="Calibri"/>
                <a:sym typeface="Calibri"/>
                <a:hlinkClick r:id="rId4"/>
              </a:rPr>
              <a:t>https://bit.ly/3E4wDX3</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
        <p:nvSpPr>
          <p:cNvPr id="203" name="Google Shape;203;g208418efe8f_0_14"/>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204" name="Google Shape;204;g208418efe8f_0_14"/>
          <p:cNvPicPr preferRelativeResize="0"/>
          <p:nvPr/>
        </p:nvPicPr>
        <p:blipFill>
          <a:blip r:embed="rId5">
            <a:alphaModFix/>
          </a:blip>
          <a:stretch>
            <a:fillRect/>
          </a:stretch>
        </p:blipFill>
        <p:spPr>
          <a:xfrm>
            <a:off x="7449500" y="2033875"/>
            <a:ext cx="3695700" cy="2733675"/>
          </a:xfrm>
          <a:prstGeom prst="rect">
            <a:avLst/>
          </a:prstGeom>
          <a:noFill/>
          <a:ln>
            <a:noFill/>
          </a:ln>
        </p:spPr>
      </p:pic>
      <p:pic>
        <p:nvPicPr>
          <p:cNvPr id="205" name="Google Shape;205;g208418efe8f_0_14"/>
          <p:cNvPicPr preferRelativeResize="0"/>
          <p:nvPr/>
        </p:nvPicPr>
        <p:blipFill>
          <a:blip r:embed="rId6">
            <a:alphaModFix/>
          </a:blip>
          <a:stretch>
            <a:fillRect/>
          </a:stretch>
        </p:blipFill>
        <p:spPr>
          <a:xfrm>
            <a:off x="180225" y="1882998"/>
            <a:ext cx="5181600" cy="4898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idx="1" type="subTitle"/>
          </p:nvPr>
        </p:nvSpPr>
        <p:spPr>
          <a:xfrm>
            <a:off x="1696014" y="188170"/>
            <a:ext cx="8523401" cy="105695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rgbClr val="000000"/>
              </a:buClr>
              <a:buSzPts val="2400"/>
              <a:buNone/>
            </a:pPr>
            <a:r>
              <a:rPr lang="en-US">
                <a:solidFill>
                  <a:srgbClr val="000000"/>
                </a:solidFill>
              </a:rPr>
              <a:t>Thank you</a:t>
            </a:r>
            <a:endParaRPr>
              <a:solidFill>
                <a:srgbClr val="000000"/>
              </a:solidFill>
            </a:endParaRPr>
          </a:p>
        </p:txBody>
      </p:sp>
      <p:pic>
        <p:nvPicPr>
          <p:cNvPr id="211" name="Google Shape;211;p3"/>
          <p:cNvPicPr preferRelativeResize="0"/>
          <p:nvPr/>
        </p:nvPicPr>
        <p:blipFill rotWithShape="1">
          <a:blip r:embed="rId3">
            <a:alphaModFix/>
          </a:blip>
          <a:srcRect b="0" l="0" r="0" t="0"/>
          <a:stretch/>
        </p:blipFill>
        <p:spPr>
          <a:xfrm>
            <a:off x="1522809" y="6550858"/>
            <a:ext cx="9171155" cy="408860"/>
          </a:xfrm>
          <a:prstGeom prst="rect">
            <a:avLst/>
          </a:prstGeom>
          <a:noFill/>
          <a:ln>
            <a:noFill/>
          </a:ln>
        </p:spPr>
      </p:pic>
      <p:pic>
        <p:nvPicPr>
          <p:cNvPr id="212" name="Google Shape;212;p3"/>
          <p:cNvPicPr preferRelativeResize="0"/>
          <p:nvPr/>
        </p:nvPicPr>
        <p:blipFill rotWithShape="1">
          <a:blip r:embed="rId3">
            <a:alphaModFix/>
          </a:blip>
          <a:srcRect b="0" l="0" r="0" t="0"/>
          <a:stretch/>
        </p:blipFill>
        <p:spPr>
          <a:xfrm>
            <a:off x="1509191" y="760817"/>
            <a:ext cx="9171155" cy="131657"/>
          </a:xfrm>
          <a:prstGeom prst="rect">
            <a:avLst/>
          </a:prstGeom>
          <a:noFill/>
          <a:ln>
            <a:noFill/>
          </a:ln>
        </p:spPr>
      </p:pic>
      <p:sp>
        <p:nvSpPr>
          <p:cNvPr id="213" name="Google Shape;213;p3"/>
          <p:cNvSpPr txBox="1"/>
          <p:nvPr/>
        </p:nvSpPr>
        <p:spPr>
          <a:xfrm>
            <a:off x="10166456" y="98591"/>
            <a:ext cx="345744" cy="251475"/>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214" name="Google Shape;214;p3"/>
          <p:cNvSpPr/>
          <p:nvPr/>
        </p:nvSpPr>
        <p:spPr>
          <a:xfrm>
            <a:off x="6157063" y="6561844"/>
            <a:ext cx="3555221" cy="394905"/>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215" name="Google Shape;215;p3"/>
          <p:cNvSpPr txBox="1"/>
          <p:nvPr/>
        </p:nvSpPr>
        <p:spPr>
          <a:xfrm>
            <a:off x="4403739" y="2235970"/>
            <a:ext cx="4696177" cy="1056950"/>
          </a:xfrm>
          <a:prstGeom prst="rect">
            <a:avLst/>
          </a:prstGeom>
          <a:noFill/>
          <a:ln>
            <a:noFill/>
          </a:ln>
        </p:spPr>
        <p:txBody>
          <a:bodyPr anchorCtr="0" anchor="t" bIns="82300" lIns="82300" spcFirstLastPara="1" rIns="82300" wrap="square" tIns="82300">
            <a:noAutofit/>
          </a:bodyPr>
          <a:lstStyle/>
          <a:p>
            <a:pPr indent="0" lvl="0" marL="411663" marR="0" rtl="0" algn="l">
              <a:lnSpc>
                <a:spcPct val="100000"/>
              </a:lnSpc>
              <a:spcBef>
                <a:spcPts val="0"/>
              </a:spcBef>
              <a:spcAft>
                <a:spcPts val="0"/>
              </a:spcAft>
              <a:buClr>
                <a:srgbClr val="000000"/>
              </a:buClr>
              <a:buSzPts val="3602"/>
              <a:buFont typeface="Arial"/>
              <a:buNone/>
            </a:pPr>
            <a:r>
              <a:rPr b="1" i="0" lang="en-US" sz="3602" u="none" cap="none" strike="noStrike">
                <a:solidFill>
                  <a:schemeClr val="dk1"/>
                </a:solidFill>
                <a:latin typeface="Calibri"/>
                <a:ea typeface="Calibri"/>
                <a:cs typeface="Calibri"/>
                <a:sym typeface="Calibri"/>
              </a:rPr>
              <a:t>Questions?</a:t>
            </a:r>
            <a:endParaRPr b="1" i="0" sz="3602" u="none" cap="none" strike="noStrike">
              <a:solidFill>
                <a:schemeClr val="dk1"/>
              </a:solidFill>
              <a:latin typeface="Calibri"/>
              <a:ea typeface="Calibri"/>
              <a:cs typeface="Calibri"/>
              <a:sym typeface="Calibri"/>
            </a:endParaRPr>
          </a:p>
        </p:txBody>
      </p:sp>
      <p:sp>
        <p:nvSpPr>
          <p:cNvPr id="216" name="Google Shape;216;p3"/>
          <p:cNvSpPr txBox="1"/>
          <p:nvPr/>
        </p:nvSpPr>
        <p:spPr>
          <a:xfrm>
            <a:off x="6061015" y="6486708"/>
            <a:ext cx="3700002" cy="464323"/>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t/>
            </a:r>
            <a:endParaRPr>
              <a:solidFill>
                <a:srgbClr val="000000"/>
              </a:solidFill>
            </a:endParaRPr>
          </a:p>
        </p:txBody>
      </p:sp>
      <p:pic>
        <p:nvPicPr>
          <p:cNvPr id="97" name="Google Shape;97;p2"/>
          <p:cNvPicPr preferRelativeResize="0"/>
          <p:nvPr/>
        </p:nvPicPr>
        <p:blipFill rotWithShape="1">
          <a:blip r:embed="rId3">
            <a:alphaModFix/>
          </a:blip>
          <a:srcRect b="0" l="0" r="0" t="0"/>
          <a:stretch/>
        </p:blipFill>
        <p:spPr>
          <a:xfrm>
            <a:off x="0" y="6460126"/>
            <a:ext cx="12191999" cy="397874"/>
          </a:xfrm>
          <a:prstGeom prst="rect">
            <a:avLst/>
          </a:prstGeom>
          <a:noFill/>
          <a:ln>
            <a:noFill/>
          </a:ln>
        </p:spPr>
      </p:pic>
      <p:pic>
        <p:nvPicPr>
          <p:cNvPr id="98" name="Google Shape;98;p2"/>
          <p:cNvPicPr preferRelativeResize="0"/>
          <p:nvPr/>
        </p:nvPicPr>
        <p:blipFill rotWithShape="1">
          <a:blip r:embed="rId3">
            <a:alphaModFix/>
          </a:blip>
          <a:srcRect b="0" l="0" r="0" t="0"/>
          <a:stretch/>
        </p:blipFill>
        <p:spPr>
          <a:xfrm>
            <a:off x="1" y="713698"/>
            <a:ext cx="12082508" cy="178777"/>
          </a:xfrm>
          <a:prstGeom prst="rect">
            <a:avLst/>
          </a:prstGeom>
          <a:noFill/>
          <a:ln>
            <a:noFill/>
          </a:ln>
        </p:spPr>
      </p:pic>
      <p:sp>
        <p:nvSpPr>
          <p:cNvPr id="99" name="Google Shape;99;p2"/>
          <p:cNvSpPr txBox="1"/>
          <p:nvPr/>
        </p:nvSpPr>
        <p:spPr>
          <a:xfrm>
            <a:off x="10166456" y="98591"/>
            <a:ext cx="345744" cy="251475"/>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00" name="Google Shape;100;p2"/>
          <p:cNvSpPr/>
          <p:nvPr/>
        </p:nvSpPr>
        <p:spPr>
          <a:xfrm>
            <a:off x="6095999" y="6451438"/>
            <a:ext cx="3555221" cy="394905"/>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01" name="Google Shape;101;p2"/>
          <p:cNvSpPr txBox="1"/>
          <p:nvPr/>
        </p:nvSpPr>
        <p:spPr>
          <a:xfrm>
            <a:off x="94696" y="883875"/>
            <a:ext cx="65061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Neural Circuit Policies (NCPs) are designed sparse recurrent neural networks loosely inspired by the nervous system of the organism C. elegans.</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nematode C. elegans, for example, lives its life with an amazingly small number of neurons, and still shows interesting behavioral patterns. This is due to the efficient and harmonious way the nematode’s nervous system processes information.” - Prof. Radu Grosu</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main building block is a Recurrent neural network called liquid time constant (LTC) introduced in (Hasani et al. 2020)</a:t>
            </a:r>
            <a:endParaRPr>
              <a:solidFill>
                <a:schemeClr val="dk1"/>
              </a:solidFill>
              <a:latin typeface="Calibri"/>
              <a:ea typeface="Calibri"/>
              <a:cs typeface="Calibri"/>
              <a:sym typeface="Calibri"/>
            </a:endParaRPr>
          </a:p>
        </p:txBody>
      </p:sp>
      <p:sp>
        <p:nvSpPr>
          <p:cNvPr id="102" name="Google Shape;102;p2"/>
          <p:cNvSpPr txBox="1"/>
          <p:nvPr/>
        </p:nvSpPr>
        <p:spPr>
          <a:xfrm>
            <a:off x="6095999" y="6451438"/>
            <a:ext cx="3876475" cy="508594"/>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03" name="Google Shape;103;p2"/>
          <p:cNvPicPr preferRelativeResize="0"/>
          <p:nvPr/>
        </p:nvPicPr>
        <p:blipFill>
          <a:blip r:embed="rId4">
            <a:alphaModFix/>
          </a:blip>
          <a:stretch>
            <a:fillRect/>
          </a:stretch>
        </p:blipFill>
        <p:spPr>
          <a:xfrm>
            <a:off x="6600788" y="188175"/>
            <a:ext cx="5591175" cy="651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08418efe8f_0_2"/>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Ran a few basic NCP Models</a:t>
            </a:r>
            <a:endParaRPr>
              <a:solidFill>
                <a:srgbClr val="000000"/>
              </a:solidFill>
            </a:endParaRPr>
          </a:p>
        </p:txBody>
      </p:sp>
      <p:pic>
        <p:nvPicPr>
          <p:cNvPr id="110" name="Google Shape;110;g208418efe8f_0_2"/>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11" name="Google Shape;111;g208418efe8f_0_2"/>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12" name="Google Shape;112;g208418efe8f_0_2"/>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13" name="Google Shape;113;g208418efe8f_0_2"/>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14" name="Google Shape;114;g208418efe8f_0_2"/>
          <p:cNvSpPr txBox="1"/>
          <p:nvPr/>
        </p:nvSpPr>
        <p:spPr>
          <a:xfrm>
            <a:off x="94641" y="964749"/>
            <a:ext cx="118932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NCP Bacis - </a:t>
            </a:r>
            <a:r>
              <a:rPr lang="en-US" u="sng">
                <a:solidFill>
                  <a:schemeClr val="hlink"/>
                </a:solidFill>
                <a:latin typeface="Calibri"/>
                <a:ea typeface="Calibri"/>
                <a:cs typeface="Calibri"/>
                <a:sym typeface="Calibri"/>
                <a:hlinkClick r:id="rId4"/>
              </a:rPr>
              <a:t>https://bit.ly/3Ij62Iy</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LTC CELL PyTorch - </a:t>
            </a:r>
            <a:r>
              <a:rPr lang="en-US" u="sng">
                <a:solidFill>
                  <a:schemeClr val="hlink"/>
                </a:solidFill>
                <a:latin typeface="Calibri"/>
                <a:ea typeface="Calibri"/>
                <a:cs typeface="Calibri"/>
                <a:sym typeface="Calibri"/>
                <a:hlinkClick r:id="rId5"/>
              </a:rPr>
              <a:t>https://bit.ly/413V8hc</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NCP Stacked with other architectures - </a:t>
            </a:r>
            <a:r>
              <a:rPr lang="en-US" u="sng">
                <a:solidFill>
                  <a:schemeClr val="hlink"/>
                </a:solidFill>
                <a:latin typeface="Calibri"/>
                <a:ea typeface="Calibri"/>
                <a:cs typeface="Calibri"/>
                <a:sym typeface="Calibri"/>
                <a:hlinkClick r:id="rId6"/>
              </a:rPr>
              <a:t>https://bit.ly/3jRMbXm</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dataset obtained from 2D LiDAR sensors </a:t>
            </a:r>
            <a:r>
              <a:rPr lang="en-US" u="sng">
                <a:solidFill>
                  <a:schemeClr val="hlink"/>
                </a:solidFill>
                <a:latin typeface="Calibri"/>
                <a:ea typeface="Calibri"/>
                <a:cs typeface="Calibri"/>
                <a:sym typeface="Calibri"/>
                <a:hlinkClick r:id="rId7"/>
              </a:rPr>
              <a:t>https://www.sick.com/ag/en/lidar-sensors/2d-lidar-sensors/lms1xx/c/g91901</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They set out to design a brain-inspired intelligent agent that learns to control an autonomous vehicle directly from its camera inputs end-to-end learning to control</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p:txBody>
      </p:sp>
      <p:sp>
        <p:nvSpPr>
          <p:cNvPr id="115" name="Google Shape;115;g208418efe8f_0_2"/>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16" name="Google Shape;116;g208418efe8f_0_2"/>
          <p:cNvPicPr preferRelativeResize="0"/>
          <p:nvPr/>
        </p:nvPicPr>
        <p:blipFill>
          <a:blip r:embed="rId8">
            <a:alphaModFix/>
          </a:blip>
          <a:stretch>
            <a:fillRect/>
          </a:stretch>
        </p:blipFill>
        <p:spPr>
          <a:xfrm>
            <a:off x="398382" y="2330707"/>
            <a:ext cx="10549744" cy="404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08418efe8f_0_8"/>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Architecture Of Vanilla NCP’s</a:t>
            </a:r>
            <a:endParaRPr>
              <a:solidFill>
                <a:srgbClr val="000000"/>
              </a:solidFill>
            </a:endParaRPr>
          </a:p>
        </p:txBody>
      </p:sp>
      <p:pic>
        <p:nvPicPr>
          <p:cNvPr id="123" name="Google Shape;123;g208418efe8f_0_8"/>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24" name="Google Shape;124;g208418efe8f_0_8"/>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25" name="Google Shape;125;g208418efe8f_0_8"/>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26" name="Google Shape;126;g208418efe8f_0_8"/>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27" name="Google Shape;127;g208418efe8f_0_8"/>
          <p:cNvSpPr txBox="1"/>
          <p:nvPr/>
        </p:nvSpPr>
        <p:spPr>
          <a:xfrm>
            <a:off x="149398" y="950275"/>
            <a:ext cx="92016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NCP’s for enabling </a:t>
            </a:r>
            <a:r>
              <a:rPr lang="en-US">
                <a:solidFill>
                  <a:schemeClr val="dk1"/>
                </a:solidFill>
                <a:latin typeface="Calibri"/>
                <a:ea typeface="Calibri"/>
                <a:cs typeface="Calibri"/>
                <a:sym typeface="Calibri"/>
              </a:rPr>
              <a:t>auditable</a:t>
            </a:r>
            <a:r>
              <a:rPr lang="en-US">
                <a:solidFill>
                  <a:schemeClr val="dk1"/>
                </a:solidFill>
                <a:latin typeface="Calibri"/>
                <a:ea typeface="Calibri"/>
                <a:cs typeface="Calibri"/>
                <a:sym typeface="Calibri"/>
              </a:rPr>
              <a:t> autonomy github implementation in PyTorch and TF </a:t>
            </a:r>
            <a:r>
              <a:rPr lang="en-US" u="sng">
                <a:solidFill>
                  <a:schemeClr val="hlink"/>
                </a:solidFill>
                <a:latin typeface="Calibri"/>
                <a:ea typeface="Calibri"/>
                <a:cs typeface="Calibri"/>
                <a:sym typeface="Calibri"/>
                <a:hlinkClick r:id="rId4"/>
              </a:rPr>
              <a:t>https://github.com/mlech26l/keras-ncp</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Wiring of </a:t>
            </a:r>
            <a:r>
              <a:rPr lang="en-US">
                <a:solidFill>
                  <a:schemeClr val="dk1"/>
                </a:solidFill>
                <a:latin typeface="Calibri"/>
                <a:ea typeface="Calibri"/>
                <a:cs typeface="Calibri"/>
                <a:sym typeface="Calibri"/>
              </a:rPr>
              <a:t>neurons</a:t>
            </a:r>
            <a:r>
              <a:rPr lang="en-US">
                <a:solidFill>
                  <a:schemeClr val="dk1"/>
                </a:solidFill>
                <a:latin typeface="Calibri"/>
                <a:ea typeface="Calibri"/>
                <a:cs typeface="Calibri"/>
                <a:sym typeface="Calibri"/>
              </a:rPr>
              <a:t> (architecture)</a:t>
            </a:r>
            <a:endParaRPr>
              <a:solidFill>
                <a:schemeClr val="dk1"/>
              </a:solidFill>
              <a:latin typeface="Calibri"/>
              <a:ea typeface="Calibri"/>
              <a:cs typeface="Calibri"/>
              <a:sym typeface="Calibri"/>
            </a:endParaRPr>
          </a:p>
        </p:txBody>
      </p:sp>
      <p:sp>
        <p:nvSpPr>
          <p:cNvPr id="128" name="Google Shape;128;g208418efe8f_0_8"/>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29" name="Google Shape;129;g208418efe8f_0_8"/>
          <p:cNvPicPr preferRelativeResize="0"/>
          <p:nvPr/>
        </p:nvPicPr>
        <p:blipFill>
          <a:blip r:embed="rId5">
            <a:alphaModFix/>
          </a:blip>
          <a:stretch>
            <a:fillRect/>
          </a:stretch>
        </p:blipFill>
        <p:spPr>
          <a:xfrm rot="5400000">
            <a:off x="7332375" y="2097177"/>
            <a:ext cx="6659125" cy="2841125"/>
          </a:xfrm>
          <a:prstGeom prst="rect">
            <a:avLst/>
          </a:prstGeom>
          <a:noFill/>
          <a:ln>
            <a:noFill/>
          </a:ln>
        </p:spPr>
      </p:pic>
      <p:pic>
        <p:nvPicPr>
          <p:cNvPr id="130" name="Google Shape;130;g208418efe8f_0_8"/>
          <p:cNvPicPr preferRelativeResize="0"/>
          <p:nvPr/>
        </p:nvPicPr>
        <p:blipFill>
          <a:blip r:embed="rId6">
            <a:alphaModFix/>
          </a:blip>
          <a:stretch>
            <a:fillRect/>
          </a:stretch>
        </p:blipFill>
        <p:spPr>
          <a:xfrm>
            <a:off x="149400" y="2373900"/>
            <a:ext cx="9477599" cy="40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08418efe8f_0_213"/>
          <p:cNvPicPr preferRelativeResize="0"/>
          <p:nvPr/>
        </p:nvPicPr>
        <p:blipFill>
          <a:blip r:embed="rId3">
            <a:alphaModFix/>
          </a:blip>
          <a:stretch>
            <a:fillRect/>
          </a:stretch>
        </p:blipFill>
        <p:spPr>
          <a:xfrm>
            <a:off x="1115713" y="2043500"/>
            <a:ext cx="9851075" cy="4345975"/>
          </a:xfrm>
          <a:prstGeom prst="rect">
            <a:avLst/>
          </a:prstGeom>
          <a:noFill/>
          <a:ln>
            <a:noFill/>
          </a:ln>
        </p:spPr>
      </p:pic>
      <p:sp>
        <p:nvSpPr>
          <p:cNvPr id="137" name="Google Shape;137;g208418efe8f_0_213"/>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t/>
            </a:r>
            <a:endParaRPr>
              <a:solidFill>
                <a:srgbClr val="000000"/>
              </a:solidFill>
            </a:endParaRPr>
          </a:p>
        </p:txBody>
      </p:sp>
      <p:pic>
        <p:nvPicPr>
          <p:cNvPr id="138" name="Google Shape;138;g208418efe8f_0_213"/>
          <p:cNvPicPr preferRelativeResize="0"/>
          <p:nvPr/>
        </p:nvPicPr>
        <p:blipFill rotWithShape="1">
          <a:blip r:embed="rId4">
            <a:alphaModFix/>
          </a:blip>
          <a:srcRect b="0" l="0" r="0" t="0"/>
          <a:stretch/>
        </p:blipFill>
        <p:spPr>
          <a:xfrm>
            <a:off x="0" y="6460126"/>
            <a:ext cx="12192000" cy="397874"/>
          </a:xfrm>
          <a:prstGeom prst="rect">
            <a:avLst/>
          </a:prstGeom>
          <a:noFill/>
          <a:ln>
            <a:noFill/>
          </a:ln>
        </p:spPr>
      </p:pic>
      <p:pic>
        <p:nvPicPr>
          <p:cNvPr id="139" name="Google Shape;139;g208418efe8f_0_213"/>
          <p:cNvPicPr preferRelativeResize="0"/>
          <p:nvPr/>
        </p:nvPicPr>
        <p:blipFill rotWithShape="1">
          <a:blip r:embed="rId4">
            <a:alphaModFix/>
          </a:blip>
          <a:srcRect b="0" l="0" r="0" t="0"/>
          <a:stretch/>
        </p:blipFill>
        <p:spPr>
          <a:xfrm>
            <a:off x="1" y="713698"/>
            <a:ext cx="12082509" cy="178777"/>
          </a:xfrm>
          <a:prstGeom prst="rect">
            <a:avLst/>
          </a:prstGeom>
          <a:noFill/>
          <a:ln>
            <a:noFill/>
          </a:ln>
        </p:spPr>
      </p:pic>
      <p:sp>
        <p:nvSpPr>
          <p:cNvPr id="140" name="Google Shape;140;g208418efe8f_0_213"/>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41" name="Google Shape;141;g208418efe8f_0_213"/>
          <p:cNvSpPr txBox="1"/>
          <p:nvPr/>
        </p:nvSpPr>
        <p:spPr>
          <a:xfrm>
            <a:off x="94696" y="883875"/>
            <a:ext cx="65061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LTC Neurons </a:t>
            </a:r>
            <a:r>
              <a:rPr lang="en-US">
                <a:solidFill>
                  <a:schemeClr val="dk1"/>
                </a:solidFill>
                <a:latin typeface="Calibri"/>
                <a:ea typeface="Calibri"/>
                <a:cs typeface="Calibri"/>
                <a:sym typeface="Calibri"/>
              </a:rPr>
              <a:t>described</a:t>
            </a:r>
            <a:r>
              <a:rPr lang="en-US">
                <a:solidFill>
                  <a:schemeClr val="dk1"/>
                </a:solidFill>
                <a:latin typeface="Calibri"/>
                <a:ea typeface="Calibri"/>
                <a:cs typeface="Calibri"/>
                <a:sym typeface="Calibri"/>
              </a:rPr>
              <a:t> by an ODE</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sp>
        <p:nvSpPr>
          <p:cNvPr id="142" name="Google Shape;142;g208418efe8f_0_213"/>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08418efe8f_0_50"/>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Few implementations to get started</a:t>
            </a:r>
            <a:endParaRPr>
              <a:solidFill>
                <a:srgbClr val="000000"/>
              </a:solidFill>
            </a:endParaRPr>
          </a:p>
        </p:txBody>
      </p:sp>
      <p:pic>
        <p:nvPicPr>
          <p:cNvPr id="149" name="Google Shape;149;g208418efe8f_0_50"/>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50" name="Google Shape;150;g208418efe8f_0_50"/>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51" name="Google Shape;151;g208418efe8f_0_50"/>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52" name="Google Shape;152;g208418efe8f_0_50"/>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53" name="Google Shape;153;g208418efe8f_0_50"/>
          <p:cNvSpPr txBox="1"/>
          <p:nvPr/>
        </p:nvSpPr>
        <p:spPr>
          <a:xfrm>
            <a:off x="94641" y="967374"/>
            <a:ext cx="118932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NCP Basic example </a:t>
            </a:r>
            <a:r>
              <a:rPr lang="en-US" u="sng">
                <a:solidFill>
                  <a:schemeClr val="hlink"/>
                </a:solidFill>
                <a:latin typeface="Calibri"/>
                <a:ea typeface="Calibri"/>
                <a:cs typeface="Calibri"/>
                <a:sym typeface="Calibri"/>
                <a:hlinkClick r:id="rId4"/>
              </a:rPr>
              <a:t>https://ncps.readthedocs.io/en/latest/</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LTC Model with NCP Wiring </a:t>
            </a:r>
            <a:r>
              <a:rPr lang="en-US" u="sng">
                <a:solidFill>
                  <a:schemeClr val="hlink"/>
                </a:solidFill>
                <a:latin typeface="Calibri"/>
                <a:ea typeface="Calibri"/>
                <a:cs typeface="Calibri"/>
                <a:sym typeface="Calibri"/>
                <a:hlinkClick r:id="rId5"/>
              </a:rPr>
              <a:t>https://ncps.readthedocs.io/en/latest/examples/torch_first_steps.html</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Training an NCP for playing Atari game as a combination </a:t>
            </a:r>
            <a:r>
              <a:rPr lang="en-US" sz="1300">
                <a:solidFill>
                  <a:schemeClr val="dk1"/>
                </a:solidFill>
                <a:highlight>
                  <a:srgbClr val="FFFFFF"/>
                </a:highlight>
              </a:rPr>
              <a:t>CfC recurrent neural network and final linear layer </a:t>
            </a:r>
            <a:r>
              <a:rPr lang="en-US" sz="1300" u="sng">
                <a:solidFill>
                  <a:schemeClr val="hlink"/>
                </a:solidFill>
                <a:highlight>
                  <a:srgbClr val="FFFFFF"/>
                </a:highlight>
                <a:hlinkClick r:id="rId6"/>
              </a:rPr>
              <a:t>https://ncps.readthedocs.io/en/latest/examples/atari_bc.html</a:t>
            </a:r>
            <a:r>
              <a:rPr lang="en-US" sz="1300">
                <a:solidFill>
                  <a:schemeClr val="dk1"/>
                </a:solidFill>
                <a:highlight>
                  <a:srgbClr val="FFFFFF"/>
                </a:highlight>
              </a:rPr>
              <a:t> (Atari Behaviour Cloning)</a:t>
            </a:r>
            <a:endParaRPr sz="1300">
              <a:solidFill>
                <a:schemeClr val="dk1"/>
              </a:solidFill>
              <a:highlight>
                <a:srgbClr val="FFFFFF"/>
              </a:highlight>
            </a:endParaRPr>
          </a:p>
          <a:p>
            <a:pPr indent="-285686" lvl="0" marL="457200" marR="0" rtl="0" algn="l">
              <a:lnSpc>
                <a:spcPct val="100000"/>
              </a:lnSpc>
              <a:spcBef>
                <a:spcPts val="0"/>
              </a:spcBef>
              <a:spcAft>
                <a:spcPts val="0"/>
              </a:spcAft>
              <a:buClr>
                <a:schemeClr val="dk1"/>
              </a:buClr>
              <a:buSzPts val="1300"/>
              <a:buChar char="●"/>
            </a:pPr>
            <a:r>
              <a:rPr lang="en-US" sz="1300">
                <a:solidFill>
                  <a:schemeClr val="dk1"/>
                </a:solidFill>
                <a:highlight>
                  <a:srgbClr val="FFFFFF"/>
                </a:highlight>
              </a:rPr>
              <a:t>Training an NCP to play Atari through Reinforcement Learning. Code is provided for TensorFlow and relies on ray[rllib] (simulated environment like OpenAI Gym framework) for the learning. The specific RL algorithm they are using is proximal policy optimization (PPO) which is a good baseline that works for both discrete and continuous action space environments https://ncps.readthedocs.io/en/latest/examples/atari_ppo.html</a:t>
            </a:r>
            <a:endParaRPr sz="1300">
              <a:solidFill>
                <a:schemeClr val="dk1"/>
              </a:solidFill>
              <a:highlight>
                <a:srgbClr val="FFFFFF"/>
              </a:highlight>
            </a:endParaRPr>
          </a:p>
          <a:p>
            <a:pPr indent="0" lvl="0" marL="457200" marR="0" rtl="0" algn="l">
              <a:lnSpc>
                <a:spcPct val="100000"/>
              </a:lnSpc>
              <a:spcBef>
                <a:spcPts val="0"/>
              </a:spcBef>
              <a:spcAft>
                <a:spcPts val="0"/>
              </a:spcAft>
              <a:buNone/>
            </a:pPr>
            <a:r>
              <a:t/>
            </a:r>
            <a:endParaRPr sz="1300">
              <a:solidFill>
                <a:schemeClr val="dk1"/>
              </a:solidFill>
              <a:highlight>
                <a:srgbClr val="FFFFFF"/>
              </a:highlight>
            </a:endParaRPr>
          </a:p>
        </p:txBody>
      </p:sp>
      <p:sp>
        <p:nvSpPr>
          <p:cNvPr id="154" name="Google Shape;154;g208418efe8f_0_50"/>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08418efe8f_0_144"/>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t/>
            </a:r>
            <a:endParaRPr>
              <a:solidFill>
                <a:srgbClr val="000000"/>
              </a:solidFill>
            </a:endParaRPr>
          </a:p>
        </p:txBody>
      </p:sp>
      <p:pic>
        <p:nvPicPr>
          <p:cNvPr id="161" name="Google Shape;161;g208418efe8f_0_144"/>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62" name="Google Shape;162;g208418efe8f_0_144"/>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63" name="Google Shape;163;g208418efe8f_0_144"/>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64" name="Google Shape;164;g208418efe8f_0_144"/>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65" name="Google Shape;165;g208418efe8f_0_144"/>
          <p:cNvSpPr txBox="1"/>
          <p:nvPr/>
        </p:nvSpPr>
        <p:spPr>
          <a:xfrm>
            <a:off x="149394" y="1352550"/>
            <a:ext cx="38199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Fullstack NCP paradigm provided in the paper, where camera inputs are examples of tasks </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Andrej Karpathy giving a talk on Tesla’s autopilot (good to know information)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u="sng">
                <a:solidFill>
                  <a:schemeClr val="hlink"/>
                </a:solidFill>
                <a:latin typeface="Calibri"/>
                <a:ea typeface="Calibri"/>
                <a:cs typeface="Calibri"/>
                <a:sym typeface="Calibri"/>
                <a:hlinkClick r:id="rId4"/>
              </a:rPr>
              <a:t>https://youtu.be/oBklltKXtDE</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sp>
        <p:nvSpPr>
          <p:cNvPr id="166" name="Google Shape;166;g208418efe8f_0_144"/>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pic>
        <p:nvPicPr>
          <p:cNvPr id="167" name="Google Shape;167;g208418efe8f_0_144"/>
          <p:cNvPicPr preferRelativeResize="0"/>
          <p:nvPr/>
        </p:nvPicPr>
        <p:blipFill>
          <a:blip r:embed="rId5">
            <a:alphaModFix/>
          </a:blip>
          <a:stretch>
            <a:fillRect/>
          </a:stretch>
        </p:blipFill>
        <p:spPr>
          <a:xfrm>
            <a:off x="4063200" y="892475"/>
            <a:ext cx="8019301" cy="552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08418efe8f_0_150"/>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Results</a:t>
            </a:r>
            <a:r>
              <a:rPr lang="en-US">
                <a:solidFill>
                  <a:srgbClr val="000000"/>
                </a:solidFill>
              </a:rPr>
              <a:t> and Comments</a:t>
            </a:r>
            <a:endParaRPr>
              <a:solidFill>
                <a:srgbClr val="000000"/>
              </a:solidFill>
            </a:endParaRPr>
          </a:p>
        </p:txBody>
      </p:sp>
      <p:pic>
        <p:nvPicPr>
          <p:cNvPr id="174" name="Google Shape;174;g208418efe8f_0_150"/>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75" name="Google Shape;175;g208418efe8f_0_150"/>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76" name="Google Shape;176;g208418efe8f_0_150"/>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77" name="Google Shape;177;g208418efe8f_0_150"/>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78" name="Google Shape;178;g208418efe8f_0_150"/>
          <p:cNvSpPr txBox="1"/>
          <p:nvPr/>
        </p:nvSpPr>
        <p:spPr>
          <a:xfrm>
            <a:off x="94641" y="967374"/>
            <a:ext cx="118932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authors reports good results on a car steering task compared to many RNN architectures, although not much better than LSTMs. The main advantages of this method according to the authors are: Better noise robustness Better interpret-ability, Less parameters needed</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This paper because it seemed to have found a way to train very small neural networks with an alternative learning mechanism, maybe akin to reservoir computing. However it appears to be based on the same principles as traditional supervised learning. The main innovation of this paper would therefore be the architecture it proposes, which I may not understand very deeply due to lack of knowledge in neuroscience.</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u="sng">
                <a:solidFill>
                  <a:schemeClr val="hlink"/>
                </a:solidFill>
                <a:latin typeface="Calibri"/>
                <a:ea typeface="Calibri"/>
                <a:cs typeface="Calibri"/>
                <a:sym typeface="Calibri"/>
                <a:hlinkClick r:id="rId4"/>
              </a:rPr>
              <a:t>https://hugocisneros.com/notes/alternative_learning_mechanisms/</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u="sng">
                <a:solidFill>
                  <a:schemeClr val="hlink"/>
                </a:solidFill>
                <a:latin typeface="Calibri"/>
                <a:ea typeface="Calibri"/>
                <a:cs typeface="Calibri"/>
                <a:sym typeface="Calibri"/>
                <a:hlinkClick r:id="rId5"/>
              </a:rPr>
              <a:t>https://hugocisneros.com/notes/reservoir_computing/</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u="sng">
                <a:solidFill>
                  <a:schemeClr val="hlink"/>
                </a:solidFill>
                <a:latin typeface="Calibri"/>
                <a:ea typeface="Calibri"/>
                <a:cs typeface="Calibri"/>
                <a:sym typeface="Calibri"/>
                <a:hlinkClick r:id="rId6"/>
              </a:rPr>
              <a:t>https://hugocisneros.com/notes/lechnerneuralcircuitpolicies2020/</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
        <p:nvSpPr>
          <p:cNvPr id="179" name="Google Shape;179;g208418efe8f_0_150"/>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08418efe8f_0_156"/>
          <p:cNvSpPr txBox="1"/>
          <p:nvPr>
            <p:ph idx="1" type="subTitle"/>
          </p:nvPr>
        </p:nvSpPr>
        <p:spPr>
          <a:xfrm>
            <a:off x="109500" y="188175"/>
            <a:ext cx="11973000" cy="695700"/>
          </a:xfrm>
          <a:prstGeom prst="rect">
            <a:avLst/>
          </a:prstGeom>
          <a:noFill/>
          <a:ln>
            <a:noFill/>
          </a:ln>
        </p:spPr>
        <p:txBody>
          <a:bodyPr anchorCtr="0" anchor="t" bIns="101600" lIns="101600" spcFirstLastPara="1" rIns="101600" wrap="square" tIns="101600">
            <a:noAutofit/>
          </a:bodyPr>
          <a:lstStyle/>
          <a:p>
            <a:pPr indent="0" lvl="0" marL="0" rtl="0" algn="ctr">
              <a:lnSpc>
                <a:spcPct val="90000"/>
              </a:lnSpc>
              <a:spcBef>
                <a:spcPts val="0"/>
              </a:spcBef>
              <a:spcAft>
                <a:spcPts val="0"/>
              </a:spcAft>
              <a:buClr>
                <a:schemeClr val="dk1"/>
              </a:buClr>
              <a:buSzPts val="2400"/>
              <a:buNone/>
            </a:pPr>
            <a:r>
              <a:rPr lang="en-US">
                <a:solidFill>
                  <a:srgbClr val="000000"/>
                </a:solidFill>
              </a:rPr>
              <a:t>Useful Links</a:t>
            </a:r>
            <a:endParaRPr>
              <a:solidFill>
                <a:srgbClr val="000000"/>
              </a:solidFill>
            </a:endParaRPr>
          </a:p>
        </p:txBody>
      </p:sp>
      <p:pic>
        <p:nvPicPr>
          <p:cNvPr id="186" name="Google Shape;186;g208418efe8f_0_156"/>
          <p:cNvPicPr preferRelativeResize="0"/>
          <p:nvPr/>
        </p:nvPicPr>
        <p:blipFill rotWithShape="1">
          <a:blip r:embed="rId3">
            <a:alphaModFix/>
          </a:blip>
          <a:srcRect b="0" l="0" r="0" t="0"/>
          <a:stretch/>
        </p:blipFill>
        <p:spPr>
          <a:xfrm>
            <a:off x="0" y="6460126"/>
            <a:ext cx="12192000" cy="397874"/>
          </a:xfrm>
          <a:prstGeom prst="rect">
            <a:avLst/>
          </a:prstGeom>
          <a:noFill/>
          <a:ln>
            <a:noFill/>
          </a:ln>
        </p:spPr>
      </p:pic>
      <p:pic>
        <p:nvPicPr>
          <p:cNvPr id="187" name="Google Shape;187;g208418efe8f_0_156"/>
          <p:cNvPicPr preferRelativeResize="0"/>
          <p:nvPr/>
        </p:nvPicPr>
        <p:blipFill rotWithShape="1">
          <a:blip r:embed="rId3">
            <a:alphaModFix/>
          </a:blip>
          <a:srcRect b="0" l="0" r="0" t="0"/>
          <a:stretch/>
        </p:blipFill>
        <p:spPr>
          <a:xfrm>
            <a:off x="1" y="713698"/>
            <a:ext cx="12082509" cy="178777"/>
          </a:xfrm>
          <a:prstGeom prst="rect">
            <a:avLst/>
          </a:prstGeom>
          <a:noFill/>
          <a:ln>
            <a:noFill/>
          </a:ln>
        </p:spPr>
      </p:pic>
      <p:sp>
        <p:nvSpPr>
          <p:cNvPr id="188" name="Google Shape;188;g208418efe8f_0_156"/>
          <p:cNvSpPr txBox="1"/>
          <p:nvPr/>
        </p:nvSpPr>
        <p:spPr>
          <a:xfrm>
            <a:off x="10166456" y="98591"/>
            <a:ext cx="345600" cy="251400"/>
          </a:xfrm>
          <a:prstGeom prst="rect">
            <a:avLst/>
          </a:prstGeom>
          <a:noFill/>
          <a:ln>
            <a:noFill/>
          </a:ln>
        </p:spPr>
        <p:txBody>
          <a:bodyPr anchorCtr="0" anchor="t" bIns="41125" lIns="82300" spcFirstLastPara="1" rIns="82300" wrap="square" tIns="41125">
            <a:noAutofit/>
          </a:bodyPr>
          <a:lstStyle/>
          <a:p>
            <a:pPr indent="0" lvl="0" marL="0" marR="0" rtl="0" algn="r">
              <a:lnSpc>
                <a:spcPct val="107000"/>
              </a:lnSpc>
              <a:spcBef>
                <a:spcPts val="0"/>
              </a:spcBef>
              <a:spcAft>
                <a:spcPts val="0"/>
              </a:spcAft>
              <a:buClr>
                <a:srgbClr val="000000"/>
              </a:buClr>
              <a:buSzPts val="1261"/>
              <a:buFont typeface="Arial"/>
              <a:buNone/>
            </a:pPr>
            <a:fld id="{00000000-1234-1234-1234-123412341234}" type="slidenum">
              <a:rPr b="0" i="0" lang="en-US" sz="1261" u="none" cap="none" strike="noStrike">
                <a:solidFill>
                  <a:srgbClr val="000000"/>
                </a:solidFill>
                <a:latin typeface="Arial"/>
                <a:ea typeface="Arial"/>
                <a:cs typeface="Arial"/>
                <a:sym typeface="Arial"/>
              </a:rPr>
              <a:t>‹#›</a:t>
            </a:fld>
            <a:endParaRPr b="0" i="0" sz="1261" u="none" cap="none" strike="noStrike">
              <a:solidFill>
                <a:srgbClr val="000000"/>
              </a:solidFill>
              <a:latin typeface="Arial"/>
              <a:ea typeface="Arial"/>
              <a:cs typeface="Arial"/>
              <a:sym typeface="Arial"/>
            </a:endParaRPr>
          </a:p>
        </p:txBody>
      </p:sp>
      <p:sp>
        <p:nvSpPr>
          <p:cNvPr id="189" name="Google Shape;189;g208418efe8f_0_156"/>
          <p:cNvSpPr/>
          <p:nvPr/>
        </p:nvSpPr>
        <p:spPr>
          <a:xfrm>
            <a:off x="6095999" y="6451438"/>
            <a:ext cx="3555300" cy="394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82300" lIns="82300" spcFirstLastPara="1" rIns="82300" wrap="square" tIns="82300">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chemeClr val="dk1"/>
              </a:solidFill>
              <a:latin typeface="Calibri"/>
              <a:ea typeface="Calibri"/>
              <a:cs typeface="Calibri"/>
              <a:sym typeface="Calibri"/>
            </a:endParaRPr>
          </a:p>
        </p:txBody>
      </p:sp>
      <p:sp>
        <p:nvSpPr>
          <p:cNvPr id="190" name="Google Shape;190;g208418efe8f_0_156"/>
          <p:cNvSpPr txBox="1"/>
          <p:nvPr/>
        </p:nvSpPr>
        <p:spPr>
          <a:xfrm>
            <a:off x="94641" y="967374"/>
            <a:ext cx="11893200" cy="5294700"/>
          </a:xfrm>
          <a:prstGeom prst="rect">
            <a:avLst/>
          </a:prstGeom>
          <a:noFill/>
          <a:ln>
            <a:noFill/>
          </a:ln>
        </p:spPr>
        <p:txBody>
          <a:bodyPr anchorCtr="0" anchor="t" bIns="82300" lIns="82300" spcFirstLastPara="1" rIns="82300" wrap="square" tIns="82300">
            <a:noAutofit/>
          </a:bodyPr>
          <a:lstStyle/>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4"/>
              </a:rPr>
              <a:t>http://www.raminhasani.com/publications/</a:t>
            </a:r>
            <a:r>
              <a:rPr lang="en-US">
                <a:solidFill>
                  <a:schemeClr val="dk1"/>
                </a:solidFill>
                <a:latin typeface="Calibri"/>
                <a:ea typeface="Calibri"/>
                <a:cs typeface="Calibri"/>
                <a:sym typeface="Calibri"/>
              </a:rPr>
              <a:t> Ramin Hasani’s portfolio</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5"/>
              </a:rPr>
              <a:t>https://ti.tuwien.ac.at/cps/people/grosu/files/ncp-grosu-nmi.pdf</a:t>
            </a:r>
            <a:r>
              <a:rPr lang="en-US">
                <a:solidFill>
                  <a:schemeClr val="dk1"/>
                </a:solidFill>
                <a:latin typeface="Calibri"/>
                <a:ea typeface="Calibri"/>
                <a:cs typeface="Calibri"/>
                <a:sym typeface="Calibri"/>
              </a:rPr>
              <a:t> NCP Talk by Radu Grosu</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6"/>
              </a:rPr>
              <a:t>https://hugocisneros.com/</a:t>
            </a:r>
            <a:r>
              <a:rPr lang="en-US">
                <a:solidFill>
                  <a:schemeClr val="dk1"/>
                </a:solidFill>
                <a:latin typeface="Calibri"/>
                <a:ea typeface="Calibri"/>
                <a:cs typeface="Calibri"/>
                <a:sym typeface="Calibri"/>
              </a:rPr>
              <a:t> Hugo Cisneros’s Portfolio</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7"/>
              </a:rPr>
              <a:t>https://github.com/mlech26l</a:t>
            </a:r>
            <a:r>
              <a:rPr lang="en-US">
                <a:solidFill>
                  <a:schemeClr val="dk1"/>
                </a:solidFill>
                <a:latin typeface="Calibri"/>
                <a:ea typeface="Calibri"/>
                <a:cs typeface="Calibri"/>
                <a:sym typeface="Calibri"/>
              </a:rPr>
              <a:t> Mathias Lechner’s Github for possible NCP Implementations</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8"/>
              </a:rPr>
              <a:t>https://github.com/raminmh</a:t>
            </a:r>
            <a:r>
              <a:rPr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Ramin Hasani’s Github</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9"/>
              </a:rPr>
              <a:t>https://www.tesla.com/autopilot</a:t>
            </a:r>
            <a:r>
              <a:rPr lang="en-US">
                <a:solidFill>
                  <a:schemeClr val="dk1"/>
                </a:solidFill>
                <a:latin typeface="Calibri"/>
                <a:ea typeface="Calibri"/>
                <a:cs typeface="Calibri"/>
                <a:sym typeface="Calibri"/>
              </a:rPr>
              <a:t> Tesla’s Autopilot</a:t>
            </a:r>
            <a:endParaRPr>
              <a:solidFill>
                <a:schemeClr val="dk1"/>
              </a:solidFill>
              <a:latin typeface="Calibri"/>
              <a:ea typeface="Calibri"/>
              <a:cs typeface="Calibri"/>
              <a:sym typeface="Calibri"/>
            </a:endParaRPr>
          </a:p>
          <a:p>
            <a:pPr indent="-292036" lvl="0" marL="457200" marR="0" rtl="0" algn="l">
              <a:lnSpc>
                <a:spcPct val="100000"/>
              </a:lnSpc>
              <a:spcBef>
                <a:spcPts val="0"/>
              </a:spcBef>
              <a:spcAft>
                <a:spcPts val="0"/>
              </a:spcAft>
              <a:buClr>
                <a:schemeClr val="dk1"/>
              </a:buClr>
              <a:buSzPts val="1400"/>
              <a:buFont typeface="Calibri"/>
              <a:buChar char="●"/>
            </a:pPr>
            <a:r>
              <a:rPr lang="en-US" u="sng">
                <a:solidFill>
                  <a:schemeClr val="hlink"/>
                </a:solidFill>
                <a:latin typeface="Calibri"/>
                <a:ea typeface="Calibri"/>
                <a:cs typeface="Calibri"/>
                <a:sym typeface="Calibri"/>
                <a:hlinkClick r:id="rId10"/>
              </a:rPr>
              <a:t>https://bit.ly/3Xs9dSu</a:t>
            </a:r>
            <a:r>
              <a:rPr lang="en-US">
                <a:solidFill>
                  <a:schemeClr val="dk1"/>
                </a:solidFill>
                <a:latin typeface="Calibri"/>
                <a:ea typeface="Calibri"/>
                <a:cs typeface="Calibri"/>
                <a:sym typeface="Calibri"/>
              </a:rPr>
              <a:t> My list of papers pertaining to NCP’s</a:t>
            </a:r>
            <a:endParaRPr>
              <a:solidFill>
                <a:schemeClr val="dk1"/>
              </a:solidFill>
              <a:latin typeface="Calibri"/>
              <a:ea typeface="Calibri"/>
              <a:cs typeface="Calibri"/>
              <a:sym typeface="Calibri"/>
            </a:endParaRPr>
          </a:p>
        </p:txBody>
      </p:sp>
      <p:sp>
        <p:nvSpPr>
          <p:cNvPr id="191" name="Google Shape;191;g208418efe8f_0_156"/>
          <p:cNvSpPr txBox="1"/>
          <p:nvPr/>
        </p:nvSpPr>
        <p:spPr>
          <a:xfrm>
            <a:off x="6095999" y="6451438"/>
            <a:ext cx="3876600" cy="508500"/>
          </a:xfrm>
          <a:prstGeom prst="rect">
            <a:avLst/>
          </a:prstGeom>
          <a:noFill/>
          <a:ln>
            <a:noFill/>
          </a:ln>
        </p:spPr>
        <p:txBody>
          <a:bodyPr anchorCtr="0" anchor="t" bIns="101600" lIns="101600" spcFirstLastPara="1" rIns="101600" wrap="square" tIns="101600">
            <a:noAutofit/>
          </a:bodyPr>
          <a:lstStyle/>
          <a:p>
            <a:pPr indent="0" lvl="0" marL="0" marR="0" rtl="0" algn="l">
              <a:lnSpc>
                <a:spcPct val="100000"/>
              </a:lnSpc>
              <a:spcBef>
                <a:spcPts val="0"/>
              </a:spcBef>
              <a:spcAft>
                <a:spcPts val="0"/>
              </a:spcAft>
              <a:buClr>
                <a:srgbClr val="000000"/>
              </a:buClr>
              <a:buSzPts val="1531"/>
              <a:buFont typeface="Arial"/>
              <a:buNone/>
            </a:pPr>
            <a:r>
              <a:rPr b="0" i="0" lang="en-US" sz="1531" u="none" cap="none" strike="noStrike">
                <a:solidFill>
                  <a:schemeClr val="lt1"/>
                </a:solidFill>
                <a:latin typeface="Calibri"/>
                <a:ea typeface="Calibri"/>
                <a:cs typeface="Calibri"/>
                <a:sym typeface="Calibri"/>
              </a:rPr>
              <a:t>  UMBC VLSI-SOC GROUP</a:t>
            </a:r>
            <a:endParaRPr b="0" i="0" sz="1531"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2021-09-20T20:05:29Z</dcterms:created>
  <dc:creator>Dhandeep Ch</dc:creator>
</cp:coreProperties>
</file>