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7616950" cx="101589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99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5OAvXn8SED0sXfGsH2aZLtHwd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9" orient="horz"/>
        <p:guide pos="32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262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262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261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261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261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262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262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262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262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262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114262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261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262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261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261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261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262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261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261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2615" y="685800"/>
            <a:ext cx="457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46308" y="1102633"/>
            <a:ext cx="9466500" cy="30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2850" lIns="112850" spcFirstLastPara="1" rIns="112850" wrap="square" tIns="11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46298" y="4197023"/>
            <a:ext cx="9466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46298" y="1638048"/>
            <a:ext cx="94665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2850" lIns="112850" spcFirstLastPara="1" rIns="112850" wrap="square" tIns="11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46298" y="4668094"/>
            <a:ext cx="9466500" cy="19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46298" y="3185169"/>
            <a:ext cx="94665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title"/>
          </p:nvPr>
        </p:nvSpPr>
        <p:spPr>
          <a:xfrm>
            <a:off x="346298" y="659032"/>
            <a:ext cx="94665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346298" y="1706687"/>
            <a:ext cx="9466500" cy="50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46298" y="659032"/>
            <a:ext cx="94665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46298" y="1706687"/>
            <a:ext cx="4443900" cy="50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5368792" y="1706687"/>
            <a:ext cx="4443900" cy="50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46298" y="659032"/>
            <a:ext cx="94665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46298" y="822782"/>
            <a:ext cx="31197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2850" lIns="112850" spcFirstLastPara="1" rIns="112850" wrap="square" tIns="11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46298" y="2057843"/>
            <a:ext cx="3119700" cy="4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544667" y="666622"/>
            <a:ext cx="7074600" cy="60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5079488" y="-185"/>
            <a:ext cx="5079600" cy="761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94970" y="1826195"/>
            <a:ext cx="44943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2850" lIns="112850" spcFirstLastPara="1" rIns="112850" wrap="square" tIns="11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94970" y="4151042"/>
            <a:ext cx="44943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5487780" y="1072274"/>
            <a:ext cx="42630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46298" y="6265010"/>
            <a:ext cx="66648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46298" y="659032"/>
            <a:ext cx="94665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46298" y="1706687"/>
            <a:ext cx="9466500" cy="50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9412892" y="6905704"/>
            <a:ext cx="60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50" lIns="112850" spcFirstLastPara="1" rIns="112850" wrap="square" tIns="11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408150" y="2198252"/>
            <a:ext cx="9466500" cy="23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NCP Math and Implementation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46300" y="4537225"/>
            <a:ext cx="94665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1400">
                <a:solidFill>
                  <a:srgbClr val="000000"/>
                </a:solidFill>
              </a:rPr>
              <a:t>Authors - Mathias Lechner; Ramin Hasani ; Alexander Amini; Thomas Henzinger; Daniela Rus; Radu Grosu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1400">
                <a:solidFill>
                  <a:srgbClr val="000000"/>
                </a:solidFill>
              </a:rPr>
              <a:t>Affiliated Institute - 1 Institute of Science and Technology Austria (IST Austria), Klosterneuburg, Austria 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1400">
                <a:solidFill>
                  <a:srgbClr val="000000"/>
                </a:solidFill>
              </a:rPr>
              <a:t>2 Technische Universität Wien (TU Wien), Vienna, Austria 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1400">
                <a:solidFill>
                  <a:srgbClr val="000000"/>
                </a:solidFill>
              </a:rPr>
              <a:t>3 Massachusetts Institute of Technology (MIT) CSAIL,Cambridge, USA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1400">
                <a:solidFill>
                  <a:srgbClr val="000000"/>
                </a:solidFill>
              </a:rPr>
              <a:t>Published at - Nature Machine Intelligence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1400">
                <a:solidFill>
                  <a:srgbClr val="000000"/>
                </a:solidFill>
              </a:rPr>
              <a:t>Presented by - Aayush Jannumahanti</a:t>
            </a:r>
            <a:endParaRPr b="1" sz="1400">
              <a:solidFill>
                <a:srgbClr val="000000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139919"/>
            <a:ext cx="10185915" cy="5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4099" y="0"/>
            <a:ext cx="2724876" cy="15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idx="1" type="subTitle"/>
          </p:nvPr>
        </p:nvSpPr>
        <p:spPr>
          <a:xfrm>
            <a:off x="192369" y="208990"/>
            <a:ext cx="9466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0000"/>
                </a:solidFill>
              </a:rPr>
              <a:t>Results and Discussion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696650" y="1382900"/>
            <a:ext cx="786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Saliency Maps are adopted to analyze what the network has learned to attend quantitatively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VisualBackProp has been adopted that is deliberately used for autonomous driving research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leverages the property of rectified linear units (ReLu) activation that the value of each neuron in feature map is +ve or 0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375" y="4119800"/>
            <a:ext cx="8148820" cy="30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" type="subTitle"/>
          </p:nvPr>
        </p:nvSpPr>
        <p:spPr>
          <a:xfrm>
            <a:off x="192369" y="208990"/>
            <a:ext cx="9466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 Con..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696650" y="1382900"/>
            <a:ext cx="9287400" cy="5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 Similarity Index (SSIM) is a method to compare the quality of the given images, it’s computed based on the luminance (l), contrast (c) and structure (s) for given images of x and y as follows -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Lipschitz continuity computation. The limitation on the speed of change of a function can be computed by the Lipschitz continuity criteria, The lower is the Lipschitz continuity constant the higher is the nonlinearity of the function f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938" y="2959375"/>
            <a:ext cx="8628051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696650" y="1382900"/>
            <a:ext cx="78606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 of the Lipschitz continuity constant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600" y="1961938"/>
            <a:ext cx="5876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2369" y="208990"/>
            <a:ext cx="9466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Hyperparameters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975" y="1070563"/>
            <a:ext cx="8969973" cy="6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idx="1" type="subTitle"/>
          </p:nvPr>
        </p:nvSpPr>
        <p:spPr>
          <a:xfrm>
            <a:off x="192369" y="208990"/>
            <a:ext cx="9466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696650" y="1382900"/>
            <a:ext cx="78606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of the convolution kernels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overview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0500" y="1149900"/>
            <a:ext cx="29051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275" y="3640325"/>
            <a:ext cx="5470285" cy="22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idx="1" type="subTitle"/>
          </p:nvPr>
        </p:nvSpPr>
        <p:spPr>
          <a:xfrm>
            <a:off x="-492437" y="209000"/>
            <a:ext cx="111708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during active training environments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19538"/>
            <a:ext cx="9944501" cy="51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idx="1" type="subTitle"/>
          </p:nvPr>
        </p:nvSpPr>
        <p:spPr>
          <a:xfrm>
            <a:off x="192369" y="208990"/>
            <a:ext cx="9466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>
                <a:solidFill>
                  <a:schemeClr val="dk1"/>
                </a:solidFill>
              </a:rPr>
              <a:t>Neural activity of each of the 19 NCP Neurons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025" y="1172525"/>
            <a:ext cx="8083874" cy="568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idx="1" type="subTitle"/>
          </p:nvPr>
        </p:nvSpPr>
        <p:spPr>
          <a:xfrm>
            <a:off x="192369" y="208990"/>
            <a:ext cx="9466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Coupling Sensitivity of all the 19 Neurons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7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650" y="1382900"/>
            <a:ext cx="8477125" cy="5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idx="1" type="subTitle"/>
          </p:nvPr>
        </p:nvSpPr>
        <p:spPr>
          <a:xfrm>
            <a:off x="-288737" y="209000"/>
            <a:ext cx="107634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Component Analysis of LSTMs vs NCPs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0" y="1148300"/>
            <a:ext cx="9854174" cy="613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idx="1" type="subTitle"/>
          </p:nvPr>
        </p:nvSpPr>
        <p:spPr>
          <a:xfrm>
            <a:off x="192369" y="208990"/>
            <a:ext cx="9466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0000"/>
                </a:solidFill>
              </a:rPr>
              <a:t>Thank you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3199700" y="2483375"/>
            <a:ext cx="52158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1800"/>
            <a:ext cx="9920876" cy="56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860150" y="260300"/>
            <a:ext cx="778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and Synaptic Representation of state dynamic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idx="1" type="subTitle"/>
          </p:nvPr>
        </p:nvSpPr>
        <p:spPr>
          <a:xfrm>
            <a:off x="-174850" y="209000"/>
            <a:ext cx="101589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Adapting in their Weights ODE (LTC)(ESM)(RC)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0" y="1382900"/>
            <a:ext cx="10158900" cy="2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 Model’s of NCP’s (Here in NCP 19 neurons and 253 synapses exists)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Dynamics of NCP’s are given by continuous time ODE’s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NCPs possess a non linear time varying synaptic time varying mechanism that improve their expressive power in modelling time series data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71300" y="3016125"/>
            <a:ext cx="98178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NCPs Neural Model with State Dynamic Equation is represented by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250" y="3649950"/>
            <a:ext cx="74961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696650" y="1382900"/>
            <a:ext cx="91425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LTC neuron coupling sensitivity time constant is represented by -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150" y="1931725"/>
            <a:ext cx="5915274" cy="14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/>
        </p:nvSpPr>
        <p:spPr>
          <a:xfrm>
            <a:off x="362175" y="3791500"/>
            <a:ext cx="941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employ an ODE Solver to obtain a computational form of the ODE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Solver is put upon a real time system that puts a hard limit on the worst case executing time, so the solver uses a fixed step size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ODE Model of an NCP is stiff, to avoid numerical instability, they employ a semi-implicit method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training phase, they compute partial derivatives by backpropagating through the solver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the stability in arguments in forward path, they monitor the error magnitude in the backward phase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384800" y="5511825"/>
            <a:ext cx="9529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suitable solving method must not result in exploding or vanishing gradient descent problem, To comply with these constraints, they adopt a Euler Approach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result for each neuron, they adopt a semi-implicit Euler approach with a fixed step size </a:t>
            </a:r>
            <a:r>
              <a:rPr b="1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203725" y="6737800"/>
            <a:ext cx="94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 </a:t>
            </a:r>
            <a:r>
              <a:rPr b="0" i="0" lang="en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represents fixed step size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idx="1" type="subTitle"/>
          </p:nvPr>
        </p:nvSpPr>
        <p:spPr>
          <a:xfrm>
            <a:off x="192369" y="208990"/>
            <a:ext cx="9466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ODE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-61650" y="1337625"/>
            <a:ext cx="78606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Solver for ODE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3050" y="1382900"/>
            <a:ext cx="57816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/>
        </p:nvSpPr>
        <p:spPr>
          <a:xfrm>
            <a:off x="-124525" y="2173050"/>
            <a:ext cx="913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Iin represents the pesynaptic neuron to i, this equation is derived from the basic euler approach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2725" y="2575925"/>
            <a:ext cx="67402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45275" y="3112425"/>
            <a:ext cx="1011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NCP Expressing Vanishing Gradient Descent </a:t>
            </a: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Xi(t) be the state of an NCP Circuit implementing our hybrid ODE Solver from equation 3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assume that there is no self-connecting synapse i-&gt;i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obtain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5250" y="3976750"/>
            <a:ext cx="8556374" cy="32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idx="1" type="subTitle"/>
          </p:nvPr>
        </p:nvSpPr>
        <p:spPr>
          <a:xfrm>
            <a:off x="192369" y="208990"/>
            <a:ext cx="9466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 and Algorithmic Approach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696650" y="1382900"/>
            <a:ext cx="78606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 5 hours of driving data through regions of Boston Metropolitan area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the Algorithm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950" y="2757025"/>
            <a:ext cx="6211950" cy="37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idx="1" type="subTitle"/>
          </p:nvPr>
        </p:nvSpPr>
        <p:spPr>
          <a:xfrm>
            <a:off x="192369" y="208990"/>
            <a:ext cx="9466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NCP Pseudo Code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51525" y="1450800"/>
            <a:ext cx="75315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NCP Architecture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06575"/>
            <a:ext cx="79629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000" y="3566750"/>
            <a:ext cx="7364541" cy="32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" type="subTitle"/>
          </p:nvPr>
        </p:nvSpPr>
        <p:spPr>
          <a:xfrm>
            <a:off x="-455062" y="316900"/>
            <a:ext cx="110691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NCP Architecture by Procedurally calling connecting subroutines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325" y="845000"/>
            <a:ext cx="63246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925" y="4449800"/>
            <a:ext cx="5462063" cy="31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5698"/>
            <a:ext cx="10185926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5" y="844999"/>
            <a:ext cx="10185926" cy="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/>
        </p:nvSpPr>
        <p:spPr>
          <a:xfrm>
            <a:off x="9600050" y="109500"/>
            <a:ext cx="384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5147025" y="7287900"/>
            <a:ext cx="3948600" cy="43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51525" y="1043350"/>
            <a:ext cx="78606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5040350" y="7204450"/>
            <a:ext cx="4109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50" lIns="112850" spcFirstLastPara="1" rIns="112850" wrap="square" tIns="11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UMBC VLSI-SOC GROUP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625" y="1105925"/>
            <a:ext cx="6989200" cy="44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