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iv+VgAHQYqJ5zyTqI3pWI/3uvT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40b6c417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40b6c417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“Reservoir” means network can store past inputs: also called “liquid state machines” (Maass et al 2002) and “echo state networks” (Jaeger &amp; Haas 2004)</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Reservoir is rich enough to do all different types of computation on temporal data, data that change in time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Liquid state machines responds in way that if we have a certain liquid that responds in a complicated way it can actually do different types of computation Ex dropping pebbles in to water at different time stamps, you can learn something about where and when those pebbles were thrown into the water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00">
                <a:latin typeface="Arial"/>
                <a:ea typeface="Arial"/>
                <a:cs typeface="Arial"/>
                <a:sym typeface="Arial"/>
              </a:rPr>
              <a:t>Echo states machines are similar to sound waves, from echos interfering with one and another in a similar way where multiple inputs interfere with one and another and also their past instantiations with one and another </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7" name="Google Shape;107;g1840b6c417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40b6c417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40b6c417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Spiking neural networks aim to bridge the gap between neuroscience and machine learning, using biologically realistic models of neurons to carry out the computation.</a:t>
            </a:r>
            <a:endParaRPr/>
          </a:p>
        </p:txBody>
      </p:sp>
      <p:sp>
        <p:nvSpPr>
          <p:cNvPr id="120" name="Google Shape;120;g1840b6c417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40b6c417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40b6c417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Overview of the most important modules included in PyRCN. The blue modules include modules that are entirely new, whereas the orange modules can be treated as an extension of scikit-learn’s built-in modules</a:t>
            </a:r>
            <a:endParaRPr/>
          </a:p>
        </p:txBody>
      </p:sp>
      <p:sp>
        <p:nvSpPr>
          <p:cNvPr id="133" name="Google Shape;133;g1840b6c417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40b6c417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40b6c417e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840b6c417e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40b6c417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40b6c417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840b6c417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40b6c417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40b6c417e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840b6c417e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p:nvPr>
            <p:ph idx="2" type="pic"/>
          </p:nvPr>
        </p:nvSpPr>
        <p:spPr>
          <a:xfrm>
            <a:off x="5183188" y="987425"/>
            <a:ext cx="6172200" cy="4873625"/>
          </a:xfrm>
          <a:prstGeom prst="rect">
            <a:avLst/>
          </a:prstGeom>
          <a:noFill/>
          <a:ln>
            <a:noFill/>
          </a:ln>
        </p:spPr>
      </p:sp>
      <p:sp>
        <p:nvSpPr>
          <p:cNvPr id="68" name="Google Shape;6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ciencedirect.com/science/article/abs/pii/S0952197622001713?via%3Dihub" TargetMode="External"/><Relationship Id="rId4" Type="http://schemas.openxmlformats.org/officeDocument/2006/relationships/image" Target="../media/image3.pn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pyrcn.readthedocs.io/en/latest/?badge=lat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890297" y="1979252"/>
            <a:ext cx="8523401" cy="2143343"/>
          </a:xfrm>
          <a:prstGeom prst="rect">
            <a:avLst/>
          </a:prstGeom>
          <a:noFill/>
          <a:ln>
            <a:noFill/>
          </a:ln>
        </p:spPr>
        <p:txBody>
          <a:bodyPr anchorCtr="0" anchor="b" bIns="101600" lIns="101600" spcFirstLastPara="1" rIns="101600" wrap="square" tIns="101600">
            <a:noAutofit/>
          </a:bodyPr>
          <a:lstStyle/>
          <a:p>
            <a:pPr indent="0" lvl="0" marL="0" rtl="0" algn="ctr">
              <a:lnSpc>
                <a:spcPct val="90000"/>
              </a:lnSpc>
              <a:spcBef>
                <a:spcPts val="0"/>
              </a:spcBef>
              <a:spcAft>
                <a:spcPts val="0"/>
              </a:spcAft>
              <a:buClr>
                <a:schemeClr val="dk1"/>
              </a:buClr>
              <a:buSzPts val="1100"/>
              <a:buFont typeface="Calibri"/>
              <a:buNone/>
            </a:pPr>
            <a:r>
              <a:rPr b="1" lang="en-US" sz="4000" u="sng">
                <a:solidFill>
                  <a:schemeClr val="hlink"/>
                </a:solidFill>
                <a:hlinkClick r:id="rId3"/>
              </a:rPr>
              <a:t>PyRCN: A toolbox for exploration and application of Reservoir Computing Networks</a:t>
            </a:r>
            <a:endParaRPr sz="4000">
              <a:solidFill>
                <a:srgbClr val="4A86E8"/>
              </a:solidFill>
            </a:endParaRPr>
          </a:p>
        </p:txBody>
      </p:sp>
      <p:sp>
        <p:nvSpPr>
          <p:cNvPr id="89" name="Google Shape;89;p1"/>
          <p:cNvSpPr txBox="1"/>
          <p:nvPr>
            <p:ph idx="1" type="subTitle"/>
          </p:nvPr>
        </p:nvSpPr>
        <p:spPr>
          <a:xfrm>
            <a:off x="1834600" y="4085200"/>
            <a:ext cx="8523300" cy="15564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rgbClr val="000000"/>
              </a:buClr>
              <a:buSzPts val="1620"/>
              <a:buNone/>
            </a:pPr>
            <a:r>
              <a:rPr b="1" lang="en-US" sz="1620">
                <a:solidFill>
                  <a:srgbClr val="000000"/>
                </a:solidFill>
              </a:rPr>
              <a:t>Published by: Peter Steinera, Azarakhsh Jalalvandb, Simon Stoneax, Peter Birkholza</a:t>
            </a:r>
            <a:endParaRPr b="1" sz="1620">
              <a:solidFill>
                <a:srgbClr val="000000"/>
              </a:solidFill>
            </a:endParaRPr>
          </a:p>
          <a:p>
            <a:pPr indent="0" lvl="0" marL="0" rtl="0" algn="ctr">
              <a:lnSpc>
                <a:spcPct val="90000"/>
              </a:lnSpc>
              <a:spcBef>
                <a:spcPts val="0"/>
              </a:spcBef>
              <a:spcAft>
                <a:spcPts val="0"/>
              </a:spcAft>
              <a:buClr>
                <a:srgbClr val="000000"/>
              </a:buClr>
              <a:buSzPts val="1620"/>
              <a:buNone/>
            </a:pPr>
            <a:r>
              <a:t/>
            </a:r>
            <a:endParaRPr b="1" sz="1620">
              <a:solidFill>
                <a:srgbClr val="000000"/>
              </a:solidFill>
            </a:endParaRPr>
          </a:p>
          <a:p>
            <a:pPr indent="0" lvl="0" marL="0" rtl="0" algn="ctr">
              <a:lnSpc>
                <a:spcPct val="90000"/>
              </a:lnSpc>
              <a:spcBef>
                <a:spcPts val="0"/>
              </a:spcBef>
              <a:spcAft>
                <a:spcPts val="0"/>
              </a:spcAft>
              <a:buClr>
                <a:srgbClr val="000000"/>
              </a:buClr>
              <a:buSzPts val="1620"/>
              <a:buNone/>
            </a:pPr>
            <a:r>
              <a:rPr b="1" lang="en-US" sz="1620">
                <a:solidFill>
                  <a:srgbClr val="000000"/>
                </a:solidFill>
              </a:rPr>
              <a:t>Published at: Engineering Applications of Artificial Intelligence (Vol 113)</a:t>
            </a:r>
            <a:endParaRPr b="1" sz="1620">
              <a:solidFill>
                <a:srgbClr val="000000"/>
              </a:solidFill>
            </a:endParaRPr>
          </a:p>
          <a:p>
            <a:pPr indent="0" lvl="0" marL="0" rtl="0" algn="ctr">
              <a:lnSpc>
                <a:spcPct val="90000"/>
              </a:lnSpc>
              <a:spcBef>
                <a:spcPts val="0"/>
              </a:spcBef>
              <a:spcAft>
                <a:spcPts val="0"/>
              </a:spcAft>
              <a:buClr>
                <a:srgbClr val="000000"/>
              </a:buClr>
              <a:buSzPts val="1620"/>
              <a:buNone/>
            </a:pPr>
            <a:r>
              <a:t/>
            </a:r>
            <a:endParaRPr b="1" sz="1620">
              <a:solidFill>
                <a:srgbClr val="000000"/>
              </a:solidFill>
            </a:endParaRPr>
          </a:p>
          <a:p>
            <a:pPr indent="0" lvl="0" marL="0" rtl="0" algn="ctr">
              <a:lnSpc>
                <a:spcPct val="90000"/>
              </a:lnSpc>
              <a:spcBef>
                <a:spcPts val="0"/>
              </a:spcBef>
              <a:spcAft>
                <a:spcPts val="0"/>
              </a:spcAft>
              <a:buClr>
                <a:schemeClr val="dk1"/>
              </a:buClr>
              <a:buSzPts val="1621"/>
              <a:buNone/>
            </a:pPr>
            <a:r>
              <a:rPr b="1" lang="en-US" sz="1620">
                <a:solidFill>
                  <a:srgbClr val="000000"/>
                </a:solidFill>
              </a:rPr>
              <a:t>  Presented by: Aayush Jannumahanti</a:t>
            </a:r>
            <a:endParaRPr b="1" sz="1620">
              <a:solidFill>
                <a:srgbClr val="000000"/>
              </a:solidFill>
            </a:endParaRPr>
          </a:p>
        </p:txBody>
      </p:sp>
      <p:pic>
        <p:nvPicPr>
          <p:cNvPr id="90" name="Google Shape;90;p1"/>
          <p:cNvPicPr preferRelativeResize="0"/>
          <p:nvPr/>
        </p:nvPicPr>
        <p:blipFill rotWithShape="1">
          <a:blip r:embed="rId4">
            <a:alphaModFix/>
          </a:blip>
          <a:srcRect b="0" l="0" r="0" t="0"/>
          <a:stretch/>
        </p:blipFill>
        <p:spPr>
          <a:xfrm>
            <a:off x="1522809" y="6428606"/>
            <a:ext cx="9171145" cy="531109"/>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8216287" y="0"/>
            <a:ext cx="2453411" cy="138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Introduction</a:t>
            </a:r>
            <a:endParaRPr>
              <a:solidFill>
                <a:srgbClr val="000000"/>
              </a:solidFill>
            </a:endParaRPr>
          </a:p>
        </p:txBody>
      </p:sp>
      <p:pic>
        <p:nvPicPr>
          <p:cNvPr id="97" name="Google Shape;97;p2"/>
          <p:cNvPicPr preferRelativeResize="0"/>
          <p:nvPr/>
        </p:nvPicPr>
        <p:blipFill rotWithShape="1">
          <a:blip r:embed="rId3">
            <a:alphaModFix/>
          </a:blip>
          <a:srcRect b="0" l="0" r="0" t="0"/>
          <a:stretch/>
        </p:blipFill>
        <p:spPr>
          <a:xfrm>
            <a:off x="0" y="6460126"/>
            <a:ext cx="12191999" cy="397874"/>
          </a:xfrm>
          <a:prstGeom prst="rect">
            <a:avLst/>
          </a:prstGeom>
          <a:noFill/>
          <a:ln>
            <a:noFill/>
          </a:ln>
        </p:spPr>
      </p:pic>
      <p:pic>
        <p:nvPicPr>
          <p:cNvPr id="98" name="Google Shape;98;p2"/>
          <p:cNvPicPr preferRelativeResize="0"/>
          <p:nvPr/>
        </p:nvPicPr>
        <p:blipFill rotWithShape="1">
          <a:blip r:embed="rId3">
            <a:alphaModFix/>
          </a:blip>
          <a:srcRect b="0" l="0" r="0" t="0"/>
          <a:stretch/>
        </p:blipFill>
        <p:spPr>
          <a:xfrm>
            <a:off x="1" y="713698"/>
            <a:ext cx="12082508" cy="178777"/>
          </a:xfrm>
          <a:prstGeom prst="rect">
            <a:avLst/>
          </a:prstGeom>
          <a:noFill/>
          <a:ln>
            <a:noFill/>
          </a:ln>
        </p:spPr>
      </p:pic>
      <p:sp>
        <p:nvSpPr>
          <p:cNvPr id="99" name="Google Shape;99;p2"/>
          <p:cNvSpPr txBox="1"/>
          <p:nvPr/>
        </p:nvSpPr>
        <p:spPr>
          <a:xfrm>
            <a:off x="10166456" y="98591"/>
            <a:ext cx="345744" cy="251475"/>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00" name="Google Shape;100;p2"/>
          <p:cNvSpPr/>
          <p:nvPr/>
        </p:nvSpPr>
        <p:spPr>
          <a:xfrm>
            <a:off x="6095999" y="6451438"/>
            <a:ext cx="3555221" cy="394905"/>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01" name="Google Shape;101;p2"/>
          <p:cNvSpPr txBox="1"/>
          <p:nvPr/>
        </p:nvSpPr>
        <p:spPr>
          <a:xfrm>
            <a:off x="109491" y="892474"/>
            <a:ext cx="11893119" cy="5294752"/>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a:solidFill>
                  <a:srgbClr val="24292F"/>
                </a:solidFill>
                <a:highlight>
                  <a:srgbClr val="FFFFFF"/>
                </a:highlight>
              </a:rPr>
              <a:t>PyRCN is a toolbox for Reservoir Computing Networks (RCNs), which belong to a group of machine learning techniques that project the input space non-linearly into a high-dimensional feature space</a:t>
            </a:r>
            <a:endParaRPr sz="1800">
              <a:solidFill>
                <a:srgbClr val="24292F"/>
              </a:solidFill>
              <a:highlight>
                <a:srgbClr val="FFFFFF"/>
              </a:highlight>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rgbClr val="24292F"/>
                </a:solidFill>
                <a:highlight>
                  <a:srgbClr val="FFFFFF"/>
                </a:highlight>
              </a:rPr>
              <a:t>In this paper, Author demonstrates how to uniformly describe RCNs with small and clearly defined building blocks, and introduces the Python toolbox PyRCN (Python Reservoir Computing Networks) for optimizing, training and analyzing RCNs on arbitrarily large datasets</a:t>
            </a:r>
            <a:endParaRPr sz="1800">
              <a:solidFill>
                <a:srgbClr val="24292F"/>
              </a:solidFill>
              <a:highlight>
                <a:srgbClr val="FFFFFF"/>
              </a:highlight>
            </a:endParaRPr>
          </a:p>
          <a:p>
            <a:pPr indent="-317436" lvl="0" marL="457200" marR="0" rtl="0" algn="l">
              <a:lnSpc>
                <a:spcPct val="100000"/>
              </a:lnSpc>
              <a:spcBef>
                <a:spcPts val="0"/>
              </a:spcBef>
              <a:spcAft>
                <a:spcPts val="0"/>
              </a:spcAft>
              <a:buClr>
                <a:srgbClr val="24292F"/>
              </a:buClr>
              <a:buSzPts val="1800"/>
              <a:buChar char="●"/>
            </a:pPr>
            <a:r>
              <a:rPr lang="en-US" sz="1800">
                <a:solidFill>
                  <a:srgbClr val="24292F"/>
                </a:solidFill>
                <a:highlight>
                  <a:srgbClr val="FFFFFF"/>
                </a:highlight>
              </a:rPr>
              <a:t>PyRCN is around ten times faster than reference toolboxes on a benchmark task while requiring substantially less boilerplate code</a:t>
            </a:r>
            <a:endParaRPr sz="1800">
              <a:solidFill>
                <a:srgbClr val="24292F"/>
              </a:solidFill>
              <a:highlight>
                <a:srgbClr val="FFFFFF"/>
              </a:highlight>
            </a:endParaRPr>
          </a:p>
        </p:txBody>
      </p:sp>
      <p:sp>
        <p:nvSpPr>
          <p:cNvPr id="102" name="Google Shape;102;p2"/>
          <p:cNvSpPr txBox="1"/>
          <p:nvPr/>
        </p:nvSpPr>
        <p:spPr>
          <a:xfrm>
            <a:off x="6095999" y="6451438"/>
            <a:ext cx="3876475" cy="508594"/>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03" name="Google Shape;103;p2"/>
          <p:cNvPicPr preferRelativeResize="0"/>
          <p:nvPr/>
        </p:nvPicPr>
        <p:blipFill>
          <a:blip r:embed="rId4">
            <a:alphaModFix/>
          </a:blip>
          <a:stretch>
            <a:fillRect/>
          </a:stretch>
        </p:blipFill>
        <p:spPr>
          <a:xfrm>
            <a:off x="0" y="2899125"/>
            <a:ext cx="12191999" cy="394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840b6c417e_0_12"/>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Reservoir Computing  (Training Recurrent Neural Networks)</a:t>
            </a:r>
            <a:endParaRPr>
              <a:solidFill>
                <a:srgbClr val="000000"/>
              </a:solidFill>
            </a:endParaRPr>
          </a:p>
        </p:txBody>
      </p:sp>
      <p:pic>
        <p:nvPicPr>
          <p:cNvPr id="110" name="Google Shape;110;g1840b6c417e_0_12"/>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11" name="Google Shape;111;g1840b6c417e_0_12"/>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12" name="Google Shape;112;g1840b6c417e_0_12"/>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13" name="Google Shape;113;g1840b6c417e_0_12"/>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14" name="Google Shape;114;g1840b6c417e_0_12"/>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Reservoir computing is a framework for recurrent neural network training. Conventionally to train RNN’s we use back propagation through time method and tune all the weights inside the network. But, in reservoir computing we don’t do that, we only adjust the readout part and we prepare huge amount of non-linear computational nodes coupled randomly</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In the middle this part is called reservoir and it forms high dimensional non-linear dynamic system and we don’t tune the weights usually, inside this reservoir part We only adjust the readout part</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g1840b6c417e_0_12"/>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16" name="Google Shape;116;g1840b6c417e_0_12"/>
          <p:cNvPicPr preferRelativeResize="0"/>
          <p:nvPr/>
        </p:nvPicPr>
        <p:blipFill>
          <a:blip r:embed="rId4">
            <a:alphaModFix/>
          </a:blip>
          <a:stretch>
            <a:fillRect/>
          </a:stretch>
        </p:blipFill>
        <p:spPr>
          <a:xfrm>
            <a:off x="0" y="2551075"/>
            <a:ext cx="12192001" cy="402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840b6c417e_0_6"/>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Building blocks of Reservoir Computing</a:t>
            </a:r>
            <a:endParaRPr>
              <a:solidFill>
                <a:srgbClr val="000000"/>
              </a:solidFill>
            </a:endParaRPr>
          </a:p>
        </p:txBody>
      </p:sp>
      <p:pic>
        <p:nvPicPr>
          <p:cNvPr id="123" name="Google Shape;123;g1840b6c417e_0_6"/>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24" name="Google Shape;124;g1840b6c417e_0_6"/>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25" name="Google Shape;125;g1840b6c417e_0_6"/>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26" name="Google Shape;126;g1840b6c417e_0_6"/>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27" name="Google Shape;127;g1840b6c417e_0_6"/>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 conventional Reservoir Computing Network (RCN) consists of various weight matrices that describe how input data is transported in and processed by a hidden layer, which is typically a pool of non-linear neurons</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“Input-to-Node” that describes a combination of input weights and a non-linear input activation function</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“Node-To-Node” that describes recurrent reservoir weights and a non-linear reservoir activation function</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“Node-to-Output” that describes the trainable output weights and is often referred to as linear model</a:t>
            </a:r>
            <a:endParaRPr sz="1800">
              <a:solidFill>
                <a:schemeClr val="dk1"/>
              </a:solidFill>
              <a:latin typeface="Calibri"/>
              <a:ea typeface="Calibri"/>
              <a:cs typeface="Calibri"/>
              <a:sym typeface="Calibri"/>
            </a:endParaRPr>
          </a:p>
        </p:txBody>
      </p:sp>
      <p:sp>
        <p:nvSpPr>
          <p:cNvPr id="128" name="Google Shape;128;g1840b6c417e_0_6"/>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29" name="Google Shape;129;g1840b6c417e_0_6"/>
          <p:cNvPicPr preferRelativeResize="0"/>
          <p:nvPr/>
        </p:nvPicPr>
        <p:blipFill>
          <a:blip r:embed="rId4">
            <a:alphaModFix/>
          </a:blip>
          <a:stretch>
            <a:fillRect/>
          </a:stretch>
        </p:blipFill>
        <p:spPr>
          <a:xfrm>
            <a:off x="203725" y="2331975"/>
            <a:ext cx="11565151" cy="4514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840b6c417e_0_18"/>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Overview of PyRCN</a:t>
            </a:r>
            <a:endParaRPr>
              <a:solidFill>
                <a:srgbClr val="000000"/>
              </a:solidFill>
            </a:endParaRPr>
          </a:p>
        </p:txBody>
      </p:sp>
      <p:pic>
        <p:nvPicPr>
          <p:cNvPr id="136" name="Google Shape;136;g1840b6c417e_0_18"/>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37" name="Google Shape;137;g1840b6c417e_0_18"/>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38" name="Google Shape;138;g1840b6c417e_0_18"/>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39" name="Google Shape;139;g1840b6c417e_0_18"/>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40" name="Google Shape;140;g1840b6c417e_0_18"/>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PyRCN offer two vital features Simplicity and </a:t>
            </a:r>
            <a:r>
              <a:rPr lang="en-US" sz="1800">
                <a:solidFill>
                  <a:schemeClr val="dk1"/>
                </a:solidFill>
                <a:latin typeface="Calibri"/>
                <a:ea typeface="Calibri"/>
                <a:cs typeface="Calibri"/>
                <a:sym typeface="Calibri"/>
              </a:rPr>
              <a:t>Interoperability</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Simplicity: it needs only four lines of code to load the Mackey-Glass dataset that is part of PyRCN and only two lines to fit the different RCN models, respectively.  Interoperability with scikit-learn</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1" name="Google Shape;141;g1840b6c417e_0_18"/>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42" name="Google Shape;142;g1840b6c417e_0_18"/>
          <p:cNvPicPr preferRelativeResize="0"/>
          <p:nvPr/>
        </p:nvPicPr>
        <p:blipFill>
          <a:blip r:embed="rId4">
            <a:alphaModFix/>
          </a:blip>
          <a:stretch>
            <a:fillRect/>
          </a:stretch>
        </p:blipFill>
        <p:spPr>
          <a:xfrm>
            <a:off x="0" y="1784200"/>
            <a:ext cx="12192000" cy="507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840b6c417e_0_24"/>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Building Reservoir Computing Network with PyRCN</a:t>
            </a:r>
            <a:endParaRPr>
              <a:solidFill>
                <a:srgbClr val="000000"/>
              </a:solidFill>
            </a:endParaRPr>
          </a:p>
        </p:txBody>
      </p:sp>
      <p:pic>
        <p:nvPicPr>
          <p:cNvPr id="149" name="Google Shape;149;g1840b6c417e_0_24"/>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50" name="Google Shape;150;g1840b6c417e_0_24"/>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51" name="Google Shape;151;g1840b6c417e_0_24"/>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52" name="Google Shape;152;g1840b6c417e_0_24"/>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53" name="Google Shape;153;g1840b6c417e_0_24"/>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ELM: The vanilla ELM as a single-layer feedforward network consists of an “Input-to-Node” and a “Node-to-Output” module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ESN: The Context Reverberation Network is a very early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variant of Reservoir Computing that was later generalized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to the ESN. CRNs and ESNs, as variants of RNNs,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consequently consist of an “Input-to-Node”,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a “Node-to-Node” and a “Node-to-Output” module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and are trained in three steps.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Deep ESN: Building different variants of deep ESNs and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many more customized variants, where we have a layer that</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mimicks the Modular Deep ESN in the first layer.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On top of that, we have stacked a second reservoir that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receives the output of the first layer as input.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LSM: Basic Liquid State Machines (LSMs) can be built in a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similar way as ESNs. The main difference is that u[n] is a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spike train sequence, hence, we need spiking neuronal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US" sz="1800">
                <a:solidFill>
                  <a:schemeClr val="dk1"/>
                </a:solidFill>
                <a:latin typeface="Calibri"/>
                <a:ea typeface="Calibri"/>
                <a:cs typeface="Calibri"/>
                <a:sym typeface="Calibri"/>
              </a:rPr>
              <a:t>models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g1840b6c417e_0_24"/>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55" name="Google Shape;155;g1840b6c417e_0_24"/>
          <p:cNvPicPr preferRelativeResize="0"/>
          <p:nvPr/>
        </p:nvPicPr>
        <p:blipFill>
          <a:blip r:embed="rId4">
            <a:alphaModFix/>
          </a:blip>
          <a:stretch>
            <a:fillRect/>
          </a:stretch>
        </p:blipFill>
        <p:spPr>
          <a:xfrm>
            <a:off x="6247675" y="1256175"/>
            <a:ext cx="5944325" cy="1800850"/>
          </a:xfrm>
          <a:prstGeom prst="rect">
            <a:avLst/>
          </a:prstGeom>
          <a:noFill/>
          <a:ln>
            <a:noFill/>
          </a:ln>
        </p:spPr>
      </p:pic>
      <p:pic>
        <p:nvPicPr>
          <p:cNvPr id="156" name="Google Shape;156;g1840b6c417e_0_24"/>
          <p:cNvPicPr preferRelativeResize="0"/>
          <p:nvPr/>
        </p:nvPicPr>
        <p:blipFill>
          <a:blip r:embed="rId5">
            <a:alphaModFix/>
          </a:blip>
          <a:stretch>
            <a:fillRect/>
          </a:stretch>
        </p:blipFill>
        <p:spPr>
          <a:xfrm>
            <a:off x="6247675" y="2797425"/>
            <a:ext cx="5790200" cy="418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840b6c417e_0_30"/>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Applications</a:t>
            </a:r>
            <a:endParaRPr>
              <a:solidFill>
                <a:srgbClr val="000000"/>
              </a:solidFill>
            </a:endParaRPr>
          </a:p>
        </p:txBody>
      </p:sp>
      <p:pic>
        <p:nvPicPr>
          <p:cNvPr id="163" name="Google Shape;163;g1840b6c417e_0_30"/>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64" name="Google Shape;164;g1840b6c417e_0_30"/>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65" name="Google Shape;165;g1840b6c417e_0_30"/>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66" name="Google Shape;166;g1840b6c417e_0_30"/>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67" name="Google Shape;167;g1840b6c417e_0_30"/>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u="sng">
                <a:solidFill>
                  <a:schemeClr val="hlink"/>
                </a:solidFill>
                <a:latin typeface="Calibri"/>
                <a:ea typeface="Calibri"/>
                <a:cs typeface="Calibri"/>
                <a:sym typeface="Calibri"/>
                <a:hlinkClick r:id="rId4"/>
              </a:rPr>
              <a:t>https://pyrcn.readthedocs.io/en/latest/?badge=latest</a:t>
            </a:r>
            <a:r>
              <a:rPr lang="en-US" sz="1800">
                <a:solidFill>
                  <a:schemeClr val="dk1"/>
                </a:solidFill>
                <a:latin typeface="Calibri"/>
                <a:ea typeface="Calibri"/>
                <a:cs typeface="Calibri"/>
                <a:sym typeface="Calibri"/>
              </a:rPr>
              <a:t> PyRCN Docs</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PyRCN has successfully been used for several tasks: </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Music Information Retrieval (MIR), Multipitch tracking, f0 Onset detection analysis of spoken language, GCI detection in raw audio signals </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Time Series Prediction - Mackey-Glass benchmark test, Stock price prediction </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Ongoing research tasks: Beat tracking in music signals, Pattern recognition in sensor data, Phoneme recognition, Unsupervised pre-training of RCNs and optimization of ESNs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g1840b6c417e_0_30"/>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840b6c417e_0_36"/>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Conclusion</a:t>
            </a:r>
            <a:r>
              <a:rPr lang="en-US">
                <a:solidFill>
                  <a:srgbClr val="000000"/>
                </a:solidFill>
              </a:rPr>
              <a:t> and Outlook</a:t>
            </a:r>
            <a:endParaRPr>
              <a:solidFill>
                <a:srgbClr val="000000"/>
              </a:solidFill>
            </a:endParaRPr>
          </a:p>
        </p:txBody>
      </p:sp>
      <p:pic>
        <p:nvPicPr>
          <p:cNvPr id="175" name="Google Shape;175;g1840b6c417e_0_36"/>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76" name="Google Shape;176;g1840b6c417e_0_36"/>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77" name="Google Shape;177;g1840b6c417e_0_36"/>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78" name="Google Shape;178;g1840b6c417e_0_36"/>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79" name="Google Shape;179;g1840b6c417e_0_36"/>
          <p:cNvSpPr txBox="1"/>
          <p:nvPr/>
        </p:nvSpPr>
        <p:spPr>
          <a:xfrm>
            <a:off x="109491" y="892474"/>
            <a:ext cx="11893200" cy="5294700"/>
          </a:xfrm>
          <a:prstGeom prst="rect">
            <a:avLst/>
          </a:prstGeom>
          <a:noFill/>
          <a:ln>
            <a:noFill/>
          </a:ln>
        </p:spPr>
        <p:txBody>
          <a:bodyPr anchorCtr="0" anchor="t" bIns="82300" lIns="82300" spcFirstLastPara="1" rIns="82300" wrap="square" tIns="82300">
            <a:noAutofit/>
          </a:bodyPr>
          <a:lstStyle/>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 current limitation is that PyRCN does not provide an interface to other established machine learning frameworks, e.g., PyTorch or Keras</a:t>
            </a:r>
            <a:endParaRPr sz="1800">
              <a:solidFill>
                <a:schemeClr val="dk1"/>
              </a:solidFill>
              <a:latin typeface="Calibri"/>
              <a:ea typeface="Calibri"/>
              <a:cs typeface="Calibri"/>
              <a:sym typeface="Calibri"/>
            </a:endParaRPr>
          </a:p>
          <a:p>
            <a:pPr indent="-317436"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Next Task is the implementation of of PyRCN Modules in Scikit-learn</a:t>
            </a:r>
            <a:endParaRPr sz="1800">
              <a:solidFill>
                <a:schemeClr val="dk1"/>
              </a:solidFill>
              <a:latin typeface="Calibri"/>
              <a:ea typeface="Calibri"/>
              <a:cs typeface="Calibri"/>
              <a:sym typeface="Calibri"/>
            </a:endParaRPr>
          </a:p>
        </p:txBody>
      </p:sp>
      <p:sp>
        <p:nvSpPr>
          <p:cNvPr id="180" name="Google Shape;180;g1840b6c417e_0_36"/>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idx="1" type="subTitle"/>
          </p:nvPr>
        </p:nvSpPr>
        <p:spPr>
          <a:xfrm>
            <a:off x="1696014" y="188170"/>
            <a:ext cx="8523401" cy="105695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rgbClr val="000000"/>
              </a:buClr>
              <a:buSzPts val="2400"/>
              <a:buNone/>
            </a:pPr>
            <a:r>
              <a:rPr lang="en-US">
                <a:solidFill>
                  <a:srgbClr val="000000"/>
                </a:solidFill>
              </a:rPr>
              <a:t>Thank you</a:t>
            </a:r>
            <a:endParaRPr>
              <a:solidFill>
                <a:srgbClr val="000000"/>
              </a:solidFill>
            </a:endParaRPr>
          </a:p>
        </p:txBody>
      </p:sp>
      <p:pic>
        <p:nvPicPr>
          <p:cNvPr id="186" name="Google Shape;186;p3"/>
          <p:cNvPicPr preferRelativeResize="0"/>
          <p:nvPr/>
        </p:nvPicPr>
        <p:blipFill rotWithShape="1">
          <a:blip r:embed="rId3">
            <a:alphaModFix/>
          </a:blip>
          <a:srcRect b="0" l="0" r="0" t="0"/>
          <a:stretch/>
        </p:blipFill>
        <p:spPr>
          <a:xfrm>
            <a:off x="1522809" y="6550858"/>
            <a:ext cx="9171155" cy="408860"/>
          </a:xfrm>
          <a:prstGeom prst="rect">
            <a:avLst/>
          </a:prstGeom>
          <a:noFill/>
          <a:ln>
            <a:noFill/>
          </a:ln>
        </p:spPr>
      </p:pic>
      <p:pic>
        <p:nvPicPr>
          <p:cNvPr id="187" name="Google Shape;187;p3"/>
          <p:cNvPicPr preferRelativeResize="0"/>
          <p:nvPr/>
        </p:nvPicPr>
        <p:blipFill rotWithShape="1">
          <a:blip r:embed="rId3">
            <a:alphaModFix/>
          </a:blip>
          <a:srcRect b="0" l="0" r="0" t="0"/>
          <a:stretch/>
        </p:blipFill>
        <p:spPr>
          <a:xfrm>
            <a:off x="1509191" y="760817"/>
            <a:ext cx="9171155" cy="131657"/>
          </a:xfrm>
          <a:prstGeom prst="rect">
            <a:avLst/>
          </a:prstGeom>
          <a:noFill/>
          <a:ln>
            <a:noFill/>
          </a:ln>
        </p:spPr>
      </p:pic>
      <p:sp>
        <p:nvSpPr>
          <p:cNvPr id="188" name="Google Shape;188;p3"/>
          <p:cNvSpPr txBox="1"/>
          <p:nvPr/>
        </p:nvSpPr>
        <p:spPr>
          <a:xfrm>
            <a:off x="10166456" y="98591"/>
            <a:ext cx="345744" cy="251475"/>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89" name="Google Shape;189;p3"/>
          <p:cNvSpPr/>
          <p:nvPr/>
        </p:nvSpPr>
        <p:spPr>
          <a:xfrm>
            <a:off x="6157063" y="6561844"/>
            <a:ext cx="3555221" cy="394905"/>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90" name="Google Shape;190;p3"/>
          <p:cNvSpPr txBox="1"/>
          <p:nvPr/>
        </p:nvSpPr>
        <p:spPr>
          <a:xfrm>
            <a:off x="4403739" y="2235970"/>
            <a:ext cx="4696177" cy="1056950"/>
          </a:xfrm>
          <a:prstGeom prst="rect">
            <a:avLst/>
          </a:prstGeom>
          <a:noFill/>
          <a:ln>
            <a:noFill/>
          </a:ln>
        </p:spPr>
        <p:txBody>
          <a:bodyPr anchorCtr="0" anchor="t" bIns="82300" lIns="82300" spcFirstLastPara="1" rIns="82300" wrap="square" tIns="82300">
            <a:noAutofit/>
          </a:bodyPr>
          <a:lstStyle/>
          <a:p>
            <a:pPr indent="0" lvl="0" marL="411663" marR="0" rtl="0" algn="l">
              <a:lnSpc>
                <a:spcPct val="100000"/>
              </a:lnSpc>
              <a:spcBef>
                <a:spcPts val="0"/>
              </a:spcBef>
              <a:spcAft>
                <a:spcPts val="0"/>
              </a:spcAft>
              <a:buClr>
                <a:srgbClr val="000000"/>
              </a:buClr>
              <a:buSzPts val="3602"/>
              <a:buFont typeface="Arial"/>
              <a:buNone/>
            </a:pPr>
            <a:r>
              <a:rPr b="1" i="0" lang="en-US" sz="3602" u="none" cap="none" strike="noStrike">
                <a:solidFill>
                  <a:schemeClr val="dk1"/>
                </a:solidFill>
                <a:latin typeface="Calibri"/>
                <a:ea typeface="Calibri"/>
                <a:cs typeface="Calibri"/>
                <a:sym typeface="Calibri"/>
              </a:rPr>
              <a:t>Questions?</a:t>
            </a:r>
            <a:endParaRPr b="1" i="0" sz="3602" u="none" cap="none" strike="noStrike">
              <a:solidFill>
                <a:schemeClr val="dk1"/>
              </a:solidFill>
              <a:latin typeface="Calibri"/>
              <a:ea typeface="Calibri"/>
              <a:cs typeface="Calibri"/>
              <a:sym typeface="Calibri"/>
            </a:endParaRPr>
          </a:p>
        </p:txBody>
      </p:sp>
      <p:sp>
        <p:nvSpPr>
          <p:cNvPr id="191" name="Google Shape;191;p3"/>
          <p:cNvSpPr txBox="1"/>
          <p:nvPr/>
        </p:nvSpPr>
        <p:spPr>
          <a:xfrm>
            <a:off x="6061015" y="6486708"/>
            <a:ext cx="3700002" cy="464323"/>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2021-09-20T20:05:29Z</dcterms:created>
  <dc:creator>Dhandeep Ch</dc:creator>
</cp:coreProperties>
</file>