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616950" cx="101589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99">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99" orient="horz"/>
        <p:guide pos="320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ybinder.org/" TargetMode="External"/><Relationship Id="rId3" Type="http://schemas.openxmlformats.org/officeDocument/2006/relationships/hyperlink" Target="https://github.com/TUD-STKS/PyRC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imhithanks/time-series-forecasting-with-pyth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al.inria.fr/hal-03780006/file/Hinaut2022_Euroscipy_Poster_Reservoirpy_v1-HAL.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olumbia.edu/cu/biology/courses/w4070/Reading_List_Yuste/haas_04.pdf" TargetMode="External"/><Relationship Id="rId3" Type="http://schemas.openxmlformats.org/officeDocument/2006/relationships/hyperlink" Target="https://arxiv.org/pdf/2012.02974.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al.inria.fr/hal-03780006/file/Hinaut2022_Euroscipy_Poster_Reservoirpy_v1-HAL.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bhigoku10.medium.com/activation-functions-and-its-types-in-artifical-neural-network-14511f3080a8" TargetMode="External"/><Relationship Id="rId3" Type="http://schemas.openxmlformats.org/officeDocument/2006/relationships/hyperlink" Target="https://bit.ly/3X8phs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9223cb49b_0_7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9223cb4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9223cb49b_0_6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9223cb4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https://mybinder.org/</a:t>
            </a:r>
            <a:r>
              <a:rPr lang="en"/>
              <a:t> run </a:t>
            </a:r>
            <a:r>
              <a:rPr lang="en" u="sng">
                <a:solidFill>
                  <a:schemeClr val="hlink"/>
                </a:solidFill>
                <a:hlinkClick r:id="rId3"/>
              </a:rPr>
              <a:t>https://github.com/TUD-STKS/PyRCN</a:t>
            </a:r>
            <a:r>
              <a:rPr lang="en"/>
              <a:t> then see examples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2e8f5f4f0_0_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2e8f5f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2e8f5f4f0_0_12: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2e8f5f4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https://github.com/imhithanks/time-series-forecasting-with-python</a:t>
            </a:r>
            <a:r>
              <a:rPr lang="en"/>
              <a:t> link to above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9223cb49b_0_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9223cb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https://hal.inria.fr/hal-03780006/file/Hinaut2022_Euroscipy_Poster_Reservoirpy_v1-HAL.pdf</a:t>
            </a:r>
            <a:r>
              <a:rPr lang="en"/>
              <a:t> ReservoirPy poster</a:t>
            </a:r>
            <a:endParaRPr/>
          </a:p>
          <a:p>
            <a:pPr indent="0" lvl="0" marL="0" rtl="0" algn="l">
              <a:spcBef>
                <a:spcPts val="0"/>
              </a:spcBef>
              <a:spcAft>
                <a:spcPts val="0"/>
              </a:spcAft>
              <a:buNone/>
            </a:pPr>
            <a:r>
              <a:rPr lang="en"/>
              <a:t>BP Back Progpagation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223cb49b_0_1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9223cb4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http://www.columbia.edu/cu/biology/courses/w4070/Reading_List_Yuste/haas_04.pdf</a:t>
            </a:r>
            <a:r>
              <a:rPr lang="en"/>
              <a:t> ESN Paper</a:t>
            </a:r>
            <a:endParaRPr/>
          </a:p>
          <a:p>
            <a:pPr indent="0" lvl="0" marL="0" rtl="0" algn="l">
              <a:spcBef>
                <a:spcPts val="0"/>
              </a:spcBef>
              <a:spcAft>
                <a:spcPts val="0"/>
              </a:spcAft>
              <a:buNone/>
            </a:pPr>
            <a:r>
              <a:rPr lang="en" u="sng">
                <a:solidFill>
                  <a:schemeClr val="hlink"/>
                </a:solidFill>
                <a:hlinkClick r:id="rId3"/>
              </a:rPr>
              <a:t>https://arxiv.org/pdf/2012.02974.pdf</a:t>
            </a:r>
            <a:r>
              <a:rPr lang="en"/>
              <a:t> design and applications of ESN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9223cb49b_0_3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9223cb4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9223cb49b_0_4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9223cb4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c72d3cd9c_0_13: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c72d3cd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https://hal.inria.fr/hal-03780006/file/Hinaut2022_Euroscipy_Poster_Reservoirpy_v1-HAL.pdf</a:t>
            </a:r>
            <a:r>
              <a:rPr lang="en">
                <a:solidFill>
                  <a:schemeClr val="dk1"/>
                </a:solidFill>
              </a:rPr>
              <a:t> ReservoirPy poster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c72d3cd9c_0_18: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c72d3cd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activation functions and its types </a:t>
            </a:r>
            <a:r>
              <a:rPr lang="en" u="sng">
                <a:solidFill>
                  <a:schemeClr val="hlink"/>
                </a:solidFill>
                <a:hlinkClick r:id="rId2"/>
              </a:rPr>
              <a:t>https://abhigoku10.medium.com/activation-functions-and-its-types-in-artifical-neural-network-14511f3080a8</a:t>
            </a:r>
            <a:endParaRPr u="sng">
              <a:solidFill>
                <a:schemeClr val="hlink"/>
              </a:solidFill>
            </a:endParaRPr>
          </a:p>
          <a:p>
            <a:pPr indent="0" lvl="0" marL="0" rtl="0" algn="l">
              <a:spcBef>
                <a:spcPts val="0"/>
              </a:spcBef>
              <a:spcAft>
                <a:spcPts val="0"/>
              </a:spcAft>
              <a:buNone/>
            </a:pPr>
            <a:r>
              <a:rPr lang="en"/>
              <a:t>Difference between Linear and Non Linear </a:t>
            </a:r>
            <a:r>
              <a:rPr lang="en"/>
              <a:t>activation</a:t>
            </a:r>
            <a:r>
              <a:rPr lang="en"/>
              <a:t> functions </a:t>
            </a:r>
            <a:r>
              <a:rPr lang="en" u="sng">
                <a:solidFill>
                  <a:schemeClr val="hlink"/>
                </a:solidFill>
                <a:hlinkClick r:id="rId3"/>
              </a:rPr>
              <a:t>https://bit.ly/3X8phsr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9223cb49b_0_5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9223cb4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ReservoirPy Architecture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6308" y="1102633"/>
            <a:ext cx="9466500" cy="30396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346298" y="4197023"/>
            <a:ext cx="9466500" cy="1173900"/>
          </a:xfrm>
          <a:prstGeom prst="rect">
            <a:avLst/>
          </a:prstGeom>
        </p:spPr>
        <p:txBody>
          <a:bodyPr anchorCtr="0" anchor="t" bIns="112850" lIns="112850" spcFirstLastPara="1" rIns="112850" wrap="square" tIns="11285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6298" y="1638048"/>
            <a:ext cx="9466500" cy="29076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p:nvPr>
            <p:ph idx="1" type="body"/>
          </p:nvPr>
        </p:nvSpPr>
        <p:spPr>
          <a:xfrm>
            <a:off x="346298" y="4668094"/>
            <a:ext cx="9466500" cy="1926300"/>
          </a:xfrm>
          <a:prstGeom prst="rect">
            <a:avLst/>
          </a:prstGeom>
        </p:spPr>
        <p:txBody>
          <a:bodyPr anchorCtr="0" anchor="t" bIns="112850" lIns="112850" spcFirstLastPara="1" rIns="112850" wrap="square" tIns="112850">
            <a:noAutofit/>
          </a:bodyPr>
          <a:lstStyle>
            <a:lvl1pPr indent="-368300" lvl="0" marL="457200" algn="ctr">
              <a:spcBef>
                <a:spcPts val="0"/>
              </a:spcBef>
              <a:spcAft>
                <a:spcPts val="0"/>
              </a:spcAft>
              <a:buSzPts val="2200"/>
              <a:buChar char="●"/>
              <a:defRPr/>
            </a:lvl1pPr>
            <a:lvl2pPr indent="-336550" lvl="1" marL="914400" algn="ctr">
              <a:spcBef>
                <a:spcPts val="2000"/>
              </a:spcBef>
              <a:spcAft>
                <a:spcPts val="0"/>
              </a:spcAft>
              <a:buSzPts val="1700"/>
              <a:buChar char="○"/>
              <a:defRPr/>
            </a:lvl2pPr>
            <a:lvl3pPr indent="-336550" lvl="2" marL="1371600" algn="ctr">
              <a:spcBef>
                <a:spcPts val="2000"/>
              </a:spcBef>
              <a:spcAft>
                <a:spcPts val="0"/>
              </a:spcAft>
              <a:buSzPts val="1700"/>
              <a:buChar char="■"/>
              <a:defRPr/>
            </a:lvl3pPr>
            <a:lvl4pPr indent="-336550" lvl="3" marL="1828800" algn="ctr">
              <a:spcBef>
                <a:spcPts val="2000"/>
              </a:spcBef>
              <a:spcAft>
                <a:spcPts val="0"/>
              </a:spcAft>
              <a:buSzPts val="1700"/>
              <a:buChar char="●"/>
              <a:defRPr/>
            </a:lvl4pPr>
            <a:lvl5pPr indent="-336550" lvl="4" marL="2286000" algn="ctr">
              <a:spcBef>
                <a:spcPts val="2000"/>
              </a:spcBef>
              <a:spcAft>
                <a:spcPts val="0"/>
              </a:spcAft>
              <a:buSzPts val="1700"/>
              <a:buChar char="○"/>
              <a:defRPr/>
            </a:lvl5pPr>
            <a:lvl6pPr indent="-336550" lvl="5" marL="2743200" algn="ctr">
              <a:spcBef>
                <a:spcPts val="2000"/>
              </a:spcBef>
              <a:spcAft>
                <a:spcPts val="0"/>
              </a:spcAft>
              <a:buSzPts val="1700"/>
              <a:buChar char="■"/>
              <a:defRPr/>
            </a:lvl6pPr>
            <a:lvl7pPr indent="-336550" lvl="6" marL="3200400" algn="ctr">
              <a:spcBef>
                <a:spcPts val="2000"/>
              </a:spcBef>
              <a:spcAft>
                <a:spcPts val="0"/>
              </a:spcAft>
              <a:buSzPts val="1700"/>
              <a:buChar char="●"/>
              <a:defRPr/>
            </a:lvl7pPr>
            <a:lvl8pPr indent="-336550" lvl="7" marL="3657600" algn="ctr">
              <a:spcBef>
                <a:spcPts val="2000"/>
              </a:spcBef>
              <a:spcAft>
                <a:spcPts val="0"/>
              </a:spcAft>
              <a:buSzPts val="1700"/>
              <a:buChar char="○"/>
              <a:defRPr/>
            </a:lvl8pPr>
            <a:lvl9pPr indent="-336550" lvl="8" marL="4114800" algn="ctr">
              <a:spcBef>
                <a:spcPts val="2000"/>
              </a:spcBef>
              <a:spcAft>
                <a:spcPts val="2000"/>
              </a:spcAft>
              <a:buSzPts val="1700"/>
              <a:buChar char="■"/>
              <a:defRPr/>
            </a:lvl9pPr>
          </a:lstStyle>
          <a:p/>
        </p:txBody>
      </p:sp>
      <p:sp>
        <p:nvSpPr>
          <p:cNvPr id="47" name="Google Shape;47;p11"/>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6298" y="3185169"/>
            <a:ext cx="9466500" cy="1246500"/>
          </a:xfrm>
          <a:prstGeom prst="rect">
            <a:avLst/>
          </a:prstGeom>
        </p:spPr>
        <p:txBody>
          <a:bodyPr anchorCtr="0" anchor="ctr" bIns="112850" lIns="112850" spcFirstLastPara="1" rIns="112850" wrap="square" tIns="11285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15" name="Google Shape;15;p3"/>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46298" y="1706687"/>
            <a:ext cx="9466500" cy="5059200"/>
          </a:xfrm>
          <a:prstGeom prst="rect">
            <a:avLst/>
          </a:prstGeom>
        </p:spPr>
        <p:txBody>
          <a:bodyPr anchorCtr="0" anchor="t" bIns="112850" lIns="112850" spcFirstLastPara="1" rIns="112850" wrap="square" tIns="11285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19" name="Google Shape;19;p4"/>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346298" y="1706687"/>
            <a:ext cx="4443900" cy="5059200"/>
          </a:xfrm>
          <a:prstGeom prst="rect">
            <a:avLst/>
          </a:prstGeom>
        </p:spPr>
        <p:txBody>
          <a:bodyPr anchorCtr="0" anchor="t" bIns="112850" lIns="112850" spcFirstLastPara="1" rIns="112850" wrap="square" tIns="11285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368792" y="1706687"/>
            <a:ext cx="4443900" cy="5059200"/>
          </a:xfrm>
          <a:prstGeom prst="rect">
            <a:avLst/>
          </a:prstGeom>
        </p:spPr>
        <p:txBody>
          <a:bodyPr anchorCtr="0" anchor="t" bIns="112850" lIns="112850" spcFirstLastPara="1" rIns="112850" wrap="square" tIns="11285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6298" y="822782"/>
            <a:ext cx="3119700" cy="1119000"/>
          </a:xfrm>
          <a:prstGeom prst="rect">
            <a:avLst/>
          </a:prstGeom>
        </p:spPr>
        <p:txBody>
          <a:bodyPr anchorCtr="0" anchor="b" bIns="112850" lIns="112850" spcFirstLastPara="1" rIns="112850" wrap="square" tIns="1128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46298" y="2057843"/>
            <a:ext cx="3119700" cy="4708200"/>
          </a:xfrm>
          <a:prstGeom prst="rect">
            <a:avLst/>
          </a:prstGeom>
        </p:spPr>
        <p:txBody>
          <a:bodyPr anchorCtr="0" anchor="t" bIns="112850" lIns="112850" spcFirstLastPara="1" rIns="112850" wrap="square" tIns="1128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44667" y="666622"/>
            <a:ext cx="7074600" cy="6057900"/>
          </a:xfrm>
          <a:prstGeom prst="rect">
            <a:avLst/>
          </a:prstGeom>
        </p:spPr>
        <p:txBody>
          <a:bodyPr anchorCtr="0" anchor="ctr" bIns="112850" lIns="112850" spcFirstLastPara="1" rIns="112850" wrap="square" tIns="112850">
            <a:no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79488" y="-185"/>
            <a:ext cx="5079600" cy="7617000"/>
          </a:xfrm>
          <a:prstGeom prst="rect">
            <a:avLst/>
          </a:prstGeom>
          <a:solidFill>
            <a:schemeClr val="lt2"/>
          </a:solidFill>
          <a:ln>
            <a:noFill/>
          </a:ln>
        </p:spPr>
        <p:txBody>
          <a:bodyPr anchorCtr="0" anchor="ctr" bIns="112850" lIns="112850" spcFirstLastPara="1" rIns="112850" wrap="square" tIns="11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4970" y="1826195"/>
            <a:ext cx="4494300" cy="21951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94970" y="4151042"/>
            <a:ext cx="4494300" cy="1829100"/>
          </a:xfrm>
          <a:prstGeom prst="rect">
            <a:avLst/>
          </a:prstGeom>
        </p:spPr>
        <p:txBody>
          <a:bodyPr anchorCtr="0" anchor="t" bIns="112850" lIns="112850" spcFirstLastPara="1" rIns="112850" wrap="square" tIns="11285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5487780" y="1072274"/>
            <a:ext cx="4263000" cy="5472000"/>
          </a:xfrm>
          <a:prstGeom prst="rect">
            <a:avLst/>
          </a:prstGeom>
        </p:spPr>
        <p:txBody>
          <a:bodyPr anchorCtr="0" anchor="ctr" bIns="112850" lIns="112850" spcFirstLastPara="1" rIns="112850" wrap="square" tIns="11285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40" name="Google Shape;40;p9"/>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6298" y="6265010"/>
            <a:ext cx="6664800" cy="896100"/>
          </a:xfrm>
          <a:prstGeom prst="rect">
            <a:avLst/>
          </a:prstGeom>
        </p:spPr>
        <p:txBody>
          <a:bodyPr anchorCtr="0" anchor="ctr" bIns="112850" lIns="112850" spcFirstLastPara="1" rIns="112850" wrap="square" tIns="112850">
            <a:no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6298" y="659032"/>
            <a:ext cx="9466500" cy="848100"/>
          </a:xfrm>
          <a:prstGeom prst="rect">
            <a:avLst/>
          </a:prstGeom>
          <a:noFill/>
          <a:ln>
            <a:noFill/>
          </a:ln>
        </p:spPr>
        <p:txBody>
          <a:bodyPr anchorCtr="0" anchor="t" bIns="112850" lIns="112850" spcFirstLastPara="1" rIns="112850" wrap="square" tIns="112850">
            <a:no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6298" y="1706687"/>
            <a:ext cx="9466500" cy="5059200"/>
          </a:xfrm>
          <a:prstGeom prst="rect">
            <a:avLst/>
          </a:prstGeom>
          <a:noFill/>
          <a:ln>
            <a:noFill/>
          </a:ln>
        </p:spPr>
        <p:txBody>
          <a:bodyPr anchorCtr="0" anchor="t" bIns="112850" lIns="112850" spcFirstLastPara="1" rIns="112850" wrap="square" tIns="112850">
            <a:no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2000"/>
              </a:spcBef>
              <a:spcAft>
                <a:spcPts val="0"/>
              </a:spcAft>
              <a:buClr>
                <a:schemeClr val="dk2"/>
              </a:buClr>
              <a:buSzPts val="1700"/>
              <a:buChar char="○"/>
              <a:defRPr sz="1700">
                <a:solidFill>
                  <a:schemeClr val="dk2"/>
                </a:solidFill>
              </a:defRPr>
            </a:lvl2pPr>
            <a:lvl3pPr indent="-336550" lvl="2" marL="1371600">
              <a:lnSpc>
                <a:spcPct val="115000"/>
              </a:lnSpc>
              <a:spcBef>
                <a:spcPts val="2000"/>
              </a:spcBef>
              <a:spcAft>
                <a:spcPts val="0"/>
              </a:spcAft>
              <a:buClr>
                <a:schemeClr val="dk2"/>
              </a:buClr>
              <a:buSzPts val="1700"/>
              <a:buChar char="■"/>
              <a:defRPr sz="1700">
                <a:solidFill>
                  <a:schemeClr val="dk2"/>
                </a:solidFill>
              </a:defRPr>
            </a:lvl3pPr>
            <a:lvl4pPr indent="-336550" lvl="3" marL="1828800">
              <a:lnSpc>
                <a:spcPct val="115000"/>
              </a:lnSpc>
              <a:spcBef>
                <a:spcPts val="2000"/>
              </a:spcBef>
              <a:spcAft>
                <a:spcPts val="0"/>
              </a:spcAft>
              <a:buClr>
                <a:schemeClr val="dk2"/>
              </a:buClr>
              <a:buSzPts val="1700"/>
              <a:buChar char="●"/>
              <a:defRPr sz="1700">
                <a:solidFill>
                  <a:schemeClr val="dk2"/>
                </a:solidFill>
              </a:defRPr>
            </a:lvl4pPr>
            <a:lvl5pPr indent="-336550" lvl="4" marL="2286000">
              <a:lnSpc>
                <a:spcPct val="115000"/>
              </a:lnSpc>
              <a:spcBef>
                <a:spcPts val="2000"/>
              </a:spcBef>
              <a:spcAft>
                <a:spcPts val="0"/>
              </a:spcAft>
              <a:buClr>
                <a:schemeClr val="dk2"/>
              </a:buClr>
              <a:buSzPts val="1700"/>
              <a:buChar char="○"/>
              <a:defRPr sz="1700">
                <a:solidFill>
                  <a:schemeClr val="dk2"/>
                </a:solidFill>
              </a:defRPr>
            </a:lvl5pPr>
            <a:lvl6pPr indent="-336550" lvl="5" marL="2743200">
              <a:lnSpc>
                <a:spcPct val="115000"/>
              </a:lnSpc>
              <a:spcBef>
                <a:spcPts val="2000"/>
              </a:spcBef>
              <a:spcAft>
                <a:spcPts val="0"/>
              </a:spcAft>
              <a:buClr>
                <a:schemeClr val="dk2"/>
              </a:buClr>
              <a:buSzPts val="1700"/>
              <a:buChar char="■"/>
              <a:defRPr sz="1700">
                <a:solidFill>
                  <a:schemeClr val="dk2"/>
                </a:solidFill>
              </a:defRPr>
            </a:lvl6pPr>
            <a:lvl7pPr indent="-336550" lvl="6" marL="3200400">
              <a:lnSpc>
                <a:spcPct val="115000"/>
              </a:lnSpc>
              <a:spcBef>
                <a:spcPts val="2000"/>
              </a:spcBef>
              <a:spcAft>
                <a:spcPts val="0"/>
              </a:spcAft>
              <a:buClr>
                <a:schemeClr val="dk2"/>
              </a:buClr>
              <a:buSzPts val="1700"/>
              <a:buChar char="●"/>
              <a:defRPr sz="1700">
                <a:solidFill>
                  <a:schemeClr val="dk2"/>
                </a:solidFill>
              </a:defRPr>
            </a:lvl7pPr>
            <a:lvl8pPr indent="-336550" lvl="7" marL="3657600">
              <a:lnSpc>
                <a:spcPct val="115000"/>
              </a:lnSpc>
              <a:spcBef>
                <a:spcPts val="2000"/>
              </a:spcBef>
              <a:spcAft>
                <a:spcPts val="0"/>
              </a:spcAft>
              <a:buClr>
                <a:schemeClr val="dk2"/>
              </a:buClr>
              <a:buSzPts val="1700"/>
              <a:buChar char="○"/>
              <a:defRPr sz="1700">
                <a:solidFill>
                  <a:schemeClr val="dk2"/>
                </a:solidFill>
              </a:defRPr>
            </a:lvl8pPr>
            <a:lvl9pPr indent="-336550" lvl="8" marL="4114800">
              <a:lnSpc>
                <a:spcPct val="115000"/>
              </a:lnSpc>
              <a:spcBef>
                <a:spcPts val="2000"/>
              </a:spcBef>
              <a:spcAft>
                <a:spcPts val="200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412892" y="6905704"/>
            <a:ext cx="609600" cy="582900"/>
          </a:xfrm>
          <a:prstGeom prst="rect">
            <a:avLst/>
          </a:prstGeom>
          <a:noFill/>
          <a:ln>
            <a:noFill/>
          </a:ln>
        </p:spPr>
        <p:txBody>
          <a:bodyPr anchorCtr="0" anchor="ctr" bIns="112850" lIns="112850" spcFirstLastPara="1" rIns="112850" wrap="square" tIns="11285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github.com/quantinfo/ng-rc-paper-code" TargetMode="External"/><Relationship Id="rId5" Type="http://schemas.openxmlformats.org/officeDocument/2006/relationships/hyperlink" Target="https://github.com/FilippoMB/Time-series-classification-and-clustering-with-Reservoir-Computing" TargetMode="External"/><Relationship Id="rId6" Type="http://schemas.openxmlformats.org/officeDocument/2006/relationships/hyperlink" Target="https://pyrcn.readthedocs.io/en/latest/?badge=la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bit.ly/40xsKU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8150" y="2198252"/>
            <a:ext cx="9466500" cy="2380500"/>
          </a:xfrm>
          <a:prstGeom prst="rect">
            <a:avLst/>
          </a:prstGeom>
        </p:spPr>
        <p:txBody>
          <a:bodyPr anchorCtr="0" anchor="b" bIns="112850" lIns="112850" spcFirstLastPara="1" rIns="112850" wrap="square" tIns="112850">
            <a:noAutofit/>
          </a:bodyPr>
          <a:lstStyle/>
          <a:p>
            <a:pPr indent="0" lvl="0" marL="0" rtl="0" algn="ctr">
              <a:spcBef>
                <a:spcPts val="0"/>
              </a:spcBef>
              <a:spcAft>
                <a:spcPts val="0"/>
              </a:spcAft>
              <a:buClr>
                <a:schemeClr val="dk1"/>
              </a:buClr>
              <a:buSzPts val="1100"/>
              <a:buFont typeface="Arial"/>
              <a:buNone/>
            </a:pPr>
            <a:r>
              <a:rPr b="1" lang="en" sz="3000">
                <a:solidFill>
                  <a:srgbClr val="0000FF"/>
                </a:solidFill>
              </a:rPr>
              <a:t>Literature Review </a:t>
            </a:r>
            <a:endParaRPr b="1" sz="3000">
              <a:solidFill>
                <a:srgbClr val="0000FF"/>
              </a:solidFill>
            </a:endParaRPr>
          </a:p>
          <a:p>
            <a:pPr indent="0" lvl="0" marL="0" rtl="0" algn="ctr">
              <a:spcBef>
                <a:spcPts val="0"/>
              </a:spcBef>
              <a:spcAft>
                <a:spcPts val="0"/>
              </a:spcAft>
              <a:buClr>
                <a:schemeClr val="dk1"/>
              </a:buClr>
              <a:buSzPts val="1100"/>
              <a:buFont typeface="Arial"/>
              <a:buNone/>
            </a:pPr>
            <a:r>
              <a:rPr b="1" lang="en" sz="3000">
                <a:solidFill>
                  <a:srgbClr val="0000FF"/>
                </a:solidFill>
              </a:rPr>
              <a:t>Reservoir Computing to Next Gen Reservoir Computing PART 1</a:t>
            </a:r>
            <a:endParaRPr b="1" sz="3000">
              <a:solidFill>
                <a:srgbClr val="0000FF"/>
              </a:solidFill>
            </a:endParaRPr>
          </a:p>
        </p:txBody>
      </p:sp>
      <p:sp>
        <p:nvSpPr>
          <p:cNvPr id="55" name="Google Shape;55;p13"/>
          <p:cNvSpPr txBox="1"/>
          <p:nvPr>
            <p:ph idx="1" type="subTitle"/>
          </p:nvPr>
        </p:nvSpPr>
        <p:spPr>
          <a:xfrm>
            <a:off x="346300" y="4537225"/>
            <a:ext cx="9466500" cy="17151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b="1" lang="en" sz="3000">
                <a:solidFill>
                  <a:srgbClr val="000000"/>
                </a:solidFill>
              </a:rPr>
              <a:t>Aayush Jannumahanti</a:t>
            </a:r>
            <a:endParaRPr b="1" sz="3000">
              <a:solidFill>
                <a:srgbClr val="000000"/>
              </a:solidFill>
            </a:endParaRPr>
          </a:p>
          <a:p>
            <a:pPr indent="0" lvl="0" marL="0" rtl="0" algn="ctr">
              <a:spcBef>
                <a:spcPts val="0"/>
              </a:spcBef>
              <a:spcAft>
                <a:spcPts val="0"/>
              </a:spcAft>
              <a:buNone/>
            </a:pPr>
            <a:r>
              <a:rPr b="1" lang="en" sz="3000">
                <a:solidFill>
                  <a:srgbClr val="000000"/>
                </a:solidFill>
              </a:rPr>
              <a:t>Graduate Student Researcher</a:t>
            </a:r>
            <a:endParaRPr b="1" sz="3000">
              <a:solidFill>
                <a:srgbClr val="000000"/>
              </a:solidFill>
            </a:endParaRPr>
          </a:p>
        </p:txBody>
      </p:sp>
      <p:pic>
        <p:nvPicPr>
          <p:cNvPr id="56" name="Google Shape;56;p13"/>
          <p:cNvPicPr preferRelativeResize="0"/>
          <p:nvPr/>
        </p:nvPicPr>
        <p:blipFill>
          <a:blip r:embed="rId3">
            <a:alphaModFix/>
          </a:blip>
          <a:stretch>
            <a:fillRect/>
          </a:stretch>
        </p:blipFill>
        <p:spPr>
          <a:xfrm>
            <a:off x="0" y="7139919"/>
            <a:ext cx="10185915" cy="589875"/>
          </a:xfrm>
          <a:prstGeom prst="rect">
            <a:avLst/>
          </a:prstGeom>
          <a:noFill/>
          <a:ln>
            <a:noFill/>
          </a:ln>
        </p:spPr>
      </p:pic>
      <p:pic>
        <p:nvPicPr>
          <p:cNvPr id="57" name="Google Shape;57;p13"/>
          <p:cNvPicPr preferRelativeResize="0"/>
          <p:nvPr/>
        </p:nvPicPr>
        <p:blipFill>
          <a:blip r:embed="rId4">
            <a:alphaModFix/>
          </a:blip>
          <a:stretch>
            <a:fillRect/>
          </a:stretch>
        </p:blipFill>
        <p:spPr>
          <a:xfrm>
            <a:off x="7434099" y="0"/>
            <a:ext cx="2724876" cy="153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Results and Discussion</a:t>
            </a:r>
            <a:endParaRPr>
              <a:solidFill>
                <a:srgbClr val="000000"/>
              </a:solidFill>
            </a:endParaRPr>
          </a:p>
        </p:txBody>
      </p:sp>
      <p:pic>
        <p:nvPicPr>
          <p:cNvPr id="156" name="Google Shape;156;p22"/>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57" name="Google Shape;157;p22"/>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58" name="Google Shape;158;p22"/>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 name="Google Shape;159;p22"/>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This approach..</a:t>
            </a:r>
            <a:endParaRPr sz="2000"/>
          </a:p>
          <a:p>
            <a:pPr indent="-355600" lvl="1" marL="914400" rtl="0" algn="l">
              <a:spcBef>
                <a:spcPts val="0"/>
              </a:spcBef>
              <a:spcAft>
                <a:spcPts val="0"/>
              </a:spcAft>
              <a:buSzPts val="2000"/>
              <a:buChar char="○"/>
            </a:pPr>
            <a:r>
              <a:rPr lang="en" sz="2000"/>
              <a:t>Intro to NextGENRC </a:t>
            </a:r>
            <a:r>
              <a:rPr lang="en" sz="2000" u="sng">
                <a:solidFill>
                  <a:schemeClr val="hlink"/>
                </a:solidFill>
                <a:hlinkClick r:id="rId4"/>
              </a:rPr>
              <a:t>https://github.com/quantinfo/ng-rc-paper-code</a:t>
            </a:r>
            <a:r>
              <a:rPr lang="en" sz="2000"/>
              <a:t> </a:t>
            </a:r>
            <a:endParaRPr sz="2000"/>
          </a:p>
          <a:p>
            <a:pPr indent="-355600" lvl="1" marL="914400" rtl="0" algn="l">
              <a:spcBef>
                <a:spcPts val="0"/>
              </a:spcBef>
              <a:spcAft>
                <a:spcPts val="0"/>
              </a:spcAft>
              <a:buSzPts val="2000"/>
              <a:buChar char="○"/>
            </a:pPr>
            <a:r>
              <a:rPr lang="en" sz="2000" u="sng">
                <a:solidFill>
                  <a:schemeClr val="hlink"/>
                </a:solidFill>
                <a:hlinkClick r:id="rId5"/>
              </a:rPr>
              <a:t>https://github.com/FilippoMB/Time-series-classification-and-clustering-with-Reservoir-Computing</a:t>
            </a:r>
            <a:endParaRPr sz="2000"/>
          </a:p>
          <a:p>
            <a:pPr indent="-355600" lvl="0" marL="457200" rtl="0" algn="l">
              <a:spcBef>
                <a:spcPts val="0"/>
              </a:spcBef>
              <a:spcAft>
                <a:spcPts val="0"/>
              </a:spcAft>
              <a:buClr>
                <a:schemeClr val="dk1"/>
              </a:buClr>
              <a:buSzPts val="2000"/>
              <a:buChar char="●"/>
            </a:pPr>
            <a:r>
              <a:rPr lang="en" sz="2000" u="sng">
                <a:solidFill>
                  <a:srgbClr val="0563C1"/>
                </a:solidFill>
                <a:hlinkClick r:id="rId6">
                  <a:extLst>
                    <a:ext uri="{A12FA001-AC4F-418D-AE19-62706E023703}">
                      <ahyp:hlinkClr val="tx"/>
                    </a:ext>
                  </a:extLst>
                </a:hlinkClick>
              </a:rPr>
              <a:t>https://pyrcn.readthedocs.io/en/latest/?badge=latest</a:t>
            </a:r>
            <a:r>
              <a:rPr lang="en" sz="2000">
                <a:solidFill>
                  <a:schemeClr val="dk1"/>
                </a:solidFill>
              </a:rPr>
              <a:t> PyRCN Docs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PyRCN has successfully been used for several tasks: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Music Information Retrieval (MIR), Multipitch tracking, f0 Onset detection analysis of spoken language, GCI detection in raw audio signals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Time Series Prediction - Mackey-Glass benchmark test, Stock price prediction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Ongoing research tasks: Beat tracking in music signals, Pattern recognition in sensor data, Phoneme recognition, Unsupervised pre-training of RCNs and optimization of ESNs</a:t>
            </a:r>
            <a:endParaRPr sz="2000"/>
          </a:p>
          <a:p>
            <a:pPr indent="0" lvl="0" marL="914400" rtl="0" algn="l">
              <a:spcBef>
                <a:spcPts val="0"/>
              </a:spcBef>
              <a:spcAft>
                <a:spcPts val="0"/>
              </a:spcAft>
              <a:buNone/>
            </a:pPr>
            <a:r>
              <a:t/>
            </a:r>
            <a:endParaRPr sz="2400"/>
          </a:p>
        </p:txBody>
      </p:sp>
      <p:sp>
        <p:nvSpPr>
          <p:cNvPr id="161" name="Google Shape;161;p22"/>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Experimental/Simulation Setup</a:t>
            </a:r>
            <a:endParaRPr>
              <a:solidFill>
                <a:srgbClr val="000000"/>
              </a:solidFill>
            </a:endParaRPr>
          </a:p>
        </p:txBody>
      </p:sp>
      <p:pic>
        <p:nvPicPr>
          <p:cNvPr id="167" name="Google Shape;167;p23"/>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68" name="Google Shape;168;p23"/>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69" name="Google Shape;169;p23"/>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Ran a PYRCN script on MNIST Classification data set for detecting MNIST digits </a:t>
            </a:r>
            <a:endParaRPr sz="2400"/>
          </a:p>
          <a:p>
            <a:pPr indent="-381000" lvl="1" marL="914400" rtl="0" algn="l">
              <a:spcBef>
                <a:spcPts val="0"/>
              </a:spcBef>
              <a:spcAft>
                <a:spcPts val="0"/>
              </a:spcAft>
              <a:buSzPts val="2400"/>
              <a:buChar char="○"/>
            </a:pPr>
            <a:r>
              <a:rPr lang="en" sz="2400"/>
              <a:t>Link to Repo </a:t>
            </a:r>
            <a:r>
              <a:rPr lang="en" sz="2400" u="sng">
                <a:solidFill>
                  <a:schemeClr val="hlink"/>
                </a:solidFill>
                <a:hlinkClick r:id="rId4"/>
              </a:rPr>
              <a:t>https://bit.ly/40xsKUa</a:t>
            </a:r>
            <a:r>
              <a:rPr lang="en" sz="2400"/>
              <a:t> </a:t>
            </a:r>
            <a:endParaRPr sz="2400"/>
          </a:p>
          <a:p>
            <a:pPr indent="0" lvl="0" marL="914400" rtl="0" algn="l">
              <a:spcBef>
                <a:spcPts val="0"/>
              </a:spcBef>
              <a:spcAft>
                <a:spcPts val="0"/>
              </a:spcAft>
              <a:buNone/>
            </a:pPr>
            <a:r>
              <a:t/>
            </a:r>
            <a:endParaRPr sz="2400"/>
          </a:p>
        </p:txBody>
      </p:sp>
      <p:sp>
        <p:nvSpPr>
          <p:cNvPr id="172" name="Google Shape;172;p23"/>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Thank you</a:t>
            </a:r>
            <a:endParaRPr>
              <a:solidFill>
                <a:srgbClr val="000000"/>
              </a:solidFill>
            </a:endParaRPr>
          </a:p>
        </p:txBody>
      </p:sp>
      <p:pic>
        <p:nvPicPr>
          <p:cNvPr id="178" name="Google Shape;178;p24"/>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79" name="Google Shape;179;p24"/>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80" name="Google Shape;180;p24"/>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3199700" y="2483375"/>
            <a:ext cx="5215800" cy="117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4000"/>
              <a:t>Questions?</a:t>
            </a:r>
            <a:endParaRPr b="1" sz="4000"/>
          </a:p>
        </p:txBody>
      </p:sp>
      <p:sp>
        <p:nvSpPr>
          <p:cNvPr id="183" name="Google Shape;183;p24"/>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Introduction</a:t>
            </a:r>
            <a:endParaRPr>
              <a:solidFill>
                <a:srgbClr val="000000"/>
              </a:solidFill>
            </a:endParaRPr>
          </a:p>
        </p:txBody>
      </p:sp>
      <p:pic>
        <p:nvPicPr>
          <p:cNvPr id="63" name="Google Shape;63;p14"/>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64" name="Google Shape;64;p14"/>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65" name="Google Shape;65;p14"/>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There are several types of time series forecasting models available, </a:t>
            </a:r>
            <a:r>
              <a:rPr lang="en" sz="2000"/>
              <a:t>several</a:t>
            </a:r>
            <a:r>
              <a:rPr lang="en" sz="2000"/>
              <a:t> of these models give efficient results</a:t>
            </a:r>
            <a:endParaRPr sz="2000"/>
          </a:p>
          <a:p>
            <a:pPr indent="0" lvl="0" marL="914400" rtl="0" algn="l">
              <a:spcBef>
                <a:spcPts val="0"/>
              </a:spcBef>
              <a:spcAft>
                <a:spcPts val="0"/>
              </a:spcAft>
              <a:buNone/>
            </a:pPr>
            <a:r>
              <a:t/>
            </a:r>
            <a:endParaRPr sz="2400"/>
          </a:p>
        </p:txBody>
      </p:sp>
      <p:sp>
        <p:nvSpPr>
          <p:cNvPr id="68" name="Google Shape;68;p14"/>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69" name="Google Shape;69;p14"/>
          <p:cNvPicPr preferRelativeResize="0"/>
          <p:nvPr/>
        </p:nvPicPr>
        <p:blipFill rotWithShape="1">
          <a:blip r:embed="rId4">
            <a:alphaModFix/>
          </a:blip>
          <a:srcRect b="0" l="0" r="0" t="-3842"/>
          <a:stretch/>
        </p:blipFill>
        <p:spPr>
          <a:xfrm>
            <a:off x="162025" y="2016600"/>
            <a:ext cx="9831625" cy="56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Introduction Con..</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76" name="Google Shape;76;p15"/>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77" name="Google Shape;77;p15"/>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696650" y="1382900"/>
            <a:ext cx="7860600" cy="152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But Reservoir Computing is better! </a:t>
            </a:r>
            <a:endParaRPr sz="2000"/>
          </a:p>
          <a:p>
            <a:pPr indent="-355600" lvl="1" marL="914400" rtl="0" algn="l">
              <a:spcBef>
                <a:spcPts val="0"/>
              </a:spcBef>
              <a:spcAft>
                <a:spcPts val="0"/>
              </a:spcAft>
              <a:buSzPts val="2000"/>
              <a:buChar char="○"/>
            </a:pPr>
            <a:r>
              <a:rPr lang="en" sz="2000"/>
              <a:t>With 1) More Data 2) Better compute power</a:t>
            </a:r>
            <a:endParaRPr sz="2000"/>
          </a:p>
          <a:p>
            <a:pPr indent="-355600" lvl="1" marL="914400" rtl="0" algn="l">
              <a:spcBef>
                <a:spcPts val="0"/>
              </a:spcBef>
              <a:spcAft>
                <a:spcPts val="0"/>
              </a:spcAft>
              <a:buSzPts val="2000"/>
              <a:buChar char="○"/>
            </a:pPr>
            <a:r>
              <a:rPr lang="en" sz="2000"/>
              <a:t>Reservoir computing is a novel technique that researchers adapt to receive efficient </a:t>
            </a:r>
            <a:r>
              <a:rPr lang="en" sz="2000"/>
              <a:t>results</a:t>
            </a:r>
            <a:endParaRPr sz="2000"/>
          </a:p>
          <a:p>
            <a:pPr indent="-355600" lvl="1" marL="914400" rtl="0" algn="l">
              <a:spcBef>
                <a:spcPts val="0"/>
              </a:spcBef>
              <a:spcAft>
                <a:spcPts val="0"/>
              </a:spcAft>
              <a:buSzPts val="2000"/>
              <a:buChar char="○"/>
            </a:pPr>
            <a:r>
              <a:rPr lang="en" sz="2000"/>
              <a:t>Reservoir is better than RNNs, LSTMs and GRUs</a:t>
            </a:r>
            <a:endParaRPr sz="2000"/>
          </a:p>
          <a:p>
            <a:pPr indent="-355600" lvl="1" marL="914400" rtl="0" algn="l">
              <a:spcBef>
                <a:spcPts val="0"/>
              </a:spcBef>
              <a:spcAft>
                <a:spcPts val="0"/>
              </a:spcAft>
              <a:buSzPts val="2000"/>
              <a:buChar char="○"/>
            </a:pPr>
            <a:r>
              <a:rPr lang="en" sz="2000">
                <a:solidFill>
                  <a:schemeClr val="dk1"/>
                </a:solidFill>
              </a:rPr>
              <a:t>Why? as Reservoir learn with less data than LSTM (with equal number of trainable parameters)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Some developments in BP for RNNs perform better on problems which require long memory, but it’s hard for BP RNN training, unless networks are specifically designed to deal with them. Long short-memory (LSTM) and gated recurrent unit (GRU) are advanced designs to mitigate shortcomings of RNN. But when the length of input sequence exceeds a certain limit, the gradient will still disappear. Meanwhile, each LSTM cell have four full connection layers, if the time span of LSTM is large and the network is very deep, the calculation will be very heavy and time-consuming. Further, too many parameters will lead to over fitting risk.</a:t>
            </a:r>
            <a:endParaRPr sz="2000">
              <a:solidFill>
                <a:schemeClr val="dk1"/>
              </a:solidFill>
            </a:endParaRPr>
          </a:p>
          <a:p>
            <a:pPr indent="0" lvl="0" marL="914400" rtl="0" algn="l">
              <a:spcBef>
                <a:spcPts val="0"/>
              </a:spcBef>
              <a:spcAft>
                <a:spcPts val="0"/>
              </a:spcAft>
              <a:buNone/>
            </a:pPr>
            <a:r>
              <a:t/>
            </a:r>
            <a:endParaRPr sz="2000">
              <a:solidFill>
                <a:schemeClr val="dk1"/>
              </a:solidFill>
            </a:endParaRPr>
          </a:p>
        </p:txBody>
      </p:sp>
      <p:sp>
        <p:nvSpPr>
          <p:cNvPr id="80" name="Google Shape;80;p15"/>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Motivation</a:t>
            </a:r>
            <a:endParaRPr>
              <a:solidFill>
                <a:srgbClr val="000000"/>
              </a:solidFill>
            </a:endParaRPr>
          </a:p>
        </p:txBody>
      </p:sp>
      <p:pic>
        <p:nvPicPr>
          <p:cNvPr id="86" name="Google Shape;86;p16"/>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87" name="Google Shape;87;p16"/>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88" name="Google Shape;88;p16"/>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What is a Reservoir?</a:t>
            </a:r>
            <a:endParaRPr sz="2000"/>
          </a:p>
          <a:p>
            <a:pPr indent="-355600" lvl="1" marL="914400" rtl="0" algn="l">
              <a:spcBef>
                <a:spcPts val="0"/>
              </a:spcBef>
              <a:spcAft>
                <a:spcPts val="0"/>
              </a:spcAft>
              <a:buSzPts val="2000"/>
              <a:buChar char="○"/>
            </a:pPr>
            <a:r>
              <a:rPr lang="en" sz="2000"/>
              <a:t>“Reservoir” means network can store past inputs: also called “liquid state machines” (Maass et al 2002) and “echo state networks” (Jaeger &amp; Haas 2004)</a:t>
            </a:r>
            <a:endParaRPr sz="2000"/>
          </a:p>
          <a:p>
            <a:pPr indent="-355600" lvl="1" marL="914400" rtl="0" algn="l">
              <a:spcBef>
                <a:spcPts val="0"/>
              </a:spcBef>
              <a:spcAft>
                <a:spcPts val="0"/>
              </a:spcAft>
              <a:buSzPts val="2000"/>
              <a:buChar char="○"/>
            </a:pPr>
            <a:r>
              <a:rPr lang="en" sz="2000"/>
              <a:t>Reservoir is rich enough to do all different types of computation on temporal data, data that change in time</a:t>
            </a:r>
            <a:endParaRPr sz="2000"/>
          </a:p>
          <a:p>
            <a:pPr indent="-355600" lvl="1" marL="914400" rtl="0" algn="l">
              <a:spcBef>
                <a:spcPts val="0"/>
              </a:spcBef>
              <a:spcAft>
                <a:spcPts val="0"/>
              </a:spcAft>
              <a:buSzPts val="2000"/>
              <a:buChar char="○"/>
            </a:pPr>
            <a:r>
              <a:rPr lang="en" sz="2000"/>
              <a:t>ESNs are recurrent randomized neural networks in which the state dynamics are implemented by an untrained recurrent hidden layer, whose activation is used to feed a static output module that is the only trained part of the network</a:t>
            </a:r>
            <a:endParaRPr sz="2000"/>
          </a:p>
          <a:p>
            <a:pPr indent="-355600" lvl="1" marL="914400" rtl="0" algn="l">
              <a:spcBef>
                <a:spcPts val="0"/>
              </a:spcBef>
              <a:spcAft>
                <a:spcPts val="0"/>
              </a:spcAft>
              <a:buSzPts val="2000"/>
              <a:buChar char="○"/>
            </a:pPr>
            <a:r>
              <a:rPr lang="en" sz="2000"/>
              <a:t>Nonlinear dynamical systems abound in the sciences and in engineering. If one wishes to simulate, predict, filter, classify, or control such a system, one needs an executable system model. </a:t>
            </a:r>
            <a:endParaRPr sz="2000"/>
          </a:p>
        </p:txBody>
      </p:sp>
      <p:sp>
        <p:nvSpPr>
          <p:cNvPr id="91" name="Google Shape;91;p16"/>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Background (Existing Work)</a:t>
            </a:r>
            <a:endParaRPr>
              <a:solidFill>
                <a:srgbClr val="000000"/>
              </a:solidFill>
            </a:endParaRPr>
          </a:p>
        </p:txBody>
      </p:sp>
      <p:pic>
        <p:nvPicPr>
          <p:cNvPr id="97" name="Google Shape;97;p17"/>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98" name="Google Shape;98;p17"/>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99" name="Google Shape;99;p17"/>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0" name="Google Shape;100;p17"/>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604450" y="583475"/>
            <a:ext cx="7860600" cy="3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55600" lvl="1" marL="914400" rtl="0" algn="l">
              <a:spcBef>
                <a:spcPts val="0"/>
              </a:spcBef>
              <a:spcAft>
                <a:spcPts val="0"/>
              </a:spcAft>
              <a:buClr>
                <a:schemeClr val="dk1"/>
              </a:buClr>
              <a:buSzPts val="2000"/>
              <a:buChar char="○"/>
            </a:pPr>
            <a:r>
              <a:rPr lang="en" sz="2000">
                <a:solidFill>
                  <a:schemeClr val="dk1"/>
                </a:solidFill>
              </a:rPr>
              <a:t>However, it is often infeasible to obtain analytical models. In such cases, one has to resort to black-box models, which ignore the internal physical mechanisms and instead reproduce only the outwardly observable input output behavior of the target system.</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 If the target system is linear, efficient methods for black-box modeling are available. Most technical systems, however, become nonlinear if operated at higher operational points (that is, closer to saturation). Although this might lead to cheaper and more energy-efficient designs, it is not done because the resulting nonlinearities cannot be harnessed.</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 Many biomechanical systems use their full dynamic range (up to saturation) and thereby become lightweight, energy efficient, and thoroughly nonlinear. Here, we present an approach to learning black-box models of nonlinear systems, echo state networks (ESNs). An ESN is an artificial recurrent neural network (RNN). RNNs are characterized by feedback (“recurrent”) loops in their synaptic connection pathways.</a:t>
            </a:r>
            <a:endParaRPr sz="2000">
              <a:solidFill>
                <a:schemeClr val="dk1"/>
              </a:solidFill>
            </a:endParaRPr>
          </a:p>
          <a:p>
            <a:pPr indent="0" lvl="0" marL="914400" rtl="0" algn="l">
              <a:spcBef>
                <a:spcPts val="0"/>
              </a:spcBef>
              <a:spcAft>
                <a:spcPts val="0"/>
              </a:spcAft>
              <a:buNone/>
            </a:pPr>
            <a:r>
              <a:t/>
            </a:r>
            <a:endParaRPr sz="2000"/>
          </a:p>
        </p:txBody>
      </p:sp>
      <p:sp>
        <p:nvSpPr>
          <p:cNvPr id="102" name="Google Shape;102;p17"/>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Background (Existing Work Con..)</a:t>
            </a:r>
            <a:endParaRPr>
              <a:solidFill>
                <a:srgbClr val="000000"/>
              </a:solidFill>
            </a:endParaRPr>
          </a:p>
        </p:txBody>
      </p:sp>
      <p:pic>
        <p:nvPicPr>
          <p:cNvPr id="108" name="Google Shape;108;p18"/>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09" name="Google Shape;109;p18"/>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10" name="Google Shape;110;p18"/>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This approach..</a:t>
            </a:r>
            <a:endParaRPr sz="2400"/>
          </a:p>
          <a:p>
            <a:pPr indent="-381000" lvl="1" marL="914400" rtl="0" algn="l">
              <a:spcBef>
                <a:spcPts val="0"/>
              </a:spcBef>
              <a:spcAft>
                <a:spcPts val="0"/>
              </a:spcAft>
              <a:buSzPts val="2400"/>
              <a:buChar char="○"/>
            </a:pPr>
            <a:r>
              <a:t/>
            </a:r>
            <a:endParaRPr sz="2400"/>
          </a:p>
        </p:txBody>
      </p:sp>
      <p:sp>
        <p:nvSpPr>
          <p:cNvPr id="113" name="Google Shape;113;p18"/>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14" name="Google Shape;114;p18"/>
          <p:cNvPicPr preferRelativeResize="0"/>
          <p:nvPr/>
        </p:nvPicPr>
        <p:blipFill>
          <a:blip r:embed="rId4">
            <a:alphaModFix/>
          </a:blip>
          <a:stretch>
            <a:fillRect/>
          </a:stretch>
        </p:blipFill>
        <p:spPr>
          <a:xfrm>
            <a:off x="0" y="991225"/>
            <a:ext cx="10158975" cy="5784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Background (Existing Work Con..)</a:t>
            </a:r>
            <a:endParaRPr>
              <a:solidFill>
                <a:srgbClr val="000000"/>
              </a:solidFill>
            </a:endParaRPr>
          </a:p>
        </p:txBody>
      </p:sp>
      <p:pic>
        <p:nvPicPr>
          <p:cNvPr id="120" name="Google Shape;120;p19"/>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21" name="Google Shape;121;p19"/>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22" name="Google Shape;122;p19"/>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This approach..</a:t>
            </a:r>
            <a:endParaRPr sz="2400"/>
          </a:p>
          <a:p>
            <a:pPr indent="0" lvl="0" marL="914400" rtl="0" algn="l">
              <a:spcBef>
                <a:spcPts val="0"/>
              </a:spcBef>
              <a:spcAft>
                <a:spcPts val="0"/>
              </a:spcAft>
              <a:buNone/>
            </a:pPr>
            <a:r>
              <a:t/>
            </a:r>
            <a:endParaRPr sz="2400"/>
          </a:p>
        </p:txBody>
      </p:sp>
      <p:sp>
        <p:nvSpPr>
          <p:cNvPr id="125" name="Google Shape;125;p19"/>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26" name="Google Shape;126;p19"/>
          <p:cNvPicPr preferRelativeResize="0"/>
          <p:nvPr/>
        </p:nvPicPr>
        <p:blipFill>
          <a:blip r:embed="rId4">
            <a:alphaModFix/>
          </a:blip>
          <a:stretch>
            <a:fillRect/>
          </a:stretch>
        </p:blipFill>
        <p:spPr>
          <a:xfrm>
            <a:off x="152400" y="2327725"/>
            <a:ext cx="9746175" cy="451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Background (Existing Work Con..)</a:t>
            </a:r>
            <a:endParaRPr>
              <a:solidFill>
                <a:srgbClr val="000000"/>
              </a:solidFill>
            </a:endParaRPr>
          </a:p>
        </p:txBody>
      </p:sp>
      <p:pic>
        <p:nvPicPr>
          <p:cNvPr id="132" name="Google Shape;132;p20"/>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33" name="Google Shape;133;p20"/>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34" name="Google Shape;134;p20"/>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This approach..</a:t>
            </a:r>
            <a:endParaRPr sz="2400"/>
          </a:p>
          <a:p>
            <a:pPr indent="-381000" lvl="1" marL="914400" rtl="0" algn="l">
              <a:spcBef>
                <a:spcPts val="0"/>
              </a:spcBef>
              <a:spcAft>
                <a:spcPts val="0"/>
              </a:spcAft>
              <a:buSzPts val="2400"/>
              <a:buChar char="○"/>
            </a:pPr>
            <a:r>
              <a:t/>
            </a:r>
            <a:endParaRPr sz="2400"/>
          </a:p>
        </p:txBody>
      </p:sp>
      <p:sp>
        <p:nvSpPr>
          <p:cNvPr id="137" name="Google Shape;137;p20"/>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38" name="Google Shape;138;p20"/>
          <p:cNvPicPr preferRelativeResize="0"/>
          <p:nvPr/>
        </p:nvPicPr>
        <p:blipFill>
          <a:blip r:embed="rId4">
            <a:alphaModFix/>
          </a:blip>
          <a:stretch>
            <a:fillRect/>
          </a:stretch>
        </p:blipFill>
        <p:spPr>
          <a:xfrm>
            <a:off x="-15125" y="991225"/>
            <a:ext cx="10086549" cy="621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Proposed Work</a:t>
            </a:r>
            <a:endParaRPr>
              <a:solidFill>
                <a:srgbClr val="000000"/>
              </a:solidFill>
            </a:endParaRPr>
          </a:p>
        </p:txBody>
      </p:sp>
      <p:pic>
        <p:nvPicPr>
          <p:cNvPr id="144" name="Google Shape;144;p21"/>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45" name="Google Shape;145;p21"/>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46" name="Google Shape;146;p21"/>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49" name="Google Shape;149;p21"/>
          <p:cNvPicPr preferRelativeResize="0"/>
          <p:nvPr/>
        </p:nvPicPr>
        <p:blipFill>
          <a:blip r:embed="rId4">
            <a:alphaModFix/>
          </a:blip>
          <a:stretch>
            <a:fillRect/>
          </a:stretch>
        </p:blipFill>
        <p:spPr>
          <a:xfrm>
            <a:off x="-15125" y="991225"/>
            <a:ext cx="5442624" cy="6284475"/>
          </a:xfrm>
          <a:prstGeom prst="rect">
            <a:avLst/>
          </a:prstGeom>
          <a:noFill/>
          <a:ln>
            <a:noFill/>
          </a:ln>
        </p:spPr>
      </p:pic>
      <p:pic>
        <p:nvPicPr>
          <p:cNvPr id="150" name="Google Shape;150;p21"/>
          <p:cNvPicPr preferRelativeResize="0"/>
          <p:nvPr/>
        </p:nvPicPr>
        <p:blipFill>
          <a:blip r:embed="rId5">
            <a:alphaModFix/>
          </a:blip>
          <a:stretch>
            <a:fillRect/>
          </a:stretch>
        </p:blipFill>
        <p:spPr>
          <a:xfrm>
            <a:off x="5427500" y="1003430"/>
            <a:ext cx="4816672" cy="62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