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74" r:id="rId10"/>
    <p:sldId id="275" r:id="rId11"/>
    <p:sldId id="267" r:id="rId12"/>
    <p:sldId id="268" r:id="rId13"/>
    <p:sldId id="269" r:id="rId14"/>
    <p:sldId id="280" r:id="rId15"/>
    <p:sldId id="276" r:id="rId16"/>
    <p:sldId id="281" r:id="rId17"/>
    <p:sldId id="271" r:id="rId18"/>
    <p:sldId id="282" r:id="rId19"/>
    <p:sldId id="272" r:id="rId20"/>
    <p:sldId id="278" r:id="rId21"/>
    <p:sldId id="273" r:id="rId22"/>
    <p:sldId id="279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1"/>
    <p:restoredTop sz="94689"/>
  </p:normalViewPr>
  <p:slideViewPr>
    <p:cSldViewPr snapToGrid="0" snapToObjects="1">
      <p:cViewPr>
        <p:scale>
          <a:sx n="75" d="100"/>
          <a:sy n="75" d="100"/>
        </p:scale>
        <p:origin x="-122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1967-D5B2-4056-8CBE-B45EA0315E2F}" type="datetimeFigureOut">
              <a:rPr lang="en-US" smtClean="0"/>
              <a:pPr/>
              <a:t>6/23/2019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F8CB9-2750-4CE6-B36E-386F2AB9A09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3F71-732F-44BE-B2D2-BD4E8B7E63C4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4F5B-21B6-40CD-87CD-CB21690E1893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C33-C34C-49C4-AF62-E8276A3CA83F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3425-1882-4966-90A8-A76D985E0E5E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C0D0-407C-4A40-8BF2-9B0E9DCC6BEC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759-27B2-4902-8A82-D0FAC13F166B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65F-5927-41A5-8F1C-309E4E8638B2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702-8211-4BA7-9AB7-FC45F94EFC20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F5D-E4BE-4BED-930D-70BD4C9874B3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C652-CC9E-46CA-BCF3-6CC9D0340F48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6A36-26C9-455B-9846-680E8C2A128B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2F46-08F3-4276-A368-412F72B77E37}" type="datetime1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53BA-D1B4-6547-8144-593A612AC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3CA42-93A5-C941-AE71-A9B75B525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 Measurement Metrics and Correlation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endParaRPr lang="en-US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305792-774B-D84E-97DE-C1DF503C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648200"/>
            <a:ext cx="6858000" cy="1389749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 err="1"/>
              <a:t>Samir</a:t>
            </a:r>
            <a:r>
              <a:rPr lang="en-US" sz="1700" dirty="0"/>
              <a:t> </a:t>
            </a:r>
            <a:r>
              <a:rPr lang="en-US" sz="1700" dirty="0" err="1"/>
              <a:t>Anghan</a:t>
            </a:r>
            <a:r>
              <a:rPr lang="en-US" sz="1700" dirty="0"/>
              <a:t>: </a:t>
            </a:r>
            <a:r>
              <a:rPr lang="en-US" sz="1700" dirty="0" smtClean="0"/>
              <a:t>40040308</a:t>
            </a:r>
          </a:p>
          <a:p>
            <a:r>
              <a:rPr lang="en-US" sz="1700" dirty="0" smtClean="0"/>
              <a:t>Neha </a:t>
            </a:r>
            <a:r>
              <a:rPr lang="en-US" sz="1700" dirty="0" err="1" smtClean="0"/>
              <a:t>Sarang</a:t>
            </a:r>
            <a:r>
              <a:rPr lang="en-US" sz="1700" dirty="0" smtClean="0"/>
              <a:t> </a:t>
            </a:r>
            <a:r>
              <a:rPr lang="en-US" sz="1700" dirty="0" err="1" smtClean="0"/>
              <a:t>Dighe</a:t>
            </a:r>
            <a:r>
              <a:rPr lang="en-US" sz="1700" dirty="0" smtClean="0"/>
              <a:t>: 40105186</a:t>
            </a:r>
          </a:p>
          <a:p>
            <a:r>
              <a:rPr lang="en-US" sz="1700" dirty="0" err="1" smtClean="0"/>
              <a:t>Aamrean</a:t>
            </a:r>
            <a:r>
              <a:rPr lang="en-US" sz="1700" dirty="0" smtClean="0"/>
              <a:t> Singh Kaler:40080820</a:t>
            </a:r>
          </a:p>
          <a:p>
            <a:r>
              <a:rPr lang="en-US" sz="1700" dirty="0" err="1" smtClean="0"/>
              <a:t>Aayush</a:t>
            </a:r>
            <a:r>
              <a:rPr lang="en-US" sz="1700" dirty="0" smtClean="0"/>
              <a:t>  </a:t>
            </a:r>
            <a:r>
              <a:rPr lang="en-US" sz="1700" dirty="0" err="1" smtClean="0"/>
              <a:t>Lamichhane</a:t>
            </a:r>
            <a:r>
              <a:rPr lang="en-US" sz="1700" dirty="0" smtClean="0"/>
              <a:t> : 40091493 </a:t>
            </a:r>
          </a:p>
          <a:p>
            <a:r>
              <a:rPr lang="en-US" sz="1700" dirty="0" err="1" smtClean="0"/>
              <a:t>Shashank</a:t>
            </a:r>
            <a:r>
              <a:rPr lang="en-US" sz="1700" dirty="0" smtClean="0"/>
              <a:t> </a:t>
            </a:r>
            <a:r>
              <a:rPr lang="en-US" sz="1700" dirty="0" err="1" smtClean="0"/>
              <a:t>Rao</a:t>
            </a:r>
            <a:r>
              <a:rPr lang="en-US" sz="1700" dirty="0" smtClean="0"/>
              <a:t>: 40104247</a:t>
            </a:r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3848100" y="3509963"/>
            <a:ext cx="1775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Team N</a:t>
            </a:r>
            <a:endParaRPr lang="en-IN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9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795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sz="2700" b="1" dirty="0" smtClean="0">
                <a:cs typeface="Calibri Light"/>
              </a:rPr>
              <a:t>Issue tracking system- </a:t>
            </a:r>
            <a:r>
              <a:rPr lang="en-US" sz="2700" dirty="0" smtClean="0">
                <a:cs typeface="Calibri Light"/>
              </a:rPr>
              <a:t>Apache JIRA for Apache projects, </a:t>
            </a:r>
            <a:br>
              <a:rPr lang="en-US" sz="2700" dirty="0" smtClean="0">
                <a:cs typeface="Calibri Light"/>
              </a:rPr>
            </a:br>
            <a:r>
              <a:rPr lang="en-US" sz="2700" dirty="0" err="1" smtClean="0">
                <a:cs typeface="Calibri Light"/>
              </a:rPr>
              <a:t>Github</a:t>
            </a:r>
            <a:r>
              <a:rPr lang="en-US" sz="2700" dirty="0" smtClean="0">
                <a:cs typeface="Calibri Light"/>
              </a:rPr>
              <a:t> issue tracker for other projects.</a:t>
            </a:r>
            <a:r>
              <a:rPr lang="en-US" dirty="0" smtClean="0">
                <a:cs typeface="Calibri Light"/>
              </a:rPr>
              <a:t/>
            </a:r>
            <a:br>
              <a:rPr lang="en-US" dirty="0" smtClean="0">
                <a:cs typeface="Calibri Light"/>
              </a:rPr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B3584C-7531-3444-9BA3-3C8B8D6A7173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493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Collections – Metric 6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1" y="2338389"/>
            <a:ext cx="8686799" cy="233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9250" y="2003250"/>
          <a:ext cx="7865420" cy="40521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5050"/>
                <a:gridCol w="799023"/>
                <a:gridCol w="930392"/>
                <a:gridCol w="921489"/>
                <a:gridCol w="921489"/>
                <a:gridCol w="971089"/>
                <a:gridCol w="1412818"/>
                <a:gridCol w="874070"/>
              </a:tblGrid>
              <a:tr h="8942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Project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038" marR="12038" marT="12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LOC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038" marR="12038" marT="12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Total Statement coverage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038" marR="12038" marT="12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Total Branch Coverage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038" marR="12038" marT="12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Total mutation score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038" marR="12038" marT="12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Cyclomatic complexity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038" marR="12038" marT="12038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noProof="0" dirty="0" smtClean="0">
                          <a:effectLst/>
                        </a:rPr>
                        <a:t>Maintainability</a:t>
                      </a:r>
                      <a:r>
                        <a:rPr lang="en" sz="1600" u="none" strike="noStrike" baseline="0" noProof="0" dirty="0" smtClean="0">
                          <a:effectLst/>
                        </a:rPr>
                        <a:t>  index </a:t>
                      </a:r>
                      <a:endParaRPr lang="en" sz="1600" b="1" i="0" u="none" strike="noStrike" noProof="0" dirty="0">
                        <a:effectLst/>
                        <a:latin typeface="Calibri Light"/>
                      </a:endParaRPr>
                    </a:p>
                  </a:txBody>
                  <a:tcPr marL="12038" marR="12038" marT="12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Average BMI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038" marR="12038" marT="12038" marB="0" anchor="ctr"/>
                </a:tc>
              </a:tr>
              <a:tr h="780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effectLst/>
                        </a:rPr>
                        <a:t>Apache Commons Math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187.8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92</a:t>
                      </a:r>
                      <a:r>
                        <a:rPr lang="en-US" sz="1200" kern="1200" dirty="0">
                          <a:effectLst/>
                        </a:rPr>
                        <a:t>% 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83%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WIP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effectLst/>
                        </a:rPr>
                        <a:t>25763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63.70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effectLst/>
                        </a:rPr>
                        <a:t>68.33%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5646">
                <a:tc>
                  <a:txBody>
                    <a:bodyPr/>
                    <a:lstStyle/>
                    <a:p>
                      <a:r>
                        <a:rPr lang="en-US" sz="1200" dirty="0" err="1"/>
                        <a:t>RxJava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288.4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93%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89%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effectLst/>
                        </a:rPr>
                        <a:t>WIP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effectLst/>
                        </a:rPr>
                        <a:t>34020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69.44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effectLst/>
                        </a:rPr>
                        <a:t>101.86%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4765">
                <a:tc>
                  <a:txBody>
                    <a:bodyPr/>
                    <a:lstStyle/>
                    <a:p>
                      <a:r>
                        <a:rPr lang="en-US" sz="1200" dirty="0"/>
                        <a:t>Apache Commons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88.5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93%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84%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78%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effectLst/>
                        </a:rPr>
                        <a:t>8610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64.74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effectLst/>
                        </a:rPr>
                        <a:t>56.05%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4766">
                <a:tc>
                  <a:txBody>
                    <a:bodyPr/>
                    <a:lstStyle/>
                    <a:p>
                      <a:r>
                        <a:rPr lang="en-US" sz="1200" dirty="0"/>
                        <a:t>Apache Commons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89%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78%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50% 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effectLst/>
                        </a:rPr>
                        <a:t>11746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68.83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effectLst/>
                        </a:rPr>
                        <a:t>72.06%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4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  <a:r>
                        <a:rPr lang="en-US" sz="1200" baseline="0" dirty="0" smtClean="0"/>
                        <a:t> Common Codec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162.3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22997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65.79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16.66%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5840" y="600892"/>
            <a:ext cx="6818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Summary</a:t>
            </a:r>
            <a:r>
              <a:rPr lang="en-IN" sz="2400" dirty="0" smtClean="0"/>
              <a:t>: LOC, Statement Coverage, Branch Coverage, mutation score, </a:t>
            </a:r>
            <a:r>
              <a:rPr lang="en-IN" sz="2400" dirty="0" err="1" smtClean="0"/>
              <a:t>Cyclomatic</a:t>
            </a:r>
            <a:r>
              <a:rPr lang="en-IN" sz="2400" dirty="0" smtClean="0"/>
              <a:t> Complexity, BMI, Maintainability index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7371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cs typeface="Calibri Light"/>
              </a:rPr>
              <a:t>Choosing projects </a:t>
            </a:r>
          </a:p>
          <a:p>
            <a:endParaRPr lang="en-US" dirty="0" smtClean="0">
              <a:cs typeface="Calibri Light"/>
            </a:endParaRPr>
          </a:p>
          <a:p>
            <a:r>
              <a:rPr lang="en-US" dirty="0" smtClean="0">
                <a:cs typeface="Calibri Light"/>
              </a:rPr>
              <a:t>Build the projects</a:t>
            </a:r>
          </a:p>
          <a:p>
            <a:endParaRPr lang="en-US" dirty="0" smtClean="0">
              <a:cs typeface="Calibri Light"/>
            </a:endParaRPr>
          </a:p>
          <a:p>
            <a:r>
              <a:rPr lang="en-US" dirty="0" smtClean="0">
                <a:cs typeface="Calibri Light"/>
              </a:rPr>
              <a:t>Configuration of JACOCO </a:t>
            </a:r>
            <a:r>
              <a:rPr lang="en-US" dirty="0" err="1" smtClean="0">
                <a:cs typeface="Calibri Light"/>
              </a:rPr>
              <a:t>plugin</a:t>
            </a:r>
            <a:r>
              <a:rPr lang="en-US" dirty="0" smtClean="0">
                <a:cs typeface="Calibri Light"/>
              </a:rPr>
              <a:t> to the project</a:t>
            </a:r>
          </a:p>
          <a:p>
            <a:pPr marL="0" indent="0">
              <a:buNone/>
            </a:pPr>
            <a:r>
              <a:rPr lang="en-US" dirty="0" smtClean="0">
                <a:cs typeface="Calibri Light"/>
              </a:rPr>
              <a:t>          - Metrics 1 &amp; Metrics 2  - Statement and Branch Coverage</a:t>
            </a:r>
          </a:p>
          <a:p>
            <a:endParaRPr lang="en-US" dirty="0" smtClean="0">
              <a:cs typeface="Calibri Light"/>
            </a:endParaRPr>
          </a:p>
          <a:p>
            <a:r>
              <a:rPr lang="en-US" dirty="0" smtClean="0">
                <a:cs typeface="Calibri Light"/>
              </a:rPr>
              <a:t>Configuration of PI-test </a:t>
            </a:r>
            <a:r>
              <a:rPr lang="en-US" dirty="0" err="1" smtClean="0">
                <a:cs typeface="Calibri Light"/>
              </a:rPr>
              <a:t>plugin</a:t>
            </a:r>
            <a:r>
              <a:rPr lang="en-US" dirty="0" smtClean="0">
                <a:cs typeface="Calibri Light"/>
              </a:rPr>
              <a:t> to the project</a:t>
            </a:r>
          </a:p>
          <a:p>
            <a:pPr>
              <a:buNone/>
            </a:pPr>
            <a:r>
              <a:rPr lang="en-US" dirty="0" smtClean="0">
                <a:cs typeface="Calibri Light"/>
              </a:rPr>
              <a:t>	  - Metrics 3 – Mutation Score( Mutation Score = </a:t>
            </a:r>
            <a:r>
              <a:rPr lang="en-IN" dirty="0" smtClean="0"/>
              <a:t>(Killed </a:t>
            </a:r>
            <a:r>
              <a:rPr lang="en-IN" dirty="0"/>
              <a:t>Mutants / Total number of Mutants) * 100 </a:t>
            </a:r>
            <a:r>
              <a:rPr lang="en-IN" dirty="0" smtClean="0"/>
              <a:t>)</a:t>
            </a:r>
            <a:endParaRPr lang="en-IN" dirty="0"/>
          </a:p>
          <a:p>
            <a:pPr>
              <a:buNone/>
            </a:pPr>
            <a:endParaRPr lang="en-US" dirty="0" smtClean="0">
              <a:cs typeface="Calibri Light"/>
            </a:endParaRPr>
          </a:p>
          <a:p>
            <a:r>
              <a:rPr lang="en-US" dirty="0" smtClean="0">
                <a:cs typeface="Calibri Light"/>
              </a:rPr>
              <a:t>Configuration of Metrics Reloaded </a:t>
            </a:r>
            <a:r>
              <a:rPr lang="en-US" dirty="0" err="1" smtClean="0">
                <a:cs typeface="Calibri Light"/>
              </a:rPr>
              <a:t>Plugin</a:t>
            </a:r>
            <a:r>
              <a:rPr lang="en-US" dirty="0" smtClean="0">
                <a:cs typeface="Calibri Light"/>
              </a:rPr>
              <a:t> to the project</a:t>
            </a:r>
          </a:p>
          <a:p>
            <a:pPr>
              <a:buNone/>
            </a:pPr>
            <a:r>
              <a:rPr lang="en-US" dirty="0" smtClean="0">
                <a:cs typeface="Calibri Light"/>
              </a:rPr>
              <a:t> 	  - Metrics 4 – </a:t>
            </a:r>
            <a:r>
              <a:rPr lang="en-US" dirty="0" err="1" smtClean="0">
                <a:cs typeface="Calibri Light"/>
              </a:rPr>
              <a:t>Cyclomatic</a:t>
            </a:r>
            <a:r>
              <a:rPr lang="en-US" dirty="0" smtClean="0">
                <a:cs typeface="Calibri Light"/>
              </a:rPr>
              <a:t> Complexity (G = E-N+2P), Halstead Volume(V), WMC(Weighted Method Complexity)</a:t>
            </a:r>
          </a:p>
          <a:p>
            <a:endParaRPr lang="en-US" dirty="0" smtClean="0">
              <a:cs typeface="Calibri Light"/>
            </a:endParaRPr>
          </a:p>
          <a:p>
            <a:r>
              <a:rPr lang="en-US" dirty="0">
                <a:cs typeface="Calibri Light"/>
              </a:rPr>
              <a:t>Computed Metric 5 (Maintainability Index) using Metric 4(</a:t>
            </a:r>
            <a:r>
              <a:rPr lang="en-US" dirty="0" err="1">
                <a:cs typeface="Calibri Light"/>
              </a:rPr>
              <a:t>Cyclomatic</a:t>
            </a:r>
            <a:r>
              <a:rPr lang="en-US" dirty="0">
                <a:cs typeface="Calibri Light"/>
              </a:rPr>
              <a:t> Complexity) and Halstead Volume </a:t>
            </a:r>
          </a:p>
          <a:p>
            <a:pPr>
              <a:buNone/>
            </a:pPr>
            <a:r>
              <a:rPr lang="en-US" dirty="0">
                <a:cs typeface="Calibri Light"/>
              </a:rPr>
              <a:t>         Formula: (</a:t>
            </a:r>
            <a:r>
              <a:rPr lang="en-IN" dirty="0">
                <a:cs typeface="Calibri Light"/>
              </a:rPr>
              <a:t>MI = 171 - 5.2 * </a:t>
            </a:r>
            <a:r>
              <a:rPr lang="en-IN" dirty="0" err="1">
                <a:cs typeface="Calibri Light"/>
              </a:rPr>
              <a:t>ln</a:t>
            </a:r>
            <a:r>
              <a:rPr lang="en-IN" dirty="0">
                <a:cs typeface="Calibri Light"/>
              </a:rPr>
              <a:t>(V) - 0.23 * (G) - 16.2 * </a:t>
            </a:r>
            <a:r>
              <a:rPr lang="en-IN" dirty="0" err="1">
                <a:cs typeface="Calibri Light"/>
              </a:rPr>
              <a:t>ln</a:t>
            </a:r>
            <a:r>
              <a:rPr lang="en-IN" dirty="0">
                <a:cs typeface="Calibri Light"/>
              </a:rPr>
              <a:t> (LOC) )</a:t>
            </a:r>
            <a:endParaRPr lang="en-US" dirty="0">
              <a:cs typeface="Calibri Light"/>
            </a:endParaRPr>
          </a:p>
          <a:p>
            <a:endParaRPr lang="en-US" dirty="0">
              <a:cs typeface="Calibri Light"/>
            </a:endParaRPr>
          </a:p>
          <a:p>
            <a:pPr marL="342900" lvl="2" indent="-342900"/>
            <a:r>
              <a:rPr lang="en-US" sz="3200" dirty="0">
                <a:cs typeface="Calibri Light"/>
              </a:rPr>
              <a:t>Computed Metric 6 using Issue tracking system- Apache JIRA for apache projects, </a:t>
            </a:r>
            <a:r>
              <a:rPr lang="en-US" sz="3200" dirty="0" err="1">
                <a:cs typeface="Calibri Light"/>
              </a:rPr>
              <a:t>Github</a:t>
            </a:r>
            <a:r>
              <a:rPr lang="en-US" sz="3200" dirty="0">
                <a:cs typeface="Calibri Light"/>
              </a:rPr>
              <a:t> issue tracker for other projects. </a:t>
            </a:r>
          </a:p>
          <a:p>
            <a:endParaRPr lang="en-US" dirty="0" smtClean="0">
              <a:cs typeface="Calibri Light"/>
            </a:endParaRPr>
          </a:p>
          <a:p>
            <a:endParaRPr lang="en-US" dirty="0" smtClean="0">
              <a:cs typeface="Calibri Light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Analysis - TBD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Spearman Rank Correlation –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图片 5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3272ED56-F07C-4DC4-B185-A9F9A7AB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2428732"/>
            <a:ext cx="4491990" cy="1367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Correlation between Metric 1&amp;2 and Metric 3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20686"/>
          <a:ext cx="8229600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Project</a:t>
                      </a:r>
                      <a:endParaRPr lang="zh-CN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76" marR="7497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Sets of data(Package level)</a:t>
                      </a:r>
                      <a:endParaRPr lang="zh-CN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76" marR="7497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 of metric 1&amp;3</a:t>
                      </a:r>
                      <a:endParaRPr lang="zh-CN" sz="2000" kern="100" dirty="0">
                        <a:solidFill>
                          <a:srgbClr val="FFFF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76" marR="7497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 of metric 2&amp;3</a:t>
                      </a:r>
                      <a:endParaRPr lang="zh-CN" sz="2000" kern="100" dirty="0">
                        <a:solidFill>
                          <a:srgbClr val="FFFF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76" marR="74976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Apache Common Collection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0.3904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0.4381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Apache</a:t>
                      </a:r>
                      <a:r>
                        <a:rPr lang="en-IN" sz="1600" baseline="0" dirty="0" smtClean="0"/>
                        <a:t> Common Configurations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0.9389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0.8659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Apache Commons Codec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0.98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0.9804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987869"/>
            <a:ext cx="865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i="1" dirty="0" smtClean="0"/>
              <a:t>Calculate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R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among the 3 project(</a:t>
            </a:r>
            <a:r>
              <a:rPr kumimoji="1" lang="en" altLang="zh-CN" b="1" i="1" dirty="0" smtClean="0"/>
              <a:t>43 sets of data</a:t>
            </a:r>
            <a:r>
              <a:rPr kumimoji="1" lang="en-US" altLang="zh-CN" b="1" i="1" dirty="0" smtClean="0"/>
              <a:t>) :  </a:t>
            </a:r>
          </a:p>
          <a:p>
            <a:pPr algn="ctr"/>
            <a:r>
              <a:rPr kumimoji="1" lang="en-US" altLang="zh-CN" b="1" i="1" dirty="0" smtClean="0"/>
              <a:t>Correlation coefficient (Spearman): </a:t>
            </a:r>
            <a:r>
              <a:rPr lang="en-IN" b="1" dirty="0" smtClean="0"/>
              <a:t>0.7201</a:t>
            </a:r>
          </a:p>
          <a:p>
            <a:r>
              <a:rPr kumimoji="1" lang="en-US" altLang="zh-CN" b="1" i="1" dirty="0" smtClean="0"/>
              <a:t> </a:t>
            </a:r>
            <a:endParaRPr lang="zh-CN" altLang="en-US" b="1" i="1" dirty="0" smtClean="0">
              <a:cs typeface="Calibri Light"/>
            </a:endParaRP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sz="3600" dirty="0" smtClean="0">
                <a:ea typeface="宋体"/>
              </a:rPr>
              <a:t>Correlation between Metric 1 and Metric 3</a:t>
            </a:r>
            <a:br>
              <a:rPr lang="en" altLang="zh-CN" sz="3600" dirty="0" smtClean="0">
                <a:ea typeface="宋体"/>
              </a:rPr>
            </a:br>
            <a:r>
              <a:rPr lang="en" altLang="zh-CN" sz="2000" dirty="0" smtClean="0">
                <a:ea typeface="宋体"/>
              </a:rPr>
              <a:t>Project: Apache Commons Collections</a:t>
            </a:r>
            <a:r>
              <a:rPr lang="en" altLang="zh-CN" sz="3600" dirty="0" smtClean="0">
                <a:ea typeface="宋体"/>
              </a:rPr>
              <a:t/>
            </a:r>
            <a:br>
              <a:rPr lang="en" altLang="zh-CN" sz="3600" dirty="0" smtClean="0">
                <a:ea typeface="宋体"/>
              </a:rPr>
            </a:br>
            <a:r>
              <a:rPr lang="en" altLang="zh-CN" sz="2200" dirty="0" smtClean="0">
                <a:ea typeface="宋体"/>
              </a:rPr>
              <a:t>X: Statement coverage</a:t>
            </a:r>
            <a:br>
              <a:rPr lang="en" altLang="zh-CN" sz="2200" dirty="0" smtClean="0">
                <a:ea typeface="宋体"/>
              </a:rPr>
            </a:br>
            <a:r>
              <a:rPr lang="en" altLang="zh-CN" sz="2200" dirty="0" smtClean="0">
                <a:ea typeface="宋体"/>
              </a:rPr>
              <a:t>Y: Mutation Coverage</a:t>
            </a:r>
            <a:endParaRPr lang="en-IN" sz="2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7261" y="1912760"/>
            <a:ext cx="4696602" cy="452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Correlation between Metric 1&amp;2 and Metric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4700" cy="452596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Hypothesis – </a:t>
            </a:r>
          </a:p>
          <a:p>
            <a:pPr>
              <a:buNone/>
            </a:pPr>
            <a:r>
              <a:rPr lang="en-IN" sz="2600" dirty="0" smtClean="0"/>
              <a:t>      </a:t>
            </a:r>
            <a:r>
              <a:rPr lang="en-IN" sz="2400" dirty="0">
                <a:cs typeface="Calibri Light"/>
              </a:rPr>
              <a:t>The rationale is that test suits that has higher branch coverage and statement coverage might show better test suite effectiveness.</a:t>
            </a:r>
          </a:p>
          <a:p>
            <a:pPr>
              <a:buNone/>
            </a:pPr>
            <a:endParaRPr lang="en-IN" dirty="0"/>
          </a:p>
          <a:p>
            <a:r>
              <a:rPr lang="en-IN" dirty="0" smtClean="0"/>
              <a:t>Conclusion – 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 Light"/>
              </a:rPr>
              <a:t>The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>
                <a:solidFill>
                  <a:prstClr val="black"/>
                </a:solidFill>
                <a:cs typeface="Calibri Light"/>
              </a:rPr>
              <a:t>correlation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>
                <a:solidFill>
                  <a:prstClr val="black"/>
                </a:solidFill>
                <a:cs typeface="Calibri Light"/>
              </a:rPr>
              <a:t>between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>
                <a:solidFill>
                  <a:prstClr val="black"/>
                </a:solidFill>
                <a:cs typeface="Calibri Light"/>
              </a:rPr>
              <a:t>metric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>
                <a:solidFill>
                  <a:prstClr val="black"/>
                </a:solidFill>
                <a:cs typeface="Calibri Light"/>
              </a:rPr>
              <a:t>1&amp;2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>
                <a:solidFill>
                  <a:prstClr val="black"/>
                </a:solidFill>
                <a:cs typeface="Calibri Light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>
                <a:solidFill>
                  <a:prstClr val="black"/>
                </a:solidFill>
                <a:cs typeface="Calibri Light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>
                <a:solidFill>
                  <a:prstClr val="black"/>
                </a:solidFill>
                <a:cs typeface="Calibri Light"/>
              </a:rPr>
              <a:t>is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>
                <a:solidFill>
                  <a:prstClr val="black"/>
                </a:solidFill>
                <a:cs typeface="Calibri Light"/>
              </a:rPr>
              <a:t>positive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>
                <a:solidFill>
                  <a:prstClr val="black"/>
                </a:solidFill>
                <a:cs typeface="Calibri Light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>
                <a:solidFill>
                  <a:prstClr val="black"/>
                </a:solidFill>
                <a:cs typeface="Calibri Light"/>
              </a:rPr>
              <a:t>very</a:t>
            </a:r>
            <a:r>
              <a:rPr lang="zh-CN" altLang="en-US" sz="2400" dirty="0">
                <a:solidFill>
                  <a:prstClr val="black"/>
                </a:solidFill>
                <a:cs typeface="Calibri Light"/>
              </a:rPr>
              <a:t> </a:t>
            </a:r>
            <a:r>
              <a:rPr lang="en-US" sz="2400" dirty="0" smtClean="0">
                <a:solidFill>
                  <a:prstClr val="black"/>
                </a:solidFill>
                <a:cs typeface="Calibri Light"/>
              </a:rPr>
              <a:t>strong</a:t>
            </a:r>
            <a:endParaRPr lang="en-US" dirty="0" smtClean="0">
              <a:cs typeface="Calibri Light"/>
            </a:endParaRPr>
          </a:p>
          <a:p>
            <a:r>
              <a:rPr lang="en-US" sz="2400" dirty="0" smtClean="0">
                <a:cs typeface="Calibri Light"/>
              </a:rPr>
              <a:t>We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-US" sz="2400" dirty="0" smtClean="0">
                <a:cs typeface="Calibri Light"/>
              </a:rPr>
              <a:t>can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-US" sz="2400" dirty="0" smtClean="0">
                <a:cs typeface="Calibri Light"/>
              </a:rPr>
              <a:t>conclude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-US" sz="2400" dirty="0" smtClean="0">
                <a:cs typeface="Calibri Light"/>
              </a:rPr>
              <a:t>that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" sz="2400" dirty="0" smtClean="0">
                <a:cs typeface="Calibri Light"/>
              </a:rPr>
              <a:t>suites</a:t>
            </a:r>
            <a:r>
              <a:rPr lang="en" sz="2400" dirty="0" smtClean="0">
                <a:ea typeface="宋体"/>
                <a:cs typeface="Calibri Light"/>
              </a:rPr>
              <a:t> </a:t>
            </a:r>
            <a:r>
              <a:rPr lang="en" sz="2400" dirty="0" smtClean="0">
                <a:cs typeface="Calibri Light"/>
              </a:rPr>
              <a:t>with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" sz="2400" dirty="0" smtClean="0">
                <a:cs typeface="Calibri Light"/>
              </a:rPr>
              <a:t>higher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-US" sz="2400" dirty="0" smtClean="0">
                <a:cs typeface="Calibri Light"/>
              </a:rPr>
              <a:t>Statement or Branch</a:t>
            </a:r>
            <a:r>
              <a:rPr lang="en" sz="2400" dirty="0" smtClean="0">
                <a:cs typeface="Calibri Light"/>
              </a:rPr>
              <a:t> coverage  showed up with </a:t>
            </a:r>
            <a:r>
              <a:rPr lang="en-US" sz="2400" dirty="0" smtClean="0">
                <a:cs typeface="Calibri Light"/>
              </a:rPr>
              <a:t>high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-US" sz="2400" dirty="0" smtClean="0">
                <a:cs typeface="Calibri Light"/>
              </a:rPr>
              <a:t>mutation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-US" sz="2400" dirty="0" smtClean="0">
                <a:cs typeface="Calibri Light"/>
              </a:rPr>
              <a:t>score</a:t>
            </a:r>
            <a:r>
              <a:rPr lang="en" sz="2400" dirty="0" smtClean="0">
                <a:cs typeface="Calibri Light"/>
              </a:rPr>
              <a:t>.</a:t>
            </a:r>
            <a:r>
              <a:rPr lang="zh-CN" altLang="en-US" sz="2400" dirty="0">
                <a:cs typeface="Calibri Light"/>
              </a:rPr>
              <a:t> </a:t>
            </a:r>
            <a:endParaRPr lang="en-US" altLang="zh-CN" sz="2400" dirty="0">
              <a:cs typeface="Calibri Light"/>
            </a:endParaRPr>
          </a:p>
          <a:p>
            <a:r>
              <a:rPr lang="en-US" sz="2400" dirty="0" smtClean="0">
                <a:cs typeface="Calibri Light"/>
              </a:rPr>
              <a:t>Therefore,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" sz="2400" dirty="0" smtClean="0">
                <a:cs typeface="Calibri Light"/>
              </a:rPr>
              <a:t>this conclusion is consistent with the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-US" sz="2400" dirty="0" smtClean="0">
                <a:cs typeface="Calibri Light"/>
              </a:rPr>
              <a:t>rationale that</a:t>
            </a:r>
            <a:r>
              <a:rPr lang="zh-CN" altLang="en-US" sz="2400" dirty="0">
                <a:cs typeface="Calibri Light"/>
              </a:rPr>
              <a:t> </a:t>
            </a:r>
            <a:r>
              <a:rPr lang="en" sz="2400" dirty="0" smtClean="0">
                <a:cs typeface="Calibri Light"/>
              </a:rPr>
              <a:t>test suites with higher coverage </a:t>
            </a:r>
            <a:r>
              <a:rPr lang="en-US" sz="2400" dirty="0" smtClean="0">
                <a:cs typeface="Calibri Light"/>
              </a:rPr>
              <a:t>can</a:t>
            </a:r>
            <a:r>
              <a:rPr lang="en" sz="2400" dirty="0" smtClean="0">
                <a:cs typeface="Calibri Light"/>
              </a:rPr>
              <a:t> show better test suite effectiveness.</a:t>
            </a:r>
            <a:endParaRPr lang="en-US" sz="2400" dirty="0" smtClean="0">
              <a:cs typeface="Calibri Light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altLang="zh-CN" sz="3200" dirty="0" smtClean="0">
                <a:ea typeface="宋体"/>
              </a:rPr>
              <a:t>Correlation between Metric 1&amp;2 and Metric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7100" y="1181100"/>
          <a:ext cx="7315200" cy="191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7534"/>
                <a:gridCol w="1659266"/>
                <a:gridCol w="24384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Project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Sets of </a:t>
                      </a:r>
                      <a:r>
                        <a:rPr lang="en-US" sz="1400" kern="100" dirty="0" smtClean="0">
                          <a:effectLst/>
                        </a:rPr>
                        <a:t>data(class</a:t>
                      </a:r>
                      <a:r>
                        <a:rPr lang="en-US" sz="1400" kern="100" baseline="0" dirty="0" smtClean="0">
                          <a:effectLst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</a:rPr>
                        <a:t>level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rs</a:t>
                      </a:r>
                      <a:r>
                        <a:rPr lang="en-US" sz="1400" kern="100" dirty="0">
                          <a:effectLst/>
                        </a:rPr>
                        <a:t> of</a:t>
                      </a:r>
                      <a:r>
                        <a:rPr lang="zh-CN" alt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>
                          <a:effectLst/>
                        </a:rPr>
                        <a:t>metric 1&amp;4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Apache commons codec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-0.2498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Apache</a:t>
                      </a:r>
                      <a:r>
                        <a:rPr lang="en-US" sz="1400" kern="100" baseline="0" dirty="0" smtClean="0">
                          <a:effectLst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</a:rPr>
                        <a:t>commons</a:t>
                      </a:r>
                      <a:r>
                        <a:rPr lang="en-US" sz="1400" kern="100" baseline="0" dirty="0" smtClean="0">
                          <a:effectLst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</a:rPr>
                        <a:t>collections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474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 smtClean="0">
                          <a:effectLst/>
                        </a:rPr>
                        <a:t>-</a:t>
                      </a:r>
                      <a:r>
                        <a:rPr lang="en-US" sz="1400" b="0" kern="100" dirty="0" smtClean="0">
                          <a:solidFill>
                            <a:srgbClr val="FF0000"/>
                          </a:solidFill>
                          <a:effectLst/>
                        </a:rPr>
                        <a:t>0.3780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lvl="0" algn="just" defTabSz="9144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Apache commons configuration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en-US" sz="1400" kern="100" dirty="0" smtClean="0">
                          <a:effectLst/>
                        </a:rPr>
                        <a:t>152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en-US" sz="1400" b="0" kern="100" dirty="0" smtClean="0">
                          <a:effectLst/>
                        </a:rPr>
                        <a:t>-0.44865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Commons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>
                        <a:spcAft>
                          <a:spcPts val="0"/>
                        </a:spcAft>
                        <a:buNone/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>
                        <a:spcAft>
                          <a:spcPts val="0"/>
                        </a:spcAft>
                        <a:buNone/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7900" y="4096703"/>
          <a:ext cx="7264400" cy="191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5000"/>
                <a:gridCol w="17272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Project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Sets of </a:t>
                      </a:r>
                      <a:r>
                        <a:rPr lang="en-US" sz="1400" kern="100" dirty="0" smtClean="0">
                          <a:effectLst/>
                        </a:rPr>
                        <a:t>data(class</a:t>
                      </a:r>
                      <a:r>
                        <a:rPr lang="en-US" sz="1400" kern="100" baseline="0" dirty="0" smtClean="0">
                          <a:effectLst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</a:rPr>
                        <a:t>level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</a:t>
                      </a:r>
                      <a:r>
                        <a:rPr lang="en-US" sz="1400" kern="100" baseline="-25000" dirty="0" err="1">
                          <a:effectLst/>
                        </a:rPr>
                        <a:t>s</a:t>
                      </a:r>
                      <a:r>
                        <a:rPr lang="en-US" sz="1400" kern="100" dirty="0">
                          <a:effectLst/>
                        </a:rPr>
                        <a:t> of metric 2&amp;4</a:t>
                      </a:r>
                      <a:endParaRPr lang="zh-CN" sz="1400" kern="100" dirty="0">
                        <a:solidFill>
                          <a:srgbClr val="FFFF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Apache commons codec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-0.3412</a:t>
                      </a:r>
                      <a:endParaRPr lang="zh-CN" sz="1400" kern="100" dirty="0" smtClean="0">
                        <a:solidFill>
                          <a:schemeClr val="tx1"/>
                        </a:solidFill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Apache</a:t>
                      </a:r>
                      <a:r>
                        <a:rPr lang="en-US" sz="1400" kern="100" baseline="0" dirty="0" smtClean="0">
                          <a:effectLst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</a:rPr>
                        <a:t>commons </a:t>
                      </a:r>
                      <a:r>
                        <a:rPr lang="en-US" sz="1400" kern="100" dirty="0">
                          <a:effectLst/>
                        </a:rPr>
                        <a:t>collections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319</a:t>
                      </a:r>
                      <a:endParaRPr lang="zh-CN" altLang="zh-CN" sz="14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-</a:t>
                      </a: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0.2614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lvl="0" algn="just">
                        <a:spcAft>
                          <a:spcPts val="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Apache commons configuration</a:t>
                      </a:r>
                      <a:endParaRPr lang="zh-CN" altLang="en-US" sz="140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en-US" sz="1400" kern="100" dirty="0" smtClean="0">
                          <a:effectLst/>
                        </a:rPr>
                        <a:t>104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en-US" sz="1400" kern="100" dirty="0" smtClean="0">
                          <a:effectLst/>
                        </a:rPr>
                        <a:t>-0.30902</a:t>
                      </a:r>
                      <a:endParaRPr lang="zh-CN" altLang="en-US" sz="140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Commons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zh-CN" altLang="en-US" sz="140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zh-CN" altLang="en-US" sz="1400" kern="100" dirty="0">
                        <a:effectLst/>
                        <a:latin typeface="DengXian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7100" y="346202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 smtClean="0"/>
              <a:t>Calculate</a:t>
            </a:r>
            <a:r>
              <a:rPr kumimoji="1" lang="zh-CN" altLang="en-US" sz="1600" b="1" i="1" dirty="0" smtClean="0"/>
              <a:t> </a:t>
            </a:r>
            <a:r>
              <a:rPr kumimoji="1" lang="en-US" altLang="zh-CN" sz="1600" b="1" i="1" dirty="0" err="1" smtClean="0">
                <a:latin typeface="Times New Roman"/>
                <a:cs typeface="Times New Roman"/>
              </a:rPr>
              <a:t>r</a:t>
            </a:r>
            <a:r>
              <a:rPr kumimoji="1" lang="en-US" altLang="zh-CN" sz="1600" b="1" i="1" baseline="-25000" dirty="0" err="1" smtClean="0">
                <a:latin typeface="Times New Roman"/>
                <a:cs typeface="Times New Roman"/>
              </a:rPr>
              <a:t>s</a:t>
            </a:r>
            <a:r>
              <a:rPr kumimoji="1" lang="zh-CN" altLang="en-US" sz="1600" b="1" i="1" dirty="0" smtClean="0"/>
              <a:t> </a:t>
            </a:r>
            <a:r>
              <a:rPr kumimoji="1" lang="en-US" altLang="zh-CN" sz="1600" b="1" i="1" dirty="0" smtClean="0"/>
              <a:t>among the 4 projects(</a:t>
            </a:r>
            <a:r>
              <a:rPr kumimoji="1" lang="en" altLang="zh-CN" sz="1600" b="1" i="1" dirty="0" smtClean="0"/>
              <a:t>1663 sets of data</a:t>
            </a:r>
            <a:r>
              <a:rPr kumimoji="1" lang="en-US" altLang="zh-CN" sz="1600" b="1" i="1" dirty="0" smtClean="0"/>
              <a:t>) : = </a:t>
            </a:r>
            <a:r>
              <a:rPr lang="en-US" altLang="zh-CN" sz="1600" b="1" dirty="0" smtClean="0"/>
              <a:t>-0.3556</a:t>
            </a:r>
            <a:endParaRPr kumimoji="1"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900" y="6451600"/>
            <a:ext cx="815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 smtClean="0"/>
              <a:t>Calculate</a:t>
            </a:r>
            <a:r>
              <a:rPr kumimoji="1" lang="zh-CN" altLang="en-US" sz="1600" b="1" i="1" dirty="0" smtClean="0"/>
              <a:t> </a:t>
            </a:r>
            <a:r>
              <a:rPr kumimoji="1" lang="en-US" altLang="zh-CN" sz="1600" b="1" i="1" dirty="0" err="1" smtClean="0"/>
              <a:t>rs</a:t>
            </a:r>
            <a:r>
              <a:rPr kumimoji="1" lang="zh-CN" altLang="en-US" sz="1600" b="1" i="1" dirty="0" smtClean="0"/>
              <a:t> </a:t>
            </a:r>
            <a:r>
              <a:rPr kumimoji="1" lang="en-US" altLang="zh-CN" sz="1600" b="1" i="1" dirty="0" smtClean="0"/>
              <a:t>among the 4 projects(</a:t>
            </a:r>
            <a:r>
              <a:rPr kumimoji="1" lang="en" altLang="zh-CN" sz="1600" b="1" i="1" dirty="0" smtClean="0"/>
              <a:t>1174</a:t>
            </a:r>
            <a:r>
              <a:rPr kumimoji="1" lang="en" altLang="zh-CN" sz="1600" i="1" dirty="0" smtClean="0"/>
              <a:t> </a:t>
            </a:r>
            <a:r>
              <a:rPr kumimoji="1" lang="en" altLang="zh-CN" sz="1600" b="1" i="1" dirty="0" smtClean="0"/>
              <a:t>sets of data</a:t>
            </a:r>
            <a:r>
              <a:rPr kumimoji="1" lang="en-US" altLang="zh-CN" sz="1600" b="1" i="1" dirty="0" smtClean="0"/>
              <a:t>) : </a:t>
            </a:r>
            <a:r>
              <a:rPr kumimoji="1" lang="en-US" altLang="zh-CN" sz="1600" b="1" i="1" dirty="0" err="1" smtClean="0"/>
              <a:t>rs</a:t>
            </a:r>
            <a:r>
              <a:rPr kumimoji="1" lang="en-US" altLang="zh-CN" sz="1600" b="1" i="1" dirty="0" smtClean="0"/>
              <a:t> = -</a:t>
            </a:r>
            <a:r>
              <a:rPr lang="en-US" altLang="zh-CN" sz="1600" b="1" dirty="0" smtClean="0"/>
              <a:t>0.2705</a:t>
            </a:r>
            <a:r>
              <a:rPr lang="zh-CN" altLang="zh-CN" sz="1600" dirty="0" smtClean="0"/>
              <a:t> </a:t>
            </a:r>
            <a:endParaRPr kumimoji="1" lang="en-US" altLang="zh-CN" sz="1600" b="1" i="1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Correlation between Metric 1&amp;2 and Metric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Hypothesis –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2600" dirty="0" smtClean="0"/>
              <a:t>The </a:t>
            </a:r>
            <a:r>
              <a:rPr lang="en-IN" sz="2600" dirty="0"/>
              <a:t>rationale is that classes with higher complexity are less likely to </a:t>
            </a:r>
            <a:r>
              <a:rPr lang="en-IN" sz="2600" dirty="0" smtClean="0"/>
              <a:t>have           high </a:t>
            </a:r>
            <a:r>
              <a:rPr lang="en-IN" sz="2600" dirty="0"/>
              <a:t>coverage test suites. </a:t>
            </a:r>
            <a:endParaRPr lang="en-IN" sz="2600" dirty="0" smtClean="0"/>
          </a:p>
          <a:p>
            <a:endParaRPr lang="en-IN" dirty="0" smtClean="0"/>
          </a:p>
          <a:p>
            <a:r>
              <a:rPr lang="en-IN" dirty="0" smtClean="0"/>
              <a:t>Conclusion- </a:t>
            </a:r>
            <a:endParaRPr lang="en-US" altLang="zh-CN" dirty="0" smtClean="0">
              <a:cs typeface="Calibri Light"/>
            </a:endParaRPr>
          </a:p>
          <a:p>
            <a:r>
              <a:rPr lang="en-US" altLang="zh-CN" sz="2600" dirty="0" smtClean="0">
                <a:cs typeface="Calibri Light"/>
              </a:rPr>
              <a:t>The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correlation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between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metric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1&amp;2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and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4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is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negative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and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" altLang="zh-CN" sz="2600" dirty="0" smtClean="0">
                <a:cs typeface="Calibri Light"/>
              </a:rPr>
              <a:t>the strength of the association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is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good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but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not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very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 smtClean="0">
                <a:cs typeface="Calibri Light"/>
              </a:rPr>
              <a:t>strong.</a:t>
            </a:r>
            <a:endParaRPr lang="en-US" altLang="zh-CN" sz="2600" dirty="0">
              <a:cs typeface="Calibri Light"/>
            </a:endParaRPr>
          </a:p>
          <a:p>
            <a:r>
              <a:rPr lang="en-US" altLang="zh-CN" sz="2600" dirty="0" smtClean="0">
                <a:cs typeface="Calibri Light"/>
              </a:rPr>
              <a:t>We</a:t>
            </a:r>
            <a:r>
              <a:rPr lang="zh-CN" altLang="en-US" sz="2600" dirty="0" smtClean="0">
                <a:cs typeface="Calibri Light"/>
              </a:rPr>
              <a:t> </a:t>
            </a:r>
            <a:r>
              <a:rPr lang="en-US" altLang="zh-CN" sz="2600" dirty="0">
                <a:cs typeface="Calibri Light"/>
              </a:rPr>
              <a:t>can</a:t>
            </a:r>
            <a:r>
              <a:rPr lang="zh-CN" altLang="en-US" sz="2600" dirty="0">
                <a:cs typeface="Calibri Light"/>
              </a:rPr>
              <a:t> </a:t>
            </a:r>
            <a:r>
              <a:rPr lang="en-US" altLang="zh-CN" sz="2600" dirty="0">
                <a:cs typeface="Calibri Light"/>
              </a:rPr>
              <a:t>conclude</a:t>
            </a:r>
            <a:r>
              <a:rPr lang="zh-CN" altLang="en-US" sz="2600" dirty="0">
                <a:cs typeface="Calibri Light"/>
              </a:rPr>
              <a:t> </a:t>
            </a:r>
            <a:r>
              <a:rPr lang="en-US" altLang="zh-CN" sz="2600" dirty="0">
                <a:cs typeface="Calibri Light"/>
              </a:rPr>
              <a:t>that</a:t>
            </a:r>
            <a:r>
              <a:rPr lang="zh-CN" altLang="en-US" sz="2600" dirty="0">
                <a:cs typeface="Calibri Light"/>
              </a:rPr>
              <a:t> </a:t>
            </a:r>
            <a:r>
              <a:rPr lang="en-US" altLang="zh-CN" sz="2600" dirty="0">
                <a:cs typeface="Calibri Light"/>
              </a:rPr>
              <a:t>classes with higher </a:t>
            </a:r>
            <a:r>
              <a:rPr lang="en-US" altLang="zh-CN" sz="2600" dirty="0" err="1">
                <a:cs typeface="Calibri Light"/>
              </a:rPr>
              <a:t>Cyclomatic</a:t>
            </a:r>
            <a:r>
              <a:rPr lang="en-US" altLang="zh-CN" sz="2600" dirty="0">
                <a:cs typeface="Calibri Light"/>
              </a:rPr>
              <a:t> Complexity </a:t>
            </a:r>
            <a:r>
              <a:rPr lang="en" altLang="zh-CN" sz="2600" dirty="0" smtClean="0">
                <a:cs typeface="Calibri Light"/>
              </a:rPr>
              <a:t>showed up with lower </a:t>
            </a:r>
            <a:r>
              <a:rPr lang="en-US" altLang="zh-CN" sz="2600" dirty="0">
                <a:cs typeface="Calibri Light"/>
              </a:rPr>
              <a:t>Statement/Branch</a:t>
            </a:r>
            <a:r>
              <a:rPr lang="en" altLang="zh-CN" sz="2600" dirty="0">
                <a:cs typeface="Calibri Light"/>
              </a:rPr>
              <a:t> coverage .</a:t>
            </a:r>
            <a:r>
              <a:rPr lang="zh-CN" altLang="en-US" sz="2600" dirty="0">
                <a:cs typeface="Calibri Light"/>
              </a:rPr>
              <a:t> </a:t>
            </a:r>
            <a:endParaRPr lang="en-IN" altLang="zh-CN" sz="2600" dirty="0">
              <a:cs typeface="Calibri Light"/>
            </a:endParaRPr>
          </a:p>
          <a:p>
            <a:pPr>
              <a:buNone/>
            </a:pPr>
            <a:r>
              <a:rPr lang="en-US" altLang="zh-CN" sz="2600" dirty="0" smtClean="0"/>
              <a:t>     </a:t>
            </a:r>
            <a:endParaRPr lang="en-US" altLang="zh-CN" sz="2600" dirty="0">
              <a:cs typeface="Calibri Light"/>
            </a:endParaRPr>
          </a:p>
          <a:p>
            <a:endParaRPr lang="zh-CN" altLang="en-US" sz="2600" dirty="0" smtClean="0">
              <a:cs typeface="Calibri Light"/>
            </a:endParaRPr>
          </a:p>
          <a:p>
            <a:r>
              <a:rPr lang="en" altLang="zh-CN" sz="2600" dirty="0" smtClean="0">
                <a:cs typeface="Calibri Light"/>
              </a:rPr>
              <a:t>This </a:t>
            </a:r>
            <a:r>
              <a:rPr lang="en" altLang="zh-CN" sz="2600" dirty="0">
                <a:cs typeface="Calibri Light"/>
              </a:rPr>
              <a:t>conclusion is consistent with the</a:t>
            </a:r>
            <a:r>
              <a:rPr lang="zh-CN" altLang="en-US" sz="2600" dirty="0">
                <a:cs typeface="Calibri Light"/>
              </a:rPr>
              <a:t> </a:t>
            </a:r>
            <a:r>
              <a:rPr lang="en-US" altLang="zh-CN" sz="2600" dirty="0">
                <a:cs typeface="Calibri Light"/>
              </a:rPr>
              <a:t>rationale that</a:t>
            </a:r>
            <a:r>
              <a:rPr lang="zh-CN" altLang="en-US" sz="2600" dirty="0">
                <a:cs typeface="Calibri Light"/>
              </a:rPr>
              <a:t> </a:t>
            </a:r>
            <a:r>
              <a:rPr lang="en" altLang="zh-CN" sz="2600" dirty="0">
                <a:cs typeface="Calibri Light"/>
              </a:rPr>
              <a:t>classes with higher complexity are less likely to</a:t>
            </a:r>
            <a:r>
              <a:rPr lang="zh-CN" altLang="en-US" sz="2600" dirty="0">
                <a:cs typeface="Calibri Light"/>
              </a:rPr>
              <a:t> </a:t>
            </a:r>
            <a:r>
              <a:rPr lang="en" altLang="zh-CN" sz="2600" dirty="0">
                <a:cs typeface="Calibri Light"/>
              </a:rPr>
              <a:t>have high coverage test suites</a:t>
            </a:r>
            <a:endParaRPr lang="en-IN" sz="2600" dirty="0"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71"/>
            <a:ext cx="8229600" cy="270329"/>
          </a:xfrm>
        </p:spPr>
        <p:txBody>
          <a:bodyPr>
            <a:noAutofit/>
          </a:bodyPr>
          <a:lstStyle/>
          <a:p>
            <a:r>
              <a:rPr lang="en" altLang="zh-CN" sz="2800" dirty="0"/>
              <a:t>Correlation between Metric 1&amp;2 and Metric </a:t>
            </a:r>
            <a:r>
              <a:rPr lang="en-US" altLang="zh-CN" sz="2800" dirty="0"/>
              <a:t>6</a:t>
            </a:r>
            <a:endParaRPr lang="en-IN" altLang="zh-C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92695"/>
          <a:ext cx="8407399" cy="51733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2290"/>
                <a:gridCol w="1200147"/>
                <a:gridCol w="1242002"/>
                <a:gridCol w="1681480"/>
                <a:gridCol w="1681480"/>
              </a:tblGrid>
              <a:tr h="710396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Project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Project Versions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Total Statement </a:t>
                      </a:r>
                      <a:r>
                        <a:rPr lang="en-IN" sz="1400" baseline="0" dirty="0" smtClean="0"/>
                        <a:t>Coverage in %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Total Branch Coverage in %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BMI</a:t>
                      </a:r>
                      <a:endParaRPr lang="en-IN" sz="1400" b="1" dirty="0"/>
                    </a:p>
                  </a:txBody>
                  <a:tcPr/>
                </a:tc>
              </a:tr>
              <a:tr h="30445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Apache Common Configurations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2.1.1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93.56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84.01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90.625</a:t>
                      </a:r>
                      <a:endParaRPr lang="en-IN" sz="1400" dirty="0"/>
                    </a:p>
                  </a:txBody>
                  <a:tcPr/>
                </a:tc>
              </a:tr>
              <a:tr h="30445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2.2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93.48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83.96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83.06</a:t>
                      </a:r>
                      <a:endParaRPr lang="en-IN" sz="1400" dirty="0"/>
                    </a:p>
                  </a:txBody>
                  <a:tcPr/>
                </a:tc>
              </a:tr>
              <a:tr h="30445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2.3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93.52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160.48</a:t>
                      </a:r>
                      <a:endParaRPr lang="en-IN" sz="1400" dirty="0"/>
                    </a:p>
                  </a:txBody>
                  <a:tcPr/>
                </a:tc>
              </a:tr>
              <a:tr h="30445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2.4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93.53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84.08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90.48</a:t>
                      </a:r>
                      <a:endParaRPr lang="en-IN" sz="1400" dirty="0"/>
                    </a:p>
                  </a:txBody>
                  <a:tcPr/>
                </a:tc>
              </a:tr>
              <a:tr h="30445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93.51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84.06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</a:tr>
              <a:tr h="32308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Apache </a:t>
                      </a:r>
                      <a:r>
                        <a:rPr lang="en-IN" sz="1400" baseline="0" dirty="0" smtClean="0"/>
                        <a:t>Common Collection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59.93</a:t>
                      </a:r>
                      <a:endParaRPr lang="en-IN" sz="1400" dirty="0"/>
                    </a:p>
                  </a:txBody>
                  <a:tcPr/>
                </a:tc>
              </a:tr>
              <a:tr h="31031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40.56</a:t>
                      </a:r>
                      <a:endParaRPr lang="en-IN" sz="1400" dirty="0"/>
                    </a:p>
                  </a:txBody>
                  <a:tcPr/>
                </a:tc>
              </a:tr>
              <a:tr h="31031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4.2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72</a:t>
                      </a:r>
                      <a:endParaRPr lang="en-IN" sz="1400" dirty="0"/>
                    </a:p>
                  </a:txBody>
                  <a:tcPr/>
                </a:tc>
              </a:tr>
              <a:tr h="31031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4.3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70</a:t>
                      </a:r>
                      <a:endParaRPr lang="en-IN" sz="1400" dirty="0"/>
                    </a:p>
                  </a:txBody>
                  <a:tcPr/>
                </a:tc>
              </a:tr>
              <a:tr h="4059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Apache Common Codec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18.52</a:t>
                      </a:r>
                      <a:endParaRPr lang="en-IN" sz="1400" dirty="0"/>
                    </a:p>
                  </a:txBody>
                  <a:tcPr/>
                </a:tc>
              </a:tr>
              <a:tr h="326944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46.67</a:t>
                      </a:r>
                      <a:endParaRPr lang="en-IN" sz="1400" dirty="0"/>
                    </a:p>
                  </a:txBody>
                  <a:tcPr/>
                </a:tc>
              </a:tr>
              <a:tr h="31031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39.27</a:t>
                      </a:r>
                      <a:endParaRPr lang="en-IN" sz="1400" dirty="0"/>
                    </a:p>
                  </a:txBody>
                  <a:tcPr/>
                </a:tc>
              </a:tr>
              <a:tr h="31031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6.67</a:t>
                      </a:r>
                      <a:endParaRPr lang="en-IN" sz="1400" dirty="0"/>
                    </a:p>
                  </a:txBody>
                  <a:tcPr/>
                </a:tc>
              </a:tr>
              <a:tr h="31031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68.75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2777" y="6142932"/>
            <a:ext cx="653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/>
              <a:t>Correlation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between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metric 1 and 6</a:t>
            </a:r>
            <a:r>
              <a:rPr kumimoji="1" lang="zh-CN" altLang="en-US" i="1" dirty="0" smtClean="0"/>
              <a:t>  </a:t>
            </a:r>
            <a:r>
              <a:rPr kumimoji="1" lang="en-IN" altLang="zh-CN" i="1" dirty="0" smtClean="0"/>
              <a:t>-  </a:t>
            </a:r>
            <a:r>
              <a:rPr lang="en-IN" i="1" dirty="0" smtClean="0"/>
              <a:t>Rs  = </a:t>
            </a:r>
            <a:r>
              <a:rPr lang="en-IN" dirty="0" smtClean="0"/>
              <a:t>-0.2525</a:t>
            </a:r>
            <a:endParaRPr lang="en-IN" i="1" dirty="0" smtClean="0"/>
          </a:p>
          <a:p>
            <a:r>
              <a:rPr kumimoji="1" lang="en-US" altLang="zh-CN" i="1" dirty="0" smtClean="0"/>
              <a:t>Correlation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between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metric 2 and 6</a:t>
            </a:r>
            <a:r>
              <a:rPr kumimoji="1" lang="zh-CN" altLang="en-US" i="1" dirty="0" smtClean="0"/>
              <a:t>  </a:t>
            </a:r>
            <a:r>
              <a:rPr kumimoji="1" lang="en-IN" altLang="zh-CN" i="1" dirty="0" smtClean="0"/>
              <a:t>-</a:t>
            </a:r>
            <a:r>
              <a:rPr kumimoji="1" lang="en-IN" altLang="zh-CN" b="1" i="1" dirty="0" smtClean="0"/>
              <a:t> </a:t>
            </a:r>
            <a:r>
              <a:rPr lang="en-IN" i="1" dirty="0" smtClean="0"/>
              <a:t>Rs  = </a:t>
            </a:r>
            <a:r>
              <a:rPr lang="en-IN" dirty="0" smtClean="0"/>
              <a:t> -0.36424</a:t>
            </a:r>
            <a:endParaRPr lang="en-IN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79373-77C3-AC4C-82FE-96F0834F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35819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Outline </a:t>
            </a:r>
            <a:r>
              <a:rPr lang="en-US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F43ACA-331D-5849-A164-1B540A65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 dirty="0"/>
              <a:t>Metrics</a:t>
            </a:r>
          </a:p>
          <a:p>
            <a:r>
              <a:rPr lang="en-US" sz="2100" dirty="0"/>
              <a:t>Project </a:t>
            </a:r>
            <a:r>
              <a:rPr lang="en-US" sz="2100" dirty="0" smtClean="0"/>
              <a:t>Introduction</a:t>
            </a:r>
            <a:endParaRPr lang="en-US" sz="2100" dirty="0"/>
          </a:p>
          <a:p>
            <a:r>
              <a:rPr lang="en-US" sz="2100" dirty="0" smtClean="0"/>
              <a:t>Data Collection</a:t>
            </a:r>
          </a:p>
          <a:p>
            <a:r>
              <a:rPr lang="en-US" sz="2100" dirty="0" smtClean="0"/>
              <a:t>Related work</a:t>
            </a:r>
          </a:p>
          <a:p>
            <a:r>
              <a:rPr lang="en-US" sz="2100" dirty="0" smtClean="0"/>
              <a:t>Analysis </a:t>
            </a:r>
            <a:r>
              <a:rPr lang="en-US" sz="2100" dirty="0"/>
              <a:t>of Correlation of Metrics</a:t>
            </a:r>
          </a:p>
          <a:p>
            <a:r>
              <a:rPr lang="en-US" sz="2100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0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 smtClean="0">
                <a:ea typeface="宋体"/>
              </a:rPr>
              <a:t>Correlation between Metric 1&amp;2 and Metric </a:t>
            </a:r>
            <a:r>
              <a:rPr lang="en-US" altLang="zh-CN" dirty="0" smtClean="0">
                <a:ea typeface="宋体"/>
              </a:rPr>
              <a:t>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kumimoji="1" lang="en-US" altLang="zh-CN" dirty="0" smtClean="0">
              <a:ea typeface="宋体"/>
            </a:endParaRPr>
          </a:p>
          <a:p>
            <a:pPr marL="0" indent="0"/>
            <a:r>
              <a:rPr kumimoji="1" lang="en-US" altLang="zh-CN" dirty="0" smtClean="0">
                <a:ea typeface="宋体"/>
              </a:rPr>
              <a:t> Hypothesis – </a:t>
            </a:r>
          </a:p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rationale is that if the program has high branch coverage and </a:t>
            </a:r>
            <a:r>
              <a:rPr lang="en-IN" sz="2400" dirty="0" smtClean="0"/>
              <a:t>statement coverage </a:t>
            </a:r>
            <a:r>
              <a:rPr lang="en-IN" sz="2400" dirty="0"/>
              <a:t>(more of its source code executed during testing) then it has a lower chance of containing undetected software bugs. That means higher test coverage helps to increase software quality. </a:t>
            </a:r>
            <a:endParaRPr kumimoji="1" lang="en-US" altLang="zh-CN" sz="2400" dirty="0" smtClean="0">
              <a:ea typeface="宋体"/>
            </a:endParaRPr>
          </a:p>
          <a:p>
            <a:pPr marL="0" indent="0">
              <a:buNone/>
            </a:pPr>
            <a:endParaRPr kumimoji="1" lang="en-US" altLang="zh-CN" dirty="0">
              <a:ea typeface="宋体"/>
            </a:endParaRPr>
          </a:p>
          <a:p>
            <a:pPr marL="0" indent="0"/>
            <a:r>
              <a:rPr kumimoji="1" lang="en-US" altLang="zh-CN" dirty="0" smtClean="0">
                <a:ea typeface="宋体"/>
              </a:rPr>
              <a:t> Conclusion - 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ea typeface="宋体"/>
              </a:rPr>
              <a:t>Metric1&amp;2</a:t>
            </a:r>
            <a:r>
              <a:rPr kumimoji="1" lang="zh-CN" altLang="en-US" sz="2400" dirty="0" smtClean="0">
                <a:ea typeface="宋体"/>
              </a:rPr>
              <a:t> </a:t>
            </a:r>
            <a:r>
              <a:rPr kumimoji="1" lang="en-US" altLang="zh-CN" sz="2400" dirty="0" smtClean="0">
                <a:ea typeface="宋体"/>
              </a:rPr>
              <a:t>and</a:t>
            </a:r>
            <a:r>
              <a:rPr kumimoji="1" lang="zh-CN" altLang="en-US" sz="2400" dirty="0" smtClean="0">
                <a:ea typeface="宋体"/>
              </a:rPr>
              <a:t> </a:t>
            </a:r>
            <a:r>
              <a:rPr kumimoji="1" lang="en-US" altLang="zh-CN" sz="2400" dirty="0" smtClean="0">
                <a:ea typeface="宋体"/>
              </a:rPr>
              <a:t>metrics</a:t>
            </a:r>
            <a:r>
              <a:rPr kumimoji="1" lang="zh-CN" altLang="en-US" sz="2400" dirty="0" smtClean="0">
                <a:ea typeface="宋体"/>
              </a:rPr>
              <a:t> </a:t>
            </a:r>
            <a:r>
              <a:rPr kumimoji="1" lang="en-US" altLang="zh-CN" sz="2400" dirty="0" smtClean="0">
                <a:ea typeface="宋体"/>
              </a:rPr>
              <a:t>6</a:t>
            </a:r>
            <a:r>
              <a:rPr kumimoji="1" lang="zh-CN" altLang="en-US" sz="2400" dirty="0" smtClean="0">
                <a:ea typeface="宋体"/>
              </a:rPr>
              <a:t> </a:t>
            </a:r>
            <a:r>
              <a:rPr kumimoji="1" lang="en-US" altLang="zh-CN" sz="2400" dirty="0" smtClean="0">
                <a:ea typeface="宋体"/>
              </a:rPr>
              <a:t>have</a:t>
            </a:r>
            <a:r>
              <a:rPr kumimoji="1" lang="zh-CN" altLang="en-US" sz="2400" dirty="0" smtClean="0">
                <a:ea typeface="宋体"/>
              </a:rPr>
              <a:t> </a:t>
            </a:r>
            <a:r>
              <a:rPr kumimoji="1" lang="en-US" altLang="zh-CN" sz="2400" dirty="0" smtClean="0">
                <a:ea typeface="宋体"/>
              </a:rPr>
              <a:t>a</a:t>
            </a:r>
            <a:r>
              <a:rPr kumimoji="1" lang="zh-CN" altLang="en-US" sz="2400" dirty="0" smtClean="0">
                <a:ea typeface="宋体"/>
              </a:rPr>
              <a:t> </a:t>
            </a:r>
            <a:r>
              <a:rPr kumimoji="1" lang="en-US" altLang="zh-CN" sz="2400" dirty="0" smtClean="0">
                <a:ea typeface="宋体"/>
              </a:rPr>
              <a:t>negative and small correlation</a:t>
            </a:r>
          </a:p>
          <a:p>
            <a:pPr marL="0" indent="0">
              <a:buNone/>
            </a:pPr>
            <a:r>
              <a:rPr kumimoji="1" lang="en-US" sz="2400" dirty="0" smtClean="0">
                <a:ea typeface="宋体"/>
              </a:rPr>
              <a:t>If the branch coverage and statement coverage increases, then BMI will decrease slightly</a:t>
            </a:r>
            <a:r>
              <a:rPr kumimoji="1" lang="en-US" dirty="0" smtClean="0">
                <a:ea typeface="宋体"/>
              </a:rPr>
              <a:t>.</a:t>
            </a:r>
          </a:p>
          <a:p>
            <a:pPr marL="0" indent="0">
              <a:buNone/>
            </a:pPr>
            <a:endParaRPr kumimoji="1" lang="en-US" dirty="0">
              <a:ea typeface="宋体"/>
            </a:endParaRPr>
          </a:p>
          <a:p>
            <a:pPr marL="0" indent="0">
              <a:buNone/>
            </a:pPr>
            <a:r>
              <a:rPr kumimoji="1" lang="en" altLang="zh-CN" sz="2400" dirty="0" smtClean="0">
                <a:ea typeface="宋体"/>
              </a:rPr>
              <a:t>This </a:t>
            </a:r>
            <a:r>
              <a:rPr kumimoji="1" lang="en" altLang="zh-CN" sz="2400" dirty="0">
                <a:ea typeface="宋体"/>
              </a:rPr>
              <a:t>conclusion is consistent with the</a:t>
            </a:r>
            <a:r>
              <a:rPr kumimoji="1" lang="zh-CN" altLang="en-US" sz="2400" dirty="0">
                <a:ea typeface="宋体"/>
              </a:rPr>
              <a:t> </a:t>
            </a:r>
            <a:r>
              <a:rPr kumimoji="1" lang="en-US" altLang="zh-CN" sz="2400" dirty="0">
                <a:ea typeface="宋体"/>
              </a:rPr>
              <a:t>rationale that</a:t>
            </a:r>
            <a:r>
              <a:rPr kumimoji="1" lang="zh-CN" altLang="en-US" sz="2400" dirty="0">
                <a:ea typeface="宋体"/>
              </a:rPr>
              <a:t> </a:t>
            </a:r>
            <a:r>
              <a:rPr kumimoji="1" lang="en" altLang="zh-CN" sz="2400" dirty="0">
                <a:ea typeface="宋体"/>
              </a:rPr>
              <a:t>classes with higher </a:t>
            </a:r>
            <a:r>
              <a:rPr kumimoji="1" lang="en" altLang="zh-CN" sz="2400" dirty="0" smtClean="0">
                <a:ea typeface="宋体"/>
              </a:rPr>
              <a:t>branch and statement coverage, then BMI will decrease.</a:t>
            </a:r>
            <a:endParaRPr kumimoji="1" lang="en-US" altLang="zh-CN" sz="2400" dirty="0">
              <a:ea typeface="宋体"/>
            </a:endParaRPr>
          </a:p>
          <a:p>
            <a:pPr marL="0" indent="0">
              <a:buNone/>
            </a:pPr>
            <a:endParaRPr kumimoji="1" lang="en-US" dirty="0" smtClean="0">
              <a:ea typeface="宋体"/>
            </a:endParaRPr>
          </a:p>
          <a:p>
            <a:pPr marL="0" indent="0">
              <a:buNone/>
            </a:pPr>
            <a:endParaRPr kumimoji="1" lang="en-US" dirty="0" smtClean="0">
              <a:ea typeface="宋体"/>
            </a:endParaRPr>
          </a:p>
          <a:p>
            <a:pPr marL="0" indent="0">
              <a:buNone/>
            </a:pPr>
            <a:endParaRPr kumimoji="1" lang="en-US" dirty="0">
              <a:ea typeface="宋体"/>
            </a:endParaRPr>
          </a:p>
          <a:p>
            <a:pPr marL="0" indent="0">
              <a:buNone/>
            </a:pPr>
            <a:endParaRPr kumimoji="1" lang="en-US" dirty="0" smtClean="0">
              <a:ea typeface="宋体"/>
            </a:endParaRPr>
          </a:p>
          <a:p>
            <a:pPr marL="0" indent="0">
              <a:buNone/>
            </a:pPr>
            <a:endParaRPr kumimoji="1" lang="en-US" dirty="0">
              <a:ea typeface="宋体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r>
              <a:rPr lang="en" altLang="zh-CN" sz="3600" dirty="0">
                <a:ea typeface="宋体"/>
              </a:rPr>
              <a:t>Correlation between Metric </a:t>
            </a:r>
            <a:r>
              <a:rPr lang="en-US" altLang="zh-CN" sz="3600" dirty="0">
                <a:ea typeface="宋体"/>
              </a:rPr>
              <a:t>5</a:t>
            </a:r>
            <a:r>
              <a:rPr lang="en" altLang="zh-CN" sz="3600" dirty="0">
                <a:ea typeface="宋体"/>
              </a:rPr>
              <a:t> and Metric </a:t>
            </a:r>
            <a:r>
              <a:rPr lang="en-US" altLang="zh-CN" sz="3600" dirty="0">
                <a:ea typeface="宋体"/>
              </a:rPr>
              <a:t>6</a:t>
            </a:r>
            <a:br>
              <a:rPr lang="en-US" altLang="zh-CN" sz="3600" dirty="0">
                <a:ea typeface="宋体"/>
              </a:rPr>
            </a:br>
            <a:endParaRPr lang="en-IN" altLang="zh-CN" sz="3600" dirty="0">
              <a:ea typeface="宋体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7237" y="1018121"/>
          <a:ext cx="7569564" cy="52095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6963"/>
                <a:gridCol w="1777819"/>
                <a:gridCol w="1892391"/>
                <a:gridCol w="1892391"/>
              </a:tblGrid>
              <a:tr h="474546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Project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Project Versions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Maintainability</a:t>
                      </a:r>
                      <a:r>
                        <a:rPr lang="en-IN" sz="1200" baseline="0" dirty="0" smtClean="0"/>
                        <a:t> Index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BMI</a:t>
                      </a:r>
                      <a:endParaRPr lang="en-IN" sz="1200" dirty="0"/>
                    </a:p>
                  </a:txBody>
                  <a:tcPr/>
                </a:tc>
              </a:tr>
              <a:tr h="47454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Apache Common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Configurations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2.1.1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65.13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90.625</a:t>
                      </a:r>
                      <a:endParaRPr lang="en-IN" sz="12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2.2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65.14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83.06</a:t>
                      </a:r>
                      <a:endParaRPr lang="en-IN" sz="12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2.3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65.12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160.48</a:t>
                      </a:r>
                      <a:endParaRPr lang="en-IN" sz="12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2.4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64.74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90.48</a:t>
                      </a:r>
                      <a:endParaRPr lang="en-IN" sz="12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2.5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64.74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Apache </a:t>
                      </a:r>
                      <a:r>
                        <a:rPr lang="en-IN" sz="1200" baseline="0" dirty="0" smtClean="0"/>
                        <a:t>Common Collection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69.16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59.93</a:t>
                      </a:r>
                      <a:endParaRPr lang="en-IN" sz="12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4.1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69.12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40.56</a:t>
                      </a:r>
                      <a:endParaRPr lang="en-IN" sz="12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4.2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68.84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72</a:t>
                      </a:r>
                      <a:endParaRPr lang="en-IN" sz="12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4.3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68.83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70</a:t>
                      </a:r>
                      <a:endParaRPr lang="en-IN" sz="12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Apache Common Codec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1.8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65.3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18.52</a:t>
                      </a:r>
                      <a:endParaRPr lang="en-IN" sz="14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1.9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65.27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46.67</a:t>
                      </a:r>
                      <a:endParaRPr lang="en-IN" sz="14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1.10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65.26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39.27</a:t>
                      </a:r>
                      <a:endParaRPr lang="en-IN" sz="14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1.11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65.72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6.67</a:t>
                      </a:r>
                      <a:endParaRPr lang="en-IN" sz="1400" dirty="0"/>
                    </a:p>
                  </a:txBody>
                  <a:tcPr/>
                </a:tc>
              </a:tr>
              <a:tr h="32772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1.12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65.79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68.75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7237" y="6338389"/>
            <a:ext cx="507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i="1" dirty="0" smtClean="0"/>
              <a:t>Correlation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between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metric 5 and 6</a:t>
            </a:r>
            <a:r>
              <a:rPr kumimoji="1" lang="zh-CN" altLang="en-US" i="1" dirty="0" smtClean="0"/>
              <a:t> </a:t>
            </a:r>
            <a:r>
              <a:rPr kumimoji="1" lang="en-IN" altLang="zh-CN" i="1" dirty="0" smtClean="0"/>
              <a:t>: </a:t>
            </a:r>
            <a:r>
              <a:rPr lang="en-IN" i="1" dirty="0" smtClean="0"/>
              <a:t>Rs  = </a:t>
            </a:r>
            <a:r>
              <a:rPr lang="en-IN" dirty="0" smtClean="0"/>
              <a:t>-0.21562</a:t>
            </a:r>
            <a:endParaRPr lang="en-IN" i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 smtClean="0">
                <a:ea typeface="宋体"/>
              </a:rPr>
              <a:t>Correlation between </a:t>
            </a:r>
            <a:r>
              <a:rPr lang="en" altLang="zh-CN" smtClean="0">
                <a:ea typeface="宋体"/>
              </a:rPr>
              <a:t>Metric </a:t>
            </a:r>
            <a:r>
              <a:rPr lang="en" altLang="zh-CN" smtClean="0">
                <a:ea typeface="宋体"/>
              </a:rPr>
              <a:t>5</a:t>
            </a:r>
            <a:r>
              <a:rPr lang="en" altLang="zh-CN" smtClean="0">
                <a:ea typeface="宋体"/>
              </a:rPr>
              <a:t> </a:t>
            </a:r>
            <a:r>
              <a:rPr lang="en" altLang="zh-CN" dirty="0" smtClean="0">
                <a:ea typeface="宋体"/>
              </a:rPr>
              <a:t>and Metric </a:t>
            </a:r>
            <a:r>
              <a:rPr lang="en-US" altLang="zh-CN" dirty="0" smtClean="0">
                <a:ea typeface="宋体"/>
              </a:rPr>
              <a:t>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 smtClean="0">
              <a:ea typeface="宋体"/>
            </a:endParaRPr>
          </a:p>
          <a:p>
            <a:r>
              <a:rPr kumimoji="1" lang="en-US" altLang="zh-CN" dirty="0" smtClean="0">
                <a:ea typeface="宋体"/>
              </a:rPr>
              <a:t>Hypothesis –</a:t>
            </a:r>
          </a:p>
          <a:p>
            <a:pPr>
              <a:buNone/>
            </a:pPr>
            <a:r>
              <a:rPr lang="en-IN" sz="2200" dirty="0" smtClean="0"/>
              <a:t>      </a:t>
            </a:r>
            <a:r>
              <a:rPr kumimoji="1" lang="en-IN" altLang="zh-CN" sz="2000" dirty="0"/>
              <a:t>If the software project has higher MI then the BMI will be less. If the software is more maintainable then it will have less bugs. </a:t>
            </a:r>
          </a:p>
          <a:p>
            <a:pPr>
              <a:buNone/>
            </a:pPr>
            <a:r>
              <a:rPr kumimoji="1" lang="en-US" altLang="zh-CN" sz="2200" dirty="0" smtClean="0">
                <a:ea typeface="宋体"/>
              </a:rPr>
              <a:t> </a:t>
            </a:r>
            <a:endParaRPr kumimoji="1" lang="en-US" altLang="zh-CN" dirty="0" smtClean="0">
              <a:ea typeface="宋体"/>
            </a:endParaRPr>
          </a:p>
          <a:p>
            <a:r>
              <a:rPr kumimoji="1" lang="en-US" altLang="zh-CN" dirty="0" smtClean="0">
                <a:ea typeface="宋体"/>
              </a:rPr>
              <a:t>Conclusion – </a:t>
            </a:r>
          </a:p>
          <a:p>
            <a:pPr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</a:t>
            </a:r>
            <a:r>
              <a:rPr kumimoji="1" lang="en-US" altLang="zh-CN" sz="2000" dirty="0"/>
              <a:t>Metric 5 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metrics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6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negative and small correlation</a:t>
            </a:r>
          </a:p>
          <a:p>
            <a:pPr>
              <a:buNone/>
            </a:pPr>
            <a:r>
              <a:rPr kumimoji="1" lang="en-IN" altLang="zh-CN" sz="2000" dirty="0"/>
              <a:t>      If MI increases, then BMI will decreases. </a:t>
            </a:r>
          </a:p>
          <a:p>
            <a:pPr>
              <a:buNone/>
            </a:pPr>
            <a:endParaRPr lang="en-IN" sz="2200" dirty="0"/>
          </a:p>
          <a:p>
            <a:pPr>
              <a:buNone/>
            </a:pPr>
            <a:r>
              <a:rPr kumimoji="1" lang="en" altLang="zh-CN" sz="2000" dirty="0" smtClean="0"/>
              <a:t>      This </a:t>
            </a:r>
            <a:r>
              <a:rPr kumimoji="1" lang="en" altLang="zh-CN" sz="2000" dirty="0"/>
              <a:t>conclusion is consistent with 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rationale </a:t>
            </a:r>
            <a:r>
              <a:rPr kumimoji="1" lang="en-US" altLang="zh-CN" sz="2000" dirty="0" smtClean="0"/>
              <a:t>that if MI increases then BMI decreases.</a:t>
            </a:r>
            <a:endParaRPr lang="en-IN" sz="2200" dirty="0" smtClean="0"/>
          </a:p>
          <a:p>
            <a:pPr>
              <a:buNone/>
            </a:pPr>
            <a:endParaRPr lang="en-IN" sz="2200" dirty="0"/>
          </a:p>
          <a:p>
            <a:pPr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356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/>
              <a:t>Thank you</a:t>
            </a:r>
            <a:endParaRPr lang="en-IN" sz="6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E0858-3F11-F245-BB1D-5F260F0D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2518E-DF74-1543-B911-BBD39814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1&amp;2: Statement coverage and branch coverage </a:t>
            </a:r>
          </a:p>
          <a:p>
            <a:r>
              <a:rPr lang="en-US" dirty="0"/>
              <a:t>Metric 3: Mutation Score </a:t>
            </a:r>
          </a:p>
          <a:p>
            <a:r>
              <a:rPr lang="en-US" dirty="0"/>
              <a:t>Metric 4: McCabe metric (Cyclomatic complexity) </a:t>
            </a:r>
          </a:p>
          <a:p>
            <a:r>
              <a:rPr lang="en-US" dirty="0"/>
              <a:t>Metric 5: Maintainability index </a:t>
            </a:r>
          </a:p>
          <a:p>
            <a:r>
              <a:rPr lang="en-US" dirty="0"/>
              <a:t>Metric 6: Backlog Management Index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8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FD59C-E339-C747-ADDB-1952494A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5: Maintainability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AEF61-9036-C343-BBB9-41DCAC6D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Combination of several metrics 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Cyclomatic Complexity 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Average Lines of Code 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Halstead Volume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b="1" dirty="0"/>
              <a:t>MI = 171 - 5.2 * ln(V) - 0.23 * (G) - 16.2 * ln (LOC) 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Where, 	LOC = count of source Lines of Code (SLOC)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V = Halstead Volume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G = Cyclomatic Complexity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The maintainability index is a </a:t>
            </a:r>
            <a:r>
              <a:rPr lang="en-US" sz="1800" dirty="0">
                <a:solidFill>
                  <a:srgbClr val="C00000"/>
                </a:solidFill>
              </a:rPr>
              <a:t>value between 1 and 100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Represents the </a:t>
            </a:r>
            <a:r>
              <a:rPr lang="en-US" sz="1800" dirty="0">
                <a:solidFill>
                  <a:srgbClr val="C00000"/>
                </a:solidFill>
              </a:rPr>
              <a:t>relative ease of maintaining the 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C00000"/>
                </a:solidFill>
              </a:rPr>
              <a:t>high value means better maintainability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1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4D2A7-1C4C-9C4D-B384-4943DC5C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6: Backlog Management Index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B8E9FF-64E2-5745-8CBF-0279994D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</a:t>
            </a:r>
            <a:r>
              <a:rPr lang="en-US" sz="2000" dirty="0">
                <a:solidFill>
                  <a:srgbClr val="C00000"/>
                </a:solidFill>
              </a:rPr>
              <a:t>count of reported problems that remain </a:t>
            </a:r>
            <a:r>
              <a:rPr lang="en-US" sz="2000" dirty="0"/>
              <a:t>at the end of each month or each week </a:t>
            </a:r>
          </a:p>
          <a:p>
            <a:r>
              <a:rPr lang="en-US" sz="2000" dirty="0"/>
              <a:t>Manages the </a:t>
            </a:r>
            <a:r>
              <a:rPr lang="en-US" sz="2000" dirty="0">
                <a:solidFill>
                  <a:srgbClr val="C00000"/>
                </a:solidFill>
              </a:rPr>
              <a:t>backlog of open, unresolved, problems</a:t>
            </a:r>
          </a:p>
          <a:p>
            <a:r>
              <a:rPr lang="en-US" sz="2000" dirty="0"/>
              <a:t>Uses </a:t>
            </a:r>
            <a:r>
              <a:rPr lang="en-US" sz="2000" dirty="0">
                <a:solidFill>
                  <a:srgbClr val="C00000"/>
                </a:solidFill>
              </a:rPr>
              <a:t>Fix Backlog</a:t>
            </a:r>
            <a:r>
              <a:rPr lang="en-US" sz="2000" dirty="0"/>
              <a:t> </a:t>
            </a:r>
          </a:p>
          <a:p>
            <a:r>
              <a:rPr lang="en-US" sz="2000" dirty="0"/>
              <a:t>Related to both: 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the rate of defect arrivals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the rate at which fixes for reported problems become available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6B43AE4-6863-F94D-A3B2-5A55561EE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7" y="4460486"/>
            <a:ext cx="7269486" cy="11851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85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B3E88-524D-B24E-97D4-CA63FB0B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5336"/>
          </a:xfrm>
        </p:spPr>
        <p:txBody>
          <a:bodyPr>
            <a:noAutofit/>
          </a:bodyPr>
          <a:lstStyle/>
          <a:p>
            <a:r>
              <a:rPr lang="en-US" sz="4000" dirty="0"/>
              <a:t>LOC, Statement coverage, Branch coverage, Mutation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067BB38-BC74-4D42-827E-B4DCA9033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19218424"/>
              </p:ext>
            </p:extLst>
          </p:nvPr>
        </p:nvGraphicFramePr>
        <p:xfrm>
          <a:off x="628650" y="1600200"/>
          <a:ext cx="7886700" cy="3845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6250">
                  <a:extLst>
                    <a:ext uri="{9D8B030D-6E8A-4147-A177-3AD203B41FA5}">
                      <a16:colId xmlns:a16="http://schemas.microsoft.com/office/drawing/2014/main" xmlns="" val="36254318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xmlns="" val="2875956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77020834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xmlns="" val="752059451"/>
                    </a:ext>
                  </a:extLst>
                </a:gridCol>
                <a:gridCol w="1356499"/>
                <a:gridCol w="1075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Statement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Branch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Total Mutation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Mutation Score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Apache Commons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88.5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93%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84%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4276/5514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78%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51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Apache Commons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89%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78%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3260/6518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50% 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00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Apache</a:t>
                      </a:r>
                      <a:r>
                        <a:rPr lang="en-US" sz="1600" baseline="0" dirty="0" smtClean="0"/>
                        <a:t> Common Codec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162.3 </a:t>
                      </a:r>
                      <a:r>
                        <a:rPr lang="en-US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2798/3205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87%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699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</a:rPr>
                        <a:t>Apache Commons Math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187.8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92%</a:t>
                      </a:r>
                      <a:r>
                        <a:rPr lang="en-US" sz="1600" kern="1200" dirty="0">
                          <a:effectLst/>
                        </a:rPr>
                        <a:t>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83%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RxJava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288.4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93%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89%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41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3584C-7531-3444-9BA3-3C8B8D6A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351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Data Collections </a:t>
            </a:r>
            <a:r>
              <a:rPr lang="en-US" sz="2400" b="1" dirty="0" smtClean="0"/>
              <a:t>– Metric 1 &amp; 2                        Tool </a:t>
            </a:r>
            <a:r>
              <a:rPr lang="en-US" sz="2400" b="1" dirty="0"/>
              <a:t>used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JaCoCo</a:t>
            </a:r>
            <a:endParaRPr lang="en-US" sz="2400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C744DEC-EFB9-BC40-AE2C-9D6071D9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871707"/>
            <a:ext cx="7768218" cy="55931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5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3584C-7531-3444-9BA3-3C8B8D6A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351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Data Collections – Metric 3                            Tool used: </a:t>
            </a:r>
            <a:r>
              <a:rPr lang="en-US" sz="2400" b="1" dirty="0" err="1" smtClean="0"/>
              <a:t>PITest</a:t>
            </a:r>
            <a:endParaRPr lang="en-US" sz="24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BC1281D-F81B-4849-9A85-F2F0286D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7" y="1266876"/>
            <a:ext cx="6467706" cy="5530797"/>
          </a:xfrm>
        </p:spPr>
      </p:pic>
      <p:sp>
        <p:nvSpPr>
          <p:cNvPr id="4" name="TextBox 3"/>
          <p:cNvSpPr txBox="1"/>
          <p:nvPr/>
        </p:nvSpPr>
        <p:spPr>
          <a:xfrm>
            <a:off x="939800" y="897544"/>
            <a:ext cx="370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Project: Apache Common Collections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8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5700"/>
            <a:ext cx="8229600" cy="9271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000" b="1" dirty="0" smtClean="0"/>
              <a:t>Project: Apache Common Collections</a:t>
            </a:r>
            <a:r>
              <a:rPr lang="en-IN" sz="2000" dirty="0" smtClean="0"/>
              <a:t> : Computed based on </a:t>
            </a:r>
            <a:r>
              <a:rPr lang="en-IN" sz="2000" dirty="0" err="1" smtClean="0"/>
              <a:t>Cyclomatic</a:t>
            </a:r>
            <a:r>
              <a:rPr lang="en-IN" sz="2000" dirty="0" smtClean="0"/>
              <a:t> complexity v(G) and Halstead Complexity(V)</a:t>
            </a:r>
            <a:br>
              <a:rPr lang="en-IN" sz="2000" dirty="0" smtClean="0"/>
            </a:br>
            <a:r>
              <a:rPr lang="en-IN" sz="2400" dirty="0" smtClean="0"/>
              <a:t> </a:t>
            </a:r>
            <a:br>
              <a:rPr lang="en-IN" sz="2400" dirty="0" smtClean="0"/>
            </a:br>
            <a:r>
              <a:rPr lang="en-IN" sz="1800" dirty="0" smtClean="0"/>
              <a:t>MI=((171-(5.2*LN(C2))-(0.23*D2)-(16.2*LN(B2)))/171)*100 </a:t>
            </a:r>
            <a:r>
              <a:rPr lang="en-IN" sz="2700" b="1" dirty="0" smtClean="0"/>
              <a:t/>
            </a:r>
            <a:br>
              <a:rPr lang="en-IN" sz="2700" b="1" dirty="0" smtClean="0"/>
            </a:br>
            <a:endParaRPr lang="en-IN" sz="2700" b="1" dirty="0"/>
          </a:p>
        </p:txBody>
      </p:sp>
      <p:pic>
        <p:nvPicPr>
          <p:cNvPr id="1026" name="Picture 2" descr="C:\Users\Neha\Downloads\image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8061" y="2635069"/>
            <a:ext cx="5382952" cy="4113032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4CB3584C-7531-3444-9BA3-3C8B8D6A7173}"/>
              </a:ext>
            </a:extLst>
          </p:cNvPr>
          <p:cNvSpPr txBox="1">
            <a:spLocks/>
          </p:cNvSpPr>
          <p:nvPr/>
        </p:nvSpPr>
        <p:spPr>
          <a:xfrm>
            <a:off x="628650" y="377827"/>
            <a:ext cx="7886700" cy="493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Collections – Metric 4 &amp; 5                            Tool used: Metrics Reloaded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3BA-D1B4-6547-8144-593A612ACA5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</TotalTime>
  <Words>979</Words>
  <Application>Microsoft Macintosh PowerPoint</Application>
  <PresentationFormat>On-screen Show (4:3)</PresentationFormat>
  <Paragraphs>397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Software Measurement Metrics and Correlation analysis   </vt:lpstr>
      <vt:lpstr>    Outline  </vt:lpstr>
      <vt:lpstr>Metrics</vt:lpstr>
      <vt:lpstr>Metric 5: Maintainability index</vt:lpstr>
      <vt:lpstr>Metric 6: Backlog Management Index </vt:lpstr>
      <vt:lpstr>LOC, Statement coverage, Branch coverage, Mutation Score</vt:lpstr>
      <vt:lpstr>Data Collections – Metric 1 &amp; 2                        Tool used: JaCoCo</vt:lpstr>
      <vt:lpstr>Data Collections – Metric 3                            Tool used: PITest</vt:lpstr>
      <vt:lpstr>  Project: Apache Common Collections : Computed based on Cyclomatic complexity v(G) and Halstead Complexity(V)   MI=((171-(5.2*LN(C2))-(0.23*D2)-(16.2*LN(B2)))/171)*100  </vt:lpstr>
      <vt:lpstr> Issue tracking system- Apache JIRA for Apache projects,  Github issue tracker for other projects. </vt:lpstr>
      <vt:lpstr>Slide 11</vt:lpstr>
      <vt:lpstr>Related Work</vt:lpstr>
      <vt:lpstr>Correlation Analysis - TBD</vt:lpstr>
      <vt:lpstr>Correlation between Metric 1&amp;2 and Metric 3</vt:lpstr>
      <vt:lpstr>Correlation between Metric 1 and Metric 3 Project: Apache Commons Collections X: Statement coverage Y: Mutation Coverage</vt:lpstr>
      <vt:lpstr>Correlation between Metric 1&amp;2 and Metric 3</vt:lpstr>
      <vt:lpstr>Correlation between Metric 1&amp;2 and Metric 4</vt:lpstr>
      <vt:lpstr>Correlation between Metric 1&amp;2 and Metric 4</vt:lpstr>
      <vt:lpstr>Correlation between Metric 1&amp;2 and Metric 6</vt:lpstr>
      <vt:lpstr>Correlation between Metric 1&amp;2 and Metric 6</vt:lpstr>
      <vt:lpstr>Correlation between Metric 5 and Metric 6 </vt:lpstr>
      <vt:lpstr>Correlation between Metric 5 and Metric 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Measurement Metrics and Correlation analysis</dc:title>
  <dc:creator>Samir Anghan</dc:creator>
  <cp:lastModifiedBy>Neha</cp:lastModifiedBy>
  <cp:revision>299</cp:revision>
  <dcterms:created xsi:type="dcterms:W3CDTF">2019-06-12T14:57:54Z</dcterms:created>
  <dcterms:modified xsi:type="dcterms:W3CDTF">2019-06-23T20:22:02Z</dcterms:modified>
</cp:coreProperties>
</file>