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71535" autoAdjust="0"/>
  </p:normalViewPr>
  <p:slideViewPr>
    <p:cSldViewPr snapToGrid="0">
      <p:cViewPr varScale="1">
        <p:scale>
          <a:sx n="64" d="100"/>
          <a:sy n="64" d="100"/>
        </p:scale>
        <p:origin x="14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83AD69-5A9C-44D8-96A9-FFD0819267C9}" type="datetimeFigureOut">
              <a:rPr lang="en-US" smtClean="0"/>
              <a:t>9/13/2021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57F2CE-3054-4D36-A758-9114979EC66E}" type="slidenum">
              <a:rPr lang="en-US" smtClean="0"/>
              <a:t>‹#›</a:t>
            </a:fld>
            <a:endParaRPr lang="en-US"/>
          </a:p>
        </p:txBody>
      </p:sp>
    </p:spTree>
    <p:extLst>
      <p:ext uri="{BB962C8B-B14F-4D97-AF65-F5344CB8AC3E}">
        <p14:creationId xmlns:p14="http://schemas.microsoft.com/office/powerpoint/2010/main" val="2913162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 it state-administered, mean tested program , eligibility criteria vary by state. Individual need to apply for Medicaid coverage and need to re enroll and recertify annually.</a:t>
            </a:r>
          </a:p>
          <a:p>
            <a:pPr marL="171450" indent="-171450">
              <a:buFont typeface="Arial" panose="020B0604020202020204" pitchFamily="34" charset="0"/>
              <a:buChar char="•"/>
            </a:pPr>
            <a:r>
              <a:rPr lang="en-US" dirty="0"/>
              <a:t>As of 2019, more than third-third of Medicaid beneficiaries were enrolled in managed </a:t>
            </a:r>
          </a:p>
          <a:p>
            <a:pPr marL="171450" indent="-171450">
              <a:buFont typeface="Arial" panose="020B0604020202020204" pitchFamily="34" charset="0"/>
              <a:buChar char="•"/>
            </a:pPr>
            <a:r>
              <a:rPr lang="en-US" dirty="0"/>
              <a:t>care Organization.</a:t>
            </a:r>
          </a:p>
        </p:txBody>
      </p:sp>
      <p:sp>
        <p:nvSpPr>
          <p:cNvPr id="4" name="Slide Number Placeholder 3"/>
          <p:cNvSpPr>
            <a:spLocks noGrp="1"/>
          </p:cNvSpPr>
          <p:nvPr>
            <p:ph type="sldNum" sz="quarter" idx="5"/>
          </p:nvPr>
        </p:nvSpPr>
        <p:spPr/>
        <p:txBody>
          <a:bodyPr/>
          <a:lstStyle/>
          <a:p>
            <a:fld id="{D957F2CE-3054-4D36-A758-9114979EC66E}" type="slidenum">
              <a:rPr lang="en-US" smtClean="0"/>
              <a:t>4</a:t>
            </a:fld>
            <a:endParaRPr lang="en-US"/>
          </a:p>
        </p:txBody>
      </p:sp>
    </p:spTree>
    <p:extLst>
      <p:ext uri="{BB962C8B-B14F-4D97-AF65-F5344CB8AC3E}">
        <p14:creationId xmlns:p14="http://schemas.microsoft.com/office/powerpoint/2010/main" val="1612710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57F2CE-3054-4D36-A758-9114979EC66E}" type="slidenum">
              <a:rPr lang="en-US" smtClean="0"/>
              <a:t>5</a:t>
            </a:fld>
            <a:endParaRPr lang="en-US"/>
          </a:p>
        </p:txBody>
      </p:sp>
    </p:spTree>
    <p:extLst>
      <p:ext uri="{BB962C8B-B14F-4D97-AF65-F5344CB8AC3E}">
        <p14:creationId xmlns:p14="http://schemas.microsoft.com/office/powerpoint/2010/main" val="1851547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expansion of Medicaid under the ACA was fully funded by the federal government until 2017, after which the federal funding share gradually decreased to 90%%.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957F2CE-3054-4D36-A758-9114979EC66E}" type="slidenum">
              <a:rPr lang="en-US" smtClean="0"/>
              <a:t>6</a:t>
            </a:fld>
            <a:endParaRPr lang="en-US"/>
          </a:p>
        </p:txBody>
      </p:sp>
    </p:spTree>
    <p:extLst>
      <p:ext uri="{BB962C8B-B14F-4D97-AF65-F5344CB8AC3E}">
        <p14:creationId xmlns:p14="http://schemas.microsoft.com/office/powerpoint/2010/main" val="478988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1A1A1A"/>
                </a:solidFill>
                <a:effectLst/>
                <a:latin typeface="Berlingske Serif Text"/>
              </a:rPr>
              <a:t>Spending on private health insurance accounted for one-third (34%) of total health expenditures in 2018. Private insurance is the primary health coverage for two-thirds of Americans (67%). The majority of private insurance (55%) is employer-sponsored, and a smaller share (11%) is purchased by individuals from for-profit and nonprofit carriers.</a:t>
            </a:r>
            <a:endParaRPr lang="en-US" dirty="0"/>
          </a:p>
        </p:txBody>
      </p:sp>
      <p:sp>
        <p:nvSpPr>
          <p:cNvPr id="4" name="Slide Number Placeholder 3"/>
          <p:cNvSpPr>
            <a:spLocks noGrp="1"/>
          </p:cNvSpPr>
          <p:nvPr>
            <p:ph type="sldNum" sz="quarter" idx="5"/>
          </p:nvPr>
        </p:nvSpPr>
        <p:spPr/>
        <p:txBody>
          <a:bodyPr/>
          <a:lstStyle/>
          <a:p>
            <a:fld id="{D957F2CE-3054-4D36-A758-9114979EC66E}" type="slidenum">
              <a:rPr lang="en-US" smtClean="0"/>
              <a:t>7</a:t>
            </a:fld>
            <a:endParaRPr lang="en-US"/>
          </a:p>
        </p:txBody>
      </p:sp>
    </p:spTree>
    <p:extLst>
      <p:ext uri="{BB962C8B-B14F-4D97-AF65-F5344CB8AC3E}">
        <p14:creationId xmlns:p14="http://schemas.microsoft.com/office/powerpoint/2010/main" val="1178084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487F-AFB2-40A4-89B6-CEDDA98737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194684-2238-45B6-9F8D-B026B56EBB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9E9C7C-B4DE-4692-8897-69FCECF41CFC}"/>
              </a:ext>
            </a:extLst>
          </p:cNvPr>
          <p:cNvSpPr>
            <a:spLocks noGrp="1"/>
          </p:cNvSpPr>
          <p:nvPr>
            <p:ph type="dt" sz="half" idx="10"/>
          </p:nvPr>
        </p:nvSpPr>
        <p:spPr/>
        <p:txBody>
          <a:bodyPr/>
          <a:lstStyle/>
          <a:p>
            <a:fld id="{DC28FD94-6785-4BD8-BBF3-C428B412B7A9}" type="datetimeFigureOut">
              <a:rPr lang="en-US" smtClean="0"/>
              <a:t>9/13/2021</a:t>
            </a:fld>
            <a:endParaRPr lang="en-US"/>
          </a:p>
        </p:txBody>
      </p:sp>
      <p:sp>
        <p:nvSpPr>
          <p:cNvPr id="5" name="Footer Placeholder 4">
            <a:extLst>
              <a:ext uri="{FF2B5EF4-FFF2-40B4-BE49-F238E27FC236}">
                <a16:creationId xmlns:a16="http://schemas.microsoft.com/office/drawing/2014/main" id="{D1164BF3-EC49-47CF-BCE1-FAC6114B75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7A279D-AB45-401B-96C8-E7E6C4D93610}"/>
              </a:ext>
            </a:extLst>
          </p:cNvPr>
          <p:cNvSpPr>
            <a:spLocks noGrp="1"/>
          </p:cNvSpPr>
          <p:nvPr>
            <p:ph type="sldNum" sz="quarter" idx="12"/>
          </p:nvPr>
        </p:nvSpPr>
        <p:spPr/>
        <p:txBody>
          <a:bodyPr/>
          <a:lstStyle/>
          <a:p>
            <a:fld id="{2EFC2103-326F-40A8-8861-4363C0B91B56}" type="slidenum">
              <a:rPr lang="en-US" smtClean="0"/>
              <a:t>‹#›</a:t>
            </a:fld>
            <a:endParaRPr lang="en-US"/>
          </a:p>
        </p:txBody>
      </p:sp>
    </p:spTree>
    <p:extLst>
      <p:ext uri="{BB962C8B-B14F-4D97-AF65-F5344CB8AC3E}">
        <p14:creationId xmlns:p14="http://schemas.microsoft.com/office/powerpoint/2010/main" val="1932910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8F57A-899D-4312-92D1-79A757EE67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42E3B4-B41D-490C-A8A8-6B4270EA43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FAEC72-6166-435D-B932-2D26A4A1C006}"/>
              </a:ext>
            </a:extLst>
          </p:cNvPr>
          <p:cNvSpPr>
            <a:spLocks noGrp="1"/>
          </p:cNvSpPr>
          <p:nvPr>
            <p:ph type="dt" sz="half" idx="10"/>
          </p:nvPr>
        </p:nvSpPr>
        <p:spPr/>
        <p:txBody>
          <a:bodyPr/>
          <a:lstStyle/>
          <a:p>
            <a:fld id="{DC28FD94-6785-4BD8-BBF3-C428B412B7A9}" type="datetimeFigureOut">
              <a:rPr lang="en-US" smtClean="0"/>
              <a:t>9/13/2021</a:t>
            </a:fld>
            <a:endParaRPr lang="en-US"/>
          </a:p>
        </p:txBody>
      </p:sp>
      <p:sp>
        <p:nvSpPr>
          <p:cNvPr id="5" name="Footer Placeholder 4">
            <a:extLst>
              <a:ext uri="{FF2B5EF4-FFF2-40B4-BE49-F238E27FC236}">
                <a16:creationId xmlns:a16="http://schemas.microsoft.com/office/drawing/2014/main" id="{0C8FED46-CC85-4355-9F2A-A54B3DEFFE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6114C-EC10-40ED-9555-AB259326EFF9}"/>
              </a:ext>
            </a:extLst>
          </p:cNvPr>
          <p:cNvSpPr>
            <a:spLocks noGrp="1"/>
          </p:cNvSpPr>
          <p:nvPr>
            <p:ph type="sldNum" sz="quarter" idx="12"/>
          </p:nvPr>
        </p:nvSpPr>
        <p:spPr/>
        <p:txBody>
          <a:bodyPr/>
          <a:lstStyle/>
          <a:p>
            <a:fld id="{2EFC2103-326F-40A8-8861-4363C0B91B56}" type="slidenum">
              <a:rPr lang="en-US" smtClean="0"/>
              <a:t>‹#›</a:t>
            </a:fld>
            <a:endParaRPr lang="en-US"/>
          </a:p>
        </p:txBody>
      </p:sp>
    </p:spTree>
    <p:extLst>
      <p:ext uri="{BB962C8B-B14F-4D97-AF65-F5344CB8AC3E}">
        <p14:creationId xmlns:p14="http://schemas.microsoft.com/office/powerpoint/2010/main" val="3923605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0E555A-13CC-463A-8CDA-CA49D34502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511BEA-D8AF-42F7-A62F-ACB650D705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5330B-A771-4FC8-B830-F167775227F0}"/>
              </a:ext>
            </a:extLst>
          </p:cNvPr>
          <p:cNvSpPr>
            <a:spLocks noGrp="1"/>
          </p:cNvSpPr>
          <p:nvPr>
            <p:ph type="dt" sz="half" idx="10"/>
          </p:nvPr>
        </p:nvSpPr>
        <p:spPr/>
        <p:txBody>
          <a:bodyPr/>
          <a:lstStyle/>
          <a:p>
            <a:fld id="{DC28FD94-6785-4BD8-BBF3-C428B412B7A9}" type="datetimeFigureOut">
              <a:rPr lang="en-US" smtClean="0"/>
              <a:t>9/13/2021</a:t>
            </a:fld>
            <a:endParaRPr lang="en-US"/>
          </a:p>
        </p:txBody>
      </p:sp>
      <p:sp>
        <p:nvSpPr>
          <p:cNvPr id="5" name="Footer Placeholder 4">
            <a:extLst>
              <a:ext uri="{FF2B5EF4-FFF2-40B4-BE49-F238E27FC236}">
                <a16:creationId xmlns:a16="http://schemas.microsoft.com/office/drawing/2014/main" id="{31C34A97-BBFE-4F70-9C65-311D403C88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A1FD92-990F-4760-8AD2-ABAD7E211E3B}"/>
              </a:ext>
            </a:extLst>
          </p:cNvPr>
          <p:cNvSpPr>
            <a:spLocks noGrp="1"/>
          </p:cNvSpPr>
          <p:nvPr>
            <p:ph type="sldNum" sz="quarter" idx="12"/>
          </p:nvPr>
        </p:nvSpPr>
        <p:spPr/>
        <p:txBody>
          <a:bodyPr/>
          <a:lstStyle/>
          <a:p>
            <a:fld id="{2EFC2103-326F-40A8-8861-4363C0B91B56}" type="slidenum">
              <a:rPr lang="en-US" smtClean="0"/>
              <a:t>‹#›</a:t>
            </a:fld>
            <a:endParaRPr lang="en-US"/>
          </a:p>
        </p:txBody>
      </p:sp>
    </p:spTree>
    <p:extLst>
      <p:ext uri="{BB962C8B-B14F-4D97-AF65-F5344CB8AC3E}">
        <p14:creationId xmlns:p14="http://schemas.microsoft.com/office/powerpoint/2010/main" val="1491845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45589-4E8E-41F1-98AA-0340E90E47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6E5B2C-1345-4EE0-A676-0057D1DB52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99963-CCA0-4C4F-BC00-ACA5194B0435}"/>
              </a:ext>
            </a:extLst>
          </p:cNvPr>
          <p:cNvSpPr>
            <a:spLocks noGrp="1"/>
          </p:cNvSpPr>
          <p:nvPr>
            <p:ph type="dt" sz="half" idx="10"/>
          </p:nvPr>
        </p:nvSpPr>
        <p:spPr/>
        <p:txBody>
          <a:bodyPr/>
          <a:lstStyle/>
          <a:p>
            <a:fld id="{DC28FD94-6785-4BD8-BBF3-C428B412B7A9}" type="datetimeFigureOut">
              <a:rPr lang="en-US" smtClean="0"/>
              <a:t>9/13/2021</a:t>
            </a:fld>
            <a:endParaRPr lang="en-US"/>
          </a:p>
        </p:txBody>
      </p:sp>
      <p:sp>
        <p:nvSpPr>
          <p:cNvPr id="5" name="Footer Placeholder 4">
            <a:extLst>
              <a:ext uri="{FF2B5EF4-FFF2-40B4-BE49-F238E27FC236}">
                <a16:creationId xmlns:a16="http://schemas.microsoft.com/office/drawing/2014/main" id="{AFF9207A-1776-4D69-9306-F03F4FA54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AD41E6-560C-43A5-AB0D-FA168BA5EC49}"/>
              </a:ext>
            </a:extLst>
          </p:cNvPr>
          <p:cNvSpPr>
            <a:spLocks noGrp="1"/>
          </p:cNvSpPr>
          <p:nvPr>
            <p:ph type="sldNum" sz="quarter" idx="12"/>
          </p:nvPr>
        </p:nvSpPr>
        <p:spPr/>
        <p:txBody>
          <a:bodyPr/>
          <a:lstStyle/>
          <a:p>
            <a:fld id="{2EFC2103-326F-40A8-8861-4363C0B91B56}" type="slidenum">
              <a:rPr lang="en-US" smtClean="0"/>
              <a:t>‹#›</a:t>
            </a:fld>
            <a:endParaRPr lang="en-US"/>
          </a:p>
        </p:txBody>
      </p:sp>
    </p:spTree>
    <p:extLst>
      <p:ext uri="{BB962C8B-B14F-4D97-AF65-F5344CB8AC3E}">
        <p14:creationId xmlns:p14="http://schemas.microsoft.com/office/powerpoint/2010/main" val="800077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408F1-69C6-48EA-8F2B-96537C9D06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F78FD3-EE57-4D12-8793-2AA748853B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0F8AE2-7670-4C05-8878-E9D56886655F}"/>
              </a:ext>
            </a:extLst>
          </p:cNvPr>
          <p:cNvSpPr>
            <a:spLocks noGrp="1"/>
          </p:cNvSpPr>
          <p:nvPr>
            <p:ph type="dt" sz="half" idx="10"/>
          </p:nvPr>
        </p:nvSpPr>
        <p:spPr/>
        <p:txBody>
          <a:bodyPr/>
          <a:lstStyle/>
          <a:p>
            <a:fld id="{DC28FD94-6785-4BD8-BBF3-C428B412B7A9}" type="datetimeFigureOut">
              <a:rPr lang="en-US" smtClean="0"/>
              <a:t>9/13/2021</a:t>
            </a:fld>
            <a:endParaRPr lang="en-US"/>
          </a:p>
        </p:txBody>
      </p:sp>
      <p:sp>
        <p:nvSpPr>
          <p:cNvPr id="5" name="Footer Placeholder 4">
            <a:extLst>
              <a:ext uri="{FF2B5EF4-FFF2-40B4-BE49-F238E27FC236}">
                <a16:creationId xmlns:a16="http://schemas.microsoft.com/office/drawing/2014/main" id="{340827D4-2586-4F32-B758-21B591D6D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4435B1-96F8-4E1A-AE5D-48F4E43C2DF0}"/>
              </a:ext>
            </a:extLst>
          </p:cNvPr>
          <p:cNvSpPr>
            <a:spLocks noGrp="1"/>
          </p:cNvSpPr>
          <p:nvPr>
            <p:ph type="sldNum" sz="quarter" idx="12"/>
          </p:nvPr>
        </p:nvSpPr>
        <p:spPr/>
        <p:txBody>
          <a:bodyPr/>
          <a:lstStyle/>
          <a:p>
            <a:fld id="{2EFC2103-326F-40A8-8861-4363C0B91B56}" type="slidenum">
              <a:rPr lang="en-US" smtClean="0"/>
              <a:t>‹#›</a:t>
            </a:fld>
            <a:endParaRPr lang="en-US"/>
          </a:p>
        </p:txBody>
      </p:sp>
    </p:spTree>
    <p:extLst>
      <p:ext uri="{BB962C8B-B14F-4D97-AF65-F5344CB8AC3E}">
        <p14:creationId xmlns:p14="http://schemas.microsoft.com/office/powerpoint/2010/main" val="2478752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43500-623C-408D-BD19-DAA7832930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48F5BA-95B4-489B-825B-AD404020B2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E9B9CC-BD49-4501-A63E-2963C76E8B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070C22-5F36-402B-9B29-274AE5828A86}"/>
              </a:ext>
            </a:extLst>
          </p:cNvPr>
          <p:cNvSpPr>
            <a:spLocks noGrp="1"/>
          </p:cNvSpPr>
          <p:nvPr>
            <p:ph type="dt" sz="half" idx="10"/>
          </p:nvPr>
        </p:nvSpPr>
        <p:spPr/>
        <p:txBody>
          <a:bodyPr/>
          <a:lstStyle/>
          <a:p>
            <a:fld id="{DC28FD94-6785-4BD8-BBF3-C428B412B7A9}" type="datetimeFigureOut">
              <a:rPr lang="en-US" smtClean="0"/>
              <a:t>9/13/2021</a:t>
            </a:fld>
            <a:endParaRPr lang="en-US"/>
          </a:p>
        </p:txBody>
      </p:sp>
      <p:sp>
        <p:nvSpPr>
          <p:cNvPr id="6" name="Footer Placeholder 5">
            <a:extLst>
              <a:ext uri="{FF2B5EF4-FFF2-40B4-BE49-F238E27FC236}">
                <a16:creationId xmlns:a16="http://schemas.microsoft.com/office/drawing/2014/main" id="{69013612-3D7D-4D8B-9F24-5674956227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FF5C57-A537-4CC0-885E-BD748971AE75}"/>
              </a:ext>
            </a:extLst>
          </p:cNvPr>
          <p:cNvSpPr>
            <a:spLocks noGrp="1"/>
          </p:cNvSpPr>
          <p:nvPr>
            <p:ph type="sldNum" sz="quarter" idx="12"/>
          </p:nvPr>
        </p:nvSpPr>
        <p:spPr/>
        <p:txBody>
          <a:bodyPr/>
          <a:lstStyle/>
          <a:p>
            <a:fld id="{2EFC2103-326F-40A8-8861-4363C0B91B56}" type="slidenum">
              <a:rPr lang="en-US" smtClean="0"/>
              <a:t>‹#›</a:t>
            </a:fld>
            <a:endParaRPr lang="en-US"/>
          </a:p>
        </p:txBody>
      </p:sp>
    </p:spTree>
    <p:extLst>
      <p:ext uri="{BB962C8B-B14F-4D97-AF65-F5344CB8AC3E}">
        <p14:creationId xmlns:p14="http://schemas.microsoft.com/office/powerpoint/2010/main" val="553136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5800-B8C4-4A17-80F2-1FFCB00901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C43B21-F9A8-4AC4-A3D4-9EFA6DD44E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6168B1-1A0E-44F0-8CD8-3C283DF53A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198F71-1773-4637-A818-531365DA73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0510C8-2670-4833-8BF4-E94C5AEE0A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798D82-B18C-4E7B-828E-A1051059243C}"/>
              </a:ext>
            </a:extLst>
          </p:cNvPr>
          <p:cNvSpPr>
            <a:spLocks noGrp="1"/>
          </p:cNvSpPr>
          <p:nvPr>
            <p:ph type="dt" sz="half" idx="10"/>
          </p:nvPr>
        </p:nvSpPr>
        <p:spPr/>
        <p:txBody>
          <a:bodyPr/>
          <a:lstStyle/>
          <a:p>
            <a:fld id="{DC28FD94-6785-4BD8-BBF3-C428B412B7A9}" type="datetimeFigureOut">
              <a:rPr lang="en-US" smtClean="0"/>
              <a:t>9/13/2021</a:t>
            </a:fld>
            <a:endParaRPr lang="en-US"/>
          </a:p>
        </p:txBody>
      </p:sp>
      <p:sp>
        <p:nvSpPr>
          <p:cNvPr id="8" name="Footer Placeholder 7">
            <a:extLst>
              <a:ext uri="{FF2B5EF4-FFF2-40B4-BE49-F238E27FC236}">
                <a16:creationId xmlns:a16="http://schemas.microsoft.com/office/drawing/2014/main" id="{E7F8604E-7C58-4C55-AFA3-2A2B0EAB3F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4E5CDF-6B75-4B7B-AE44-23D603FC2CCC}"/>
              </a:ext>
            </a:extLst>
          </p:cNvPr>
          <p:cNvSpPr>
            <a:spLocks noGrp="1"/>
          </p:cNvSpPr>
          <p:nvPr>
            <p:ph type="sldNum" sz="quarter" idx="12"/>
          </p:nvPr>
        </p:nvSpPr>
        <p:spPr/>
        <p:txBody>
          <a:bodyPr/>
          <a:lstStyle/>
          <a:p>
            <a:fld id="{2EFC2103-326F-40A8-8861-4363C0B91B56}" type="slidenum">
              <a:rPr lang="en-US" smtClean="0"/>
              <a:t>‹#›</a:t>
            </a:fld>
            <a:endParaRPr lang="en-US"/>
          </a:p>
        </p:txBody>
      </p:sp>
    </p:spTree>
    <p:extLst>
      <p:ext uri="{BB962C8B-B14F-4D97-AF65-F5344CB8AC3E}">
        <p14:creationId xmlns:p14="http://schemas.microsoft.com/office/powerpoint/2010/main" val="316261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51338-416C-400F-A59D-5097CF17ED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A6DF68-427A-47C3-A6CE-C150BA428977}"/>
              </a:ext>
            </a:extLst>
          </p:cNvPr>
          <p:cNvSpPr>
            <a:spLocks noGrp="1"/>
          </p:cNvSpPr>
          <p:nvPr>
            <p:ph type="dt" sz="half" idx="10"/>
          </p:nvPr>
        </p:nvSpPr>
        <p:spPr/>
        <p:txBody>
          <a:bodyPr/>
          <a:lstStyle/>
          <a:p>
            <a:fld id="{DC28FD94-6785-4BD8-BBF3-C428B412B7A9}" type="datetimeFigureOut">
              <a:rPr lang="en-US" smtClean="0"/>
              <a:t>9/13/2021</a:t>
            </a:fld>
            <a:endParaRPr lang="en-US"/>
          </a:p>
        </p:txBody>
      </p:sp>
      <p:sp>
        <p:nvSpPr>
          <p:cNvPr id="4" name="Footer Placeholder 3">
            <a:extLst>
              <a:ext uri="{FF2B5EF4-FFF2-40B4-BE49-F238E27FC236}">
                <a16:creationId xmlns:a16="http://schemas.microsoft.com/office/drawing/2014/main" id="{8B8EA617-449F-4666-B555-2E0FCB6974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3D4938-1289-4FFF-A23B-775A112B6DC9}"/>
              </a:ext>
            </a:extLst>
          </p:cNvPr>
          <p:cNvSpPr>
            <a:spLocks noGrp="1"/>
          </p:cNvSpPr>
          <p:nvPr>
            <p:ph type="sldNum" sz="quarter" idx="12"/>
          </p:nvPr>
        </p:nvSpPr>
        <p:spPr/>
        <p:txBody>
          <a:bodyPr/>
          <a:lstStyle/>
          <a:p>
            <a:fld id="{2EFC2103-326F-40A8-8861-4363C0B91B56}" type="slidenum">
              <a:rPr lang="en-US" smtClean="0"/>
              <a:t>‹#›</a:t>
            </a:fld>
            <a:endParaRPr lang="en-US"/>
          </a:p>
        </p:txBody>
      </p:sp>
    </p:spTree>
    <p:extLst>
      <p:ext uri="{BB962C8B-B14F-4D97-AF65-F5344CB8AC3E}">
        <p14:creationId xmlns:p14="http://schemas.microsoft.com/office/powerpoint/2010/main" val="4066134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9FCA75-0EC1-42EB-9E39-BC9304450A8E}"/>
              </a:ext>
            </a:extLst>
          </p:cNvPr>
          <p:cNvSpPr>
            <a:spLocks noGrp="1"/>
          </p:cNvSpPr>
          <p:nvPr>
            <p:ph type="dt" sz="half" idx="10"/>
          </p:nvPr>
        </p:nvSpPr>
        <p:spPr/>
        <p:txBody>
          <a:bodyPr/>
          <a:lstStyle/>
          <a:p>
            <a:fld id="{DC28FD94-6785-4BD8-BBF3-C428B412B7A9}" type="datetimeFigureOut">
              <a:rPr lang="en-US" smtClean="0"/>
              <a:t>9/13/2021</a:t>
            </a:fld>
            <a:endParaRPr lang="en-US"/>
          </a:p>
        </p:txBody>
      </p:sp>
      <p:sp>
        <p:nvSpPr>
          <p:cNvPr id="3" name="Footer Placeholder 2">
            <a:extLst>
              <a:ext uri="{FF2B5EF4-FFF2-40B4-BE49-F238E27FC236}">
                <a16:creationId xmlns:a16="http://schemas.microsoft.com/office/drawing/2014/main" id="{A7BD1052-0B96-4DF4-A708-B214937A7D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985098-72E3-447C-BF96-7731BDB52069}"/>
              </a:ext>
            </a:extLst>
          </p:cNvPr>
          <p:cNvSpPr>
            <a:spLocks noGrp="1"/>
          </p:cNvSpPr>
          <p:nvPr>
            <p:ph type="sldNum" sz="quarter" idx="12"/>
          </p:nvPr>
        </p:nvSpPr>
        <p:spPr/>
        <p:txBody>
          <a:bodyPr/>
          <a:lstStyle/>
          <a:p>
            <a:fld id="{2EFC2103-326F-40A8-8861-4363C0B91B56}" type="slidenum">
              <a:rPr lang="en-US" smtClean="0"/>
              <a:t>‹#›</a:t>
            </a:fld>
            <a:endParaRPr lang="en-US"/>
          </a:p>
        </p:txBody>
      </p:sp>
    </p:spTree>
    <p:extLst>
      <p:ext uri="{BB962C8B-B14F-4D97-AF65-F5344CB8AC3E}">
        <p14:creationId xmlns:p14="http://schemas.microsoft.com/office/powerpoint/2010/main" val="731180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66AF-66E5-4618-82B3-D7BA2D92C8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EB687B-B34A-47DE-8BA1-883219FA9A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38A75A-F5F0-4B6D-807F-D052D77FC3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75E786-52B1-4099-A1D7-608FC6D1582A}"/>
              </a:ext>
            </a:extLst>
          </p:cNvPr>
          <p:cNvSpPr>
            <a:spLocks noGrp="1"/>
          </p:cNvSpPr>
          <p:nvPr>
            <p:ph type="dt" sz="half" idx="10"/>
          </p:nvPr>
        </p:nvSpPr>
        <p:spPr/>
        <p:txBody>
          <a:bodyPr/>
          <a:lstStyle/>
          <a:p>
            <a:fld id="{DC28FD94-6785-4BD8-BBF3-C428B412B7A9}" type="datetimeFigureOut">
              <a:rPr lang="en-US" smtClean="0"/>
              <a:t>9/13/2021</a:t>
            </a:fld>
            <a:endParaRPr lang="en-US"/>
          </a:p>
        </p:txBody>
      </p:sp>
      <p:sp>
        <p:nvSpPr>
          <p:cNvPr id="6" name="Footer Placeholder 5">
            <a:extLst>
              <a:ext uri="{FF2B5EF4-FFF2-40B4-BE49-F238E27FC236}">
                <a16:creationId xmlns:a16="http://schemas.microsoft.com/office/drawing/2014/main" id="{610849F2-962C-446E-9EFF-F05EB730DC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86787C-A5CC-4C10-A47F-0604541D3A08}"/>
              </a:ext>
            </a:extLst>
          </p:cNvPr>
          <p:cNvSpPr>
            <a:spLocks noGrp="1"/>
          </p:cNvSpPr>
          <p:nvPr>
            <p:ph type="sldNum" sz="quarter" idx="12"/>
          </p:nvPr>
        </p:nvSpPr>
        <p:spPr/>
        <p:txBody>
          <a:bodyPr/>
          <a:lstStyle/>
          <a:p>
            <a:fld id="{2EFC2103-326F-40A8-8861-4363C0B91B56}" type="slidenum">
              <a:rPr lang="en-US" smtClean="0"/>
              <a:t>‹#›</a:t>
            </a:fld>
            <a:endParaRPr lang="en-US"/>
          </a:p>
        </p:txBody>
      </p:sp>
    </p:spTree>
    <p:extLst>
      <p:ext uri="{BB962C8B-B14F-4D97-AF65-F5344CB8AC3E}">
        <p14:creationId xmlns:p14="http://schemas.microsoft.com/office/powerpoint/2010/main" val="3042646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AEE2-18F3-468D-8B30-D7D680EF51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6102F9-6E3B-4AEC-9870-BE08B1C1F0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4C917D-1D90-4B93-8295-DEA21BEDD2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0044A4-7E3B-4F82-A1FB-9860BAA1965A}"/>
              </a:ext>
            </a:extLst>
          </p:cNvPr>
          <p:cNvSpPr>
            <a:spLocks noGrp="1"/>
          </p:cNvSpPr>
          <p:nvPr>
            <p:ph type="dt" sz="half" idx="10"/>
          </p:nvPr>
        </p:nvSpPr>
        <p:spPr/>
        <p:txBody>
          <a:bodyPr/>
          <a:lstStyle/>
          <a:p>
            <a:fld id="{DC28FD94-6785-4BD8-BBF3-C428B412B7A9}" type="datetimeFigureOut">
              <a:rPr lang="en-US" smtClean="0"/>
              <a:t>9/13/2021</a:t>
            </a:fld>
            <a:endParaRPr lang="en-US"/>
          </a:p>
        </p:txBody>
      </p:sp>
      <p:sp>
        <p:nvSpPr>
          <p:cNvPr id="6" name="Footer Placeholder 5">
            <a:extLst>
              <a:ext uri="{FF2B5EF4-FFF2-40B4-BE49-F238E27FC236}">
                <a16:creationId xmlns:a16="http://schemas.microsoft.com/office/drawing/2014/main" id="{60A368CF-E4F2-4FB0-B7CA-4CE4691DE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13C570-9A31-4F75-ABD8-D57515F79C89}"/>
              </a:ext>
            </a:extLst>
          </p:cNvPr>
          <p:cNvSpPr>
            <a:spLocks noGrp="1"/>
          </p:cNvSpPr>
          <p:nvPr>
            <p:ph type="sldNum" sz="quarter" idx="12"/>
          </p:nvPr>
        </p:nvSpPr>
        <p:spPr/>
        <p:txBody>
          <a:bodyPr/>
          <a:lstStyle/>
          <a:p>
            <a:fld id="{2EFC2103-326F-40A8-8861-4363C0B91B56}" type="slidenum">
              <a:rPr lang="en-US" smtClean="0"/>
              <a:t>‹#›</a:t>
            </a:fld>
            <a:endParaRPr lang="en-US"/>
          </a:p>
        </p:txBody>
      </p:sp>
    </p:spTree>
    <p:extLst>
      <p:ext uri="{BB962C8B-B14F-4D97-AF65-F5344CB8AC3E}">
        <p14:creationId xmlns:p14="http://schemas.microsoft.com/office/powerpoint/2010/main" val="3704845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B22A7E-7FC0-46AC-9CF8-AF682D8342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876EF7-98B3-4884-AD7A-703945C560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C708E5-7B21-40AA-A536-97194558DB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28FD94-6785-4BD8-BBF3-C428B412B7A9}" type="datetimeFigureOut">
              <a:rPr lang="en-US" smtClean="0"/>
              <a:t>9/13/2021</a:t>
            </a:fld>
            <a:endParaRPr lang="en-US"/>
          </a:p>
        </p:txBody>
      </p:sp>
      <p:sp>
        <p:nvSpPr>
          <p:cNvPr id="5" name="Footer Placeholder 4">
            <a:extLst>
              <a:ext uri="{FF2B5EF4-FFF2-40B4-BE49-F238E27FC236}">
                <a16:creationId xmlns:a16="http://schemas.microsoft.com/office/drawing/2014/main" id="{10025C58-F861-420F-B6BC-F58EABCE12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A73C3D-3314-4B71-B619-07307650A8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FC2103-326F-40A8-8861-4363C0B91B56}" type="slidenum">
              <a:rPr lang="en-US" smtClean="0"/>
              <a:t>‹#›</a:t>
            </a:fld>
            <a:endParaRPr lang="en-US"/>
          </a:p>
        </p:txBody>
      </p:sp>
    </p:spTree>
    <p:extLst>
      <p:ext uri="{BB962C8B-B14F-4D97-AF65-F5344CB8AC3E}">
        <p14:creationId xmlns:p14="http://schemas.microsoft.com/office/powerpoint/2010/main" val="3538317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D479B-7956-4AFC-B701-CA1382497E77}"/>
              </a:ext>
            </a:extLst>
          </p:cNvPr>
          <p:cNvSpPr>
            <a:spLocks noGrp="1"/>
          </p:cNvSpPr>
          <p:nvPr>
            <p:ph type="ctrTitle"/>
          </p:nvPr>
        </p:nvSpPr>
        <p:spPr>
          <a:xfrm>
            <a:off x="1609060" y="1994233"/>
            <a:ext cx="9144000" cy="2387600"/>
          </a:xfrm>
        </p:spPr>
        <p:txBody>
          <a:bodyPr/>
          <a:lstStyle/>
          <a:p>
            <a:r>
              <a:rPr lang="en-US" dirty="0"/>
              <a:t>How Does Universal Health Coverage work?</a:t>
            </a:r>
          </a:p>
        </p:txBody>
      </p:sp>
    </p:spTree>
    <p:extLst>
      <p:ext uri="{BB962C8B-B14F-4D97-AF65-F5344CB8AC3E}">
        <p14:creationId xmlns:p14="http://schemas.microsoft.com/office/powerpoint/2010/main" val="1796523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C40E-1650-427E-8BB2-374D027BF72E}"/>
              </a:ext>
            </a:extLst>
          </p:cNvPr>
          <p:cNvSpPr>
            <a:spLocks noGrp="1"/>
          </p:cNvSpPr>
          <p:nvPr>
            <p:ph type="title"/>
          </p:nvPr>
        </p:nvSpPr>
        <p:spPr/>
        <p:txBody>
          <a:bodyPr/>
          <a:lstStyle/>
          <a:p>
            <a:r>
              <a:rPr lang="en-US" dirty="0"/>
              <a:t>UNIVERSAL HEALTH COVERAGE</a:t>
            </a:r>
          </a:p>
        </p:txBody>
      </p:sp>
      <p:sp>
        <p:nvSpPr>
          <p:cNvPr id="3" name="Content Placeholder 2">
            <a:extLst>
              <a:ext uri="{FF2B5EF4-FFF2-40B4-BE49-F238E27FC236}">
                <a16:creationId xmlns:a16="http://schemas.microsoft.com/office/drawing/2014/main" id="{E6AAA767-D5CF-441F-A5C9-EFF7699ACB27}"/>
              </a:ext>
            </a:extLst>
          </p:cNvPr>
          <p:cNvSpPr>
            <a:spLocks noGrp="1"/>
          </p:cNvSpPr>
          <p:nvPr>
            <p:ph idx="1"/>
          </p:nvPr>
        </p:nvSpPr>
        <p:spPr/>
        <p:txBody>
          <a:bodyPr/>
          <a:lstStyle/>
          <a:p>
            <a:r>
              <a:rPr lang="en-US" sz="2000" dirty="0"/>
              <a:t>The united state does not have universal health Insurance coverage. Nearly 92 percent of the population was estimated to be insurance in 2018. Movement of increment in healthcare has increased.</a:t>
            </a:r>
          </a:p>
          <a:p>
            <a:r>
              <a:rPr lang="en-US" sz="2000" dirty="0"/>
              <a:t>Employee-Sponsored health insurance was introduced during 1920. But gain popularity after World War II after government implement wage control and declared fringe benefit such as health insurance . According to 2018 survey , 55% of population was covered under employee insurance.</a:t>
            </a:r>
          </a:p>
          <a:p>
            <a:r>
              <a:rPr lang="en-US" sz="2000" dirty="0"/>
              <a:t>In 1965 , the first public Insurance program Medicare and Medicaid, were enacted through the social security Act .</a:t>
            </a:r>
          </a:p>
          <a:p>
            <a:endParaRPr lang="en-US" dirty="0"/>
          </a:p>
        </p:txBody>
      </p:sp>
    </p:spTree>
    <p:extLst>
      <p:ext uri="{BB962C8B-B14F-4D97-AF65-F5344CB8AC3E}">
        <p14:creationId xmlns:p14="http://schemas.microsoft.com/office/powerpoint/2010/main" val="161534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3D2A-7FBE-40FA-B5AC-2CFFA5B57A0C}"/>
              </a:ext>
            </a:extLst>
          </p:cNvPr>
          <p:cNvSpPr>
            <a:spLocks noGrp="1"/>
          </p:cNvSpPr>
          <p:nvPr>
            <p:ph type="title"/>
          </p:nvPr>
        </p:nvSpPr>
        <p:spPr/>
        <p:txBody>
          <a:bodyPr/>
          <a:lstStyle/>
          <a:p>
            <a:r>
              <a:rPr lang="en-US" dirty="0"/>
              <a:t>MEDICARE</a:t>
            </a:r>
          </a:p>
        </p:txBody>
      </p:sp>
      <p:sp>
        <p:nvSpPr>
          <p:cNvPr id="3" name="Content Placeholder 2">
            <a:extLst>
              <a:ext uri="{FF2B5EF4-FFF2-40B4-BE49-F238E27FC236}">
                <a16:creationId xmlns:a16="http://schemas.microsoft.com/office/drawing/2014/main" id="{3583BDAB-837F-41CE-83AF-1F139C5F64B8}"/>
              </a:ext>
            </a:extLst>
          </p:cNvPr>
          <p:cNvSpPr>
            <a:spLocks noGrp="1"/>
          </p:cNvSpPr>
          <p:nvPr>
            <p:ph idx="1"/>
          </p:nvPr>
        </p:nvSpPr>
        <p:spPr/>
        <p:txBody>
          <a:bodyPr>
            <a:normAutofit/>
          </a:bodyPr>
          <a:lstStyle/>
          <a:p>
            <a:r>
              <a:rPr lang="en-US" sz="2000" dirty="0"/>
              <a:t>Medicare ensure a right to  health care for person aged 65 and older. Eligible population and the range of benefit has expanded. In 1972 individual with younger that 65 with long term diseases and end stage diseases became eligible for Medicare.</a:t>
            </a:r>
          </a:p>
          <a:p>
            <a:r>
              <a:rPr lang="en-US" sz="2000" dirty="0"/>
              <a:t>All the payees are entitled to traditional Medicare, a fee-for-service program that provides hospital that provides hospital insurance  (Part A) ,medical insurance (Part B), Medicare or Medicare Advantage (Part C), under which people enroll in a private health-maintained organization(HMO) or managed care organization . Part D was  added on 2003, a voluntary outpatient prescription drug coverage option provided through private carriers.</a:t>
            </a:r>
          </a:p>
        </p:txBody>
      </p:sp>
    </p:spTree>
    <p:extLst>
      <p:ext uri="{BB962C8B-B14F-4D97-AF65-F5344CB8AC3E}">
        <p14:creationId xmlns:p14="http://schemas.microsoft.com/office/powerpoint/2010/main" val="1005590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700AD-1687-4AC1-9950-9154BB8BB7F5}"/>
              </a:ext>
            </a:extLst>
          </p:cNvPr>
          <p:cNvSpPr>
            <a:spLocks noGrp="1"/>
          </p:cNvSpPr>
          <p:nvPr>
            <p:ph type="title"/>
          </p:nvPr>
        </p:nvSpPr>
        <p:spPr/>
        <p:txBody>
          <a:bodyPr/>
          <a:lstStyle/>
          <a:p>
            <a:r>
              <a:rPr lang="en-US" dirty="0"/>
              <a:t>MEDICAID</a:t>
            </a:r>
          </a:p>
        </p:txBody>
      </p:sp>
      <p:sp>
        <p:nvSpPr>
          <p:cNvPr id="3" name="Content Placeholder 2">
            <a:extLst>
              <a:ext uri="{FF2B5EF4-FFF2-40B4-BE49-F238E27FC236}">
                <a16:creationId xmlns:a16="http://schemas.microsoft.com/office/drawing/2014/main" id="{3EA64AF8-7CF0-49CF-BBCD-F6ACAE2F415B}"/>
              </a:ext>
            </a:extLst>
          </p:cNvPr>
          <p:cNvSpPr>
            <a:spLocks noGrp="1"/>
          </p:cNvSpPr>
          <p:nvPr>
            <p:ph idx="1"/>
          </p:nvPr>
        </p:nvSpPr>
        <p:spPr/>
        <p:txBody>
          <a:bodyPr>
            <a:normAutofit/>
          </a:bodyPr>
          <a:lstStyle/>
          <a:p>
            <a:r>
              <a:rPr lang="en-US" sz="2000" dirty="0"/>
              <a:t>Medicaid  was funded for providing health care service to low-income families.</a:t>
            </a:r>
          </a:p>
          <a:p>
            <a:r>
              <a:rPr lang="en-US" sz="2000" dirty="0"/>
              <a:t>Today , Medicaid covers 17.9 percent of American.</a:t>
            </a:r>
          </a:p>
        </p:txBody>
      </p:sp>
    </p:spTree>
    <p:extLst>
      <p:ext uri="{BB962C8B-B14F-4D97-AF65-F5344CB8AC3E}">
        <p14:creationId xmlns:p14="http://schemas.microsoft.com/office/powerpoint/2010/main" val="3679800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Organization of the United States Health System">
            <a:extLst>
              <a:ext uri="{FF2B5EF4-FFF2-40B4-BE49-F238E27FC236}">
                <a16:creationId xmlns:a16="http://schemas.microsoft.com/office/drawing/2014/main" id="{83A3698A-85AA-41F3-B89C-FB4A7C316A9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275207" y="643466"/>
            <a:ext cx="5641586"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795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6277-BCEA-49AF-B775-0B493CCCB0D9}"/>
              </a:ext>
            </a:extLst>
          </p:cNvPr>
          <p:cNvSpPr>
            <a:spLocks noGrp="1"/>
          </p:cNvSpPr>
          <p:nvPr>
            <p:ph type="title"/>
          </p:nvPr>
        </p:nvSpPr>
        <p:spPr/>
        <p:txBody>
          <a:bodyPr/>
          <a:lstStyle/>
          <a:p>
            <a:r>
              <a:rPr lang="en-US" dirty="0"/>
              <a:t>ROLE OF PUBLIC HEALTH INSURANCE</a:t>
            </a:r>
          </a:p>
        </p:txBody>
      </p:sp>
      <p:sp>
        <p:nvSpPr>
          <p:cNvPr id="3" name="Content Placeholder 2">
            <a:extLst>
              <a:ext uri="{FF2B5EF4-FFF2-40B4-BE49-F238E27FC236}">
                <a16:creationId xmlns:a16="http://schemas.microsoft.com/office/drawing/2014/main" id="{51C18FDD-BB56-46C9-8C74-74755DB0D630}"/>
              </a:ext>
            </a:extLst>
          </p:cNvPr>
          <p:cNvSpPr>
            <a:spLocks noGrp="1"/>
          </p:cNvSpPr>
          <p:nvPr>
            <p:ph idx="1"/>
          </p:nvPr>
        </p:nvSpPr>
        <p:spPr/>
        <p:txBody>
          <a:bodyPr/>
          <a:lstStyle/>
          <a:p>
            <a:r>
              <a:rPr lang="en-US" sz="2000" dirty="0"/>
              <a:t>In 2017,public spending accounted for 45 percent of total health care spending , or approximately 8 percent of GDP.</a:t>
            </a:r>
          </a:p>
          <a:p>
            <a:r>
              <a:rPr lang="en-US" sz="2000" dirty="0"/>
              <a:t>The center of Medicare and Medicaid Service is the largest government source of health coverage funding.</a:t>
            </a:r>
          </a:p>
          <a:p>
            <a:r>
              <a:rPr lang="en-US" sz="2000" dirty="0"/>
              <a:t>Medicare is funded through combination of general federal tax, a mandatory pay roll tax that pay part A (hospital insurance) and individual premiums.</a:t>
            </a:r>
          </a:p>
          <a:p>
            <a:r>
              <a:rPr lang="en-US" sz="2000" dirty="0"/>
              <a:t>Medicaid is largely tax-funded, with federal tax revenues representing two-third (63%) of costs.</a:t>
            </a:r>
          </a:p>
          <a:p>
            <a:endParaRPr lang="en-US" dirty="0"/>
          </a:p>
        </p:txBody>
      </p:sp>
    </p:spTree>
    <p:extLst>
      <p:ext uri="{BB962C8B-B14F-4D97-AF65-F5344CB8AC3E}">
        <p14:creationId xmlns:p14="http://schemas.microsoft.com/office/powerpoint/2010/main" val="4164606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6DE7A-FDC8-462E-B0A1-73831439AE95}"/>
              </a:ext>
            </a:extLst>
          </p:cNvPr>
          <p:cNvSpPr>
            <a:spLocks noGrp="1"/>
          </p:cNvSpPr>
          <p:nvPr>
            <p:ph type="title"/>
          </p:nvPr>
        </p:nvSpPr>
        <p:spPr/>
        <p:txBody>
          <a:bodyPr/>
          <a:lstStyle/>
          <a:p>
            <a:r>
              <a:rPr lang="en-US" dirty="0"/>
              <a:t>ROLE OF HEALTH INSURANCE</a:t>
            </a:r>
          </a:p>
        </p:txBody>
      </p:sp>
      <p:sp>
        <p:nvSpPr>
          <p:cNvPr id="3" name="Content Placeholder 2">
            <a:extLst>
              <a:ext uri="{FF2B5EF4-FFF2-40B4-BE49-F238E27FC236}">
                <a16:creationId xmlns:a16="http://schemas.microsoft.com/office/drawing/2014/main" id="{CF3BAF6D-9E6C-424F-B4B8-3B6C5F00DA2D}"/>
              </a:ext>
            </a:extLst>
          </p:cNvPr>
          <p:cNvSpPr>
            <a:spLocks noGrp="1"/>
          </p:cNvSpPr>
          <p:nvPr>
            <p:ph idx="1"/>
          </p:nvPr>
        </p:nvSpPr>
        <p:spPr/>
        <p:txBody>
          <a:bodyPr>
            <a:normAutofit/>
          </a:bodyPr>
          <a:lstStyle/>
          <a:p>
            <a:r>
              <a:rPr lang="en-US" sz="2000" b="0" i="0" dirty="0">
                <a:solidFill>
                  <a:srgbClr val="1A1A1A"/>
                </a:solidFill>
                <a:effectLst/>
                <a:latin typeface="+mj-lt"/>
                <a:cs typeface="Calibri" panose="020F0502020204030204" pitchFamily="34" charset="0"/>
              </a:rPr>
              <a:t>Most employers contract with private health plans to administer benefits. Most employer plans cover workers and their dependents, and the majority offer a choice of several plans.</a:t>
            </a:r>
            <a:r>
              <a:rPr lang="en-US" sz="2000" b="0" i="0" baseline="30000" dirty="0">
                <a:solidFill>
                  <a:srgbClr val="1A1A1A"/>
                </a:solidFill>
                <a:effectLst/>
                <a:latin typeface="+mj-lt"/>
                <a:cs typeface="Calibri" panose="020F0502020204030204" pitchFamily="34" charset="0"/>
              </a:rPr>
              <a:t>8,9</a:t>
            </a:r>
            <a:r>
              <a:rPr lang="en-US" sz="2000" b="0" i="0" dirty="0">
                <a:solidFill>
                  <a:srgbClr val="1A1A1A"/>
                </a:solidFill>
                <a:effectLst/>
                <a:latin typeface="+mj-lt"/>
                <a:cs typeface="Calibri" panose="020F0502020204030204" pitchFamily="34" charset="0"/>
              </a:rPr>
              <a:t> Both employers and employees typically contribute to premiums; much less frequently, premiums are fully covered by the employer</a:t>
            </a:r>
          </a:p>
          <a:p>
            <a:endParaRPr lang="en-US" sz="2000" dirty="0">
              <a:latin typeface="+mj-lt"/>
              <a:cs typeface="Calibri" panose="020F0502020204030204" pitchFamily="34" charset="0"/>
            </a:endParaRPr>
          </a:p>
        </p:txBody>
      </p:sp>
    </p:spTree>
    <p:extLst>
      <p:ext uri="{BB962C8B-B14F-4D97-AF65-F5344CB8AC3E}">
        <p14:creationId xmlns:p14="http://schemas.microsoft.com/office/powerpoint/2010/main" val="808625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2D713-847F-4FB6-9DEC-C77C04AB1C67}"/>
              </a:ext>
            </a:extLst>
          </p:cNvPr>
          <p:cNvSpPr>
            <a:spLocks noGrp="1"/>
          </p:cNvSpPr>
          <p:nvPr>
            <p:ph type="title"/>
          </p:nvPr>
        </p:nvSpPr>
        <p:spPr>
          <a:xfrm>
            <a:off x="838200" y="1939091"/>
            <a:ext cx="10515600" cy="2213184"/>
          </a:xfrm>
        </p:spPr>
        <p:txBody>
          <a:bodyPr>
            <a:normAutofit/>
          </a:bodyPr>
          <a:lstStyle/>
          <a:p>
            <a:r>
              <a:rPr lang="en-US" dirty="0"/>
              <a:t>HOW IS THE DELIVERY SYSTEM ORGANIZED AND HOW ARE PROVIDERS PAID?</a:t>
            </a:r>
            <a:br>
              <a:rPr lang="en-US" dirty="0"/>
            </a:br>
            <a:endParaRPr lang="en-US" dirty="0"/>
          </a:p>
        </p:txBody>
      </p:sp>
    </p:spTree>
    <p:extLst>
      <p:ext uri="{BB962C8B-B14F-4D97-AF65-F5344CB8AC3E}">
        <p14:creationId xmlns:p14="http://schemas.microsoft.com/office/powerpoint/2010/main" val="625002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76772-6460-4990-B9F5-D67E88726ED9}"/>
              </a:ext>
            </a:extLst>
          </p:cNvPr>
          <p:cNvSpPr>
            <a:spLocks noGrp="1"/>
          </p:cNvSpPr>
          <p:nvPr>
            <p:ph type="title"/>
          </p:nvPr>
        </p:nvSpPr>
        <p:spPr/>
        <p:txBody>
          <a:bodyPr/>
          <a:lstStyle/>
          <a:p>
            <a:r>
              <a:rPr lang="en-US" dirty="0"/>
              <a:t>PHYSICIAN EDUCATION AND WORKFORCE</a:t>
            </a:r>
          </a:p>
        </p:txBody>
      </p:sp>
      <p:sp>
        <p:nvSpPr>
          <p:cNvPr id="3" name="Content Placeholder 2">
            <a:extLst>
              <a:ext uri="{FF2B5EF4-FFF2-40B4-BE49-F238E27FC236}">
                <a16:creationId xmlns:a16="http://schemas.microsoft.com/office/drawing/2014/main" id="{BA1DD15E-CBFB-47CF-8797-F5E826A9BFAD}"/>
              </a:ext>
            </a:extLst>
          </p:cNvPr>
          <p:cNvSpPr>
            <a:spLocks noGrp="1"/>
          </p:cNvSpPr>
          <p:nvPr>
            <p:ph idx="1"/>
          </p:nvPr>
        </p:nvSpPr>
        <p:spPr/>
        <p:txBody>
          <a:bodyPr>
            <a:normAutofit/>
          </a:bodyPr>
          <a:lstStyle/>
          <a:p>
            <a:r>
              <a:rPr lang="en-US" sz="2000" dirty="0"/>
              <a:t>Most medical schools (59%) are public. Median tuition fees in 2019 were $39,153 in public medical schools and $62,529 in private schools. Most student (73%) graduate with medical debt averaging $200,000 (2019), an amount that the includes </a:t>
            </a:r>
          </a:p>
        </p:txBody>
      </p:sp>
    </p:spTree>
    <p:extLst>
      <p:ext uri="{BB962C8B-B14F-4D97-AF65-F5344CB8AC3E}">
        <p14:creationId xmlns:p14="http://schemas.microsoft.com/office/powerpoint/2010/main" val="4256727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595</Words>
  <Application>Microsoft Office PowerPoint</Application>
  <PresentationFormat>Widescreen</PresentationFormat>
  <Paragraphs>30</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Berlingske Serif Text</vt:lpstr>
      <vt:lpstr>Calibri</vt:lpstr>
      <vt:lpstr>Calibri Light</vt:lpstr>
      <vt:lpstr>Office Theme</vt:lpstr>
      <vt:lpstr>How Does Universal Health Coverage work?</vt:lpstr>
      <vt:lpstr>UNIVERSAL HEALTH COVERAGE</vt:lpstr>
      <vt:lpstr>MEDICARE</vt:lpstr>
      <vt:lpstr>MEDICAID</vt:lpstr>
      <vt:lpstr>PowerPoint Presentation</vt:lpstr>
      <vt:lpstr>ROLE OF PUBLIC HEALTH INSURANCE</vt:lpstr>
      <vt:lpstr>ROLE OF HEALTH INSURANCE</vt:lpstr>
      <vt:lpstr>HOW IS THE DELIVERY SYSTEM ORGANIZED AND HOW ARE PROVIDERS PAID? </vt:lpstr>
      <vt:lpstr>PHYSICIAN EDUCATION AND WORKFORCE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Universal Health Coverage work?</dc:title>
  <dc:creator>Maharjan, Manik</dc:creator>
  <cp:lastModifiedBy>Maharjan, Manik</cp:lastModifiedBy>
  <cp:revision>16</cp:revision>
  <dcterms:created xsi:type="dcterms:W3CDTF">2021-09-13T09:08:51Z</dcterms:created>
  <dcterms:modified xsi:type="dcterms:W3CDTF">2021-09-13T12:22:42Z</dcterms:modified>
</cp:coreProperties>
</file>