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1" r:id="rId5"/>
    <p:sldId id="263"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343" autoAdjust="0"/>
  </p:normalViewPr>
  <p:slideViewPr>
    <p:cSldViewPr snapToGrid="0">
      <p:cViewPr>
        <p:scale>
          <a:sx n="70" d="100"/>
          <a:sy n="70" d="100"/>
        </p:scale>
        <p:origin x="13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55F10-E657-46A5-AA2E-EDC5ED1A4702}"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49596-3869-4287-AED3-2AD8DAF6D016}" type="slidenum">
              <a:rPr lang="en-US" smtClean="0"/>
              <a:t>‹#›</a:t>
            </a:fld>
            <a:endParaRPr lang="en-US"/>
          </a:p>
        </p:txBody>
      </p:sp>
    </p:spTree>
    <p:extLst>
      <p:ext uri="{BB962C8B-B14F-4D97-AF65-F5344CB8AC3E}">
        <p14:creationId xmlns:p14="http://schemas.microsoft.com/office/powerpoint/2010/main" val="252919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straining the budget of families  and business alike. In 2019, , U.S health care spending grew 4.6 percent , rising to $11,582 per person.  To put that into perspective, in 2019 , the average American household spending $8,169 on Groceries and going to restaurant.  That  is right ,health care cost more per person than the cost to feed an entire household for a year. Addressing health care cost in our country is no small feat. It requires significant action , including setting the right health care policies at both the federal and state level.</a:t>
            </a:r>
          </a:p>
        </p:txBody>
      </p:sp>
      <p:sp>
        <p:nvSpPr>
          <p:cNvPr id="4" name="Slide Number Placeholder 3"/>
          <p:cNvSpPr>
            <a:spLocks noGrp="1"/>
          </p:cNvSpPr>
          <p:nvPr>
            <p:ph type="sldNum" sz="quarter" idx="5"/>
          </p:nvPr>
        </p:nvSpPr>
        <p:spPr/>
        <p:txBody>
          <a:bodyPr/>
          <a:lstStyle/>
          <a:p>
            <a:fld id="{2B949596-3869-4287-AED3-2AD8DAF6D016}" type="slidenum">
              <a:rPr lang="en-US" smtClean="0"/>
              <a:t>2</a:t>
            </a:fld>
            <a:endParaRPr lang="en-US"/>
          </a:p>
        </p:txBody>
      </p:sp>
    </p:spTree>
    <p:extLst>
      <p:ext uri="{BB962C8B-B14F-4D97-AF65-F5344CB8AC3E}">
        <p14:creationId xmlns:p14="http://schemas.microsoft.com/office/powerpoint/2010/main" val="197919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Prescription Drug</a:t>
            </a:r>
          </a:p>
          <a:p>
            <a:pPr marL="171450" indent="-171450">
              <a:buFont typeface="Arial" panose="020B0604020202020204" pitchFamily="34" charset="0"/>
              <a:buChar char="•"/>
            </a:pPr>
            <a:r>
              <a:rPr lang="en-US" dirty="0"/>
              <a:t>Medicare cost</a:t>
            </a:r>
          </a:p>
          <a:p>
            <a:pPr marL="171450" indent="-171450">
              <a:buFont typeface="Arial" panose="020B0604020202020204" pitchFamily="34" charset="0"/>
              <a:buChar char="•"/>
            </a:pPr>
            <a:r>
              <a:rPr lang="en-US" dirty="0"/>
              <a:t>Chronic Disease  and Population Health</a:t>
            </a:r>
          </a:p>
          <a:p>
            <a:pPr marL="171450" indent="-171450">
              <a:buFont typeface="Arial" panose="020B0604020202020204" pitchFamily="34" charset="0"/>
              <a:buChar char="•"/>
            </a:pPr>
            <a:r>
              <a:rPr lang="en-US" dirty="0"/>
              <a:t>Administrative Burden and Waste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B949596-3869-4287-AED3-2AD8DAF6D016}" type="slidenum">
              <a:rPr lang="en-US" smtClean="0"/>
              <a:t>3</a:t>
            </a:fld>
            <a:endParaRPr lang="en-US"/>
          </a:p>
        </p:txBody>
      </p:sp>
    </p:spTree>
    <p:extLst>
      <p:ext uri="{BB962C8B-B14F-4D97-AF65-F5344CB8AC3E}">
        <p14:creationId xmlns:p14="http://schemas.microsoft.com/office/powerpoint/2010/main" val="266757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U.S. has significantly higher drug prices than other countries – averaging 2.56 times higher than 32 other countries and that number only continues to grow. In 2019, retail prescription rug spending reached $329.7 billion, a 5.7 percent increase compared to 3.8 percentage increase in 2018.</a:t>
            </a:r>
          </a:p>
          <a:p>
            <a:pPr marL="171450" indent="-171450">
              <a:buFont typeface="Arial" panose="020B0604020202020204" pitchFamily="34" charset="0"/>
              <a:buChar char="•"/>
            </a:pPr>
            <a:r>
              <a:rPr lang="en-US" dirty="0"/>
              <a:t>One reason for high cost is the price of brand-name versus generic prescription drugs. While generic medications makes up 84% of prescription filled per year, they only account 12% of the total spending. By increasing access to generic prescription drug, we can positively impact the overall cost of health care. As a matter of fact , generic drug has saved consumer $253 billion in 2017 and more than $1 trillion over the past decade.</a:t>
            </a:r>
          </a:p>
        </p:txBody>
      </p:sp>
      <p:sp>
        <p:nvSpPr>
          <p:cNvPr id="4" name="Slide Number Placeholder 3"/>
          <p:cNvSpPr>
            <a:spLocks noGrp="1"/>
          </p:cNvSpPr>
          <p:nvPr>
            <p:ph type="sldNum" sz="quarter" idx="5"/>
          </p:nvPr>
        </p:nvSpPr>
        <p:spPr/>
        <p:txBody>
          <a:bodyPr/>
          <a:lstStyle/>
          <a:p>
            <a:fld id="{2B949596-3869-4287-AED3-2AD8DAF6D016}" type="slidenum">
              <a:rPr lang="en-US" smtClean="0"/>
              <a:t>4</a:t>
            </a:fld>
            <a:endParaRPr lang="en-US"/>
          </a:p>
        </p:txBody>
      </p:sp>
    </p:spTree>
    <p:extLst>
      <p:ext uri="{BB962C8B-B14F-4D97-AF65-F5344CB8AC3E}">
        <p14:creationId xmlns:p14="http://schemas.microsoft.com/office/powerpoint/2010/main" val="327337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20219 ,spending on hospital care service reached $1.2 trillion. Physician and clinical services spending surpassed $770 billion. That increased use and intensity of these services contributed to the cost. We also see impact from new technology and therapies, provider consolidation and location where services are performed.</a:t>
            </a:r>
          </a:p>
        </p:txBody>
      </p:sp>
      <p:sp>
        <p:nvSpPr>
          <p:cNvPr id="4" name="Slide Number Placeholder 3"/>
          <p:cNvSpPr>
            <a:spLocks noGrp="1"/>
          </p:cNvSpPr>
          <p:nvPr>
            <p:ph type="sldNum" sz="quarter" idx="5"/>
          </p:nvPr>
        </p:nvSpPr>
        <p:spPr/>
        <p:txBody>
          <a:bodyPr/>
          <a:lstStyle/>
          <a:p>
            <a:fld id="{2B949596-3869-4287-AED3-2AD8DAF6D016}" type="slidenum">
              <a:rPr lang="en-US" smtClean="0"/>
              <a:t>5</a:t>
            </a:fld>
            <a:endParaRPr lang="en-US"/>
          </a:p>
        </p:txBody>
      </p:sp>
    </p:spTree>
    <p:extLst>
      <p:ext uri="{BB962C8B-B14F-4D97-AF65-F5344CB8AC3E}">
        <p14:creationId xmlns:p14="http://schemas.microsoft.com/office/powerpoint/2010/main" val="256872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48% of people who experienced medical bankruptcy named hospital bills as their biggest expenses(American Journal of Medicine,2009)</a:t>
            </a:r>
          </a:p>
          <a:p>
            <a:pPr marL="171450" indent="-171450">
              <a:buFont typeface="Arial" panose="020B0604020202020204" pitchFamily="34" charset="0"/>
              <a:buChar char="•"/>
            </a:pPr>
            <a:r>
              <a:rPr lang="en-US" dirty="0"/>
              <a:t>18.6% of people who experienced medical bankruptcy named prescription drug as their biggest expense.</a:t>
            </a:r>
          </a:p>
          <a:p>
            <a:pPr marL="171450" indent="-171450">
              <a:buFont typeface="Arial" panose="020B0604020202020204" pitchFamily="34" charset="0"/>
              <a:buChar char="•"/>
            </a:pPr>
            <a:r>
              <a:rPr lang="en-US" dirty="0"/>
              <a:t>15.1% of people who experienced medical bankruptcy named doctor bills as their biggest expense.</a:t>
            </a:r>
          </a:p>
          <a:p>
            <a:pPr marL="171450" indent="-171450">
              <a:buFont typeface="Arial" panose="020B0604020202020204" pitchFamily="34" charset="0"/>
              <a:buChar char="•"/>
            </a:pPr>
            <a:r>
              <a:rPr lang="en-US" dirty="0"/>
              <a:t>4.1%  of people who experienced medical bankruptcy named premiums as their biggest expense.</a:t>
            </a:r>
          </a:p>
          <a:p>
            <a:pPr marL="171450" indent="-171450">
              <a:buFont typeface="Arial" panose="020B0604020202020204" pitchFamily="34" charset="0"/>
              <a:buChar char="•"/>
            </a:pPr>
            <a:r>
              <a:rPr lang="en-US" dirty="0" err="1"/>
              <a:t>Out-of</a:t>
            </a:r>
            <a:r>
              <a:rPr lang="en-US" dirty="0"/>
              <a:t> –pocket medical cost averaged  $17,943 for medically bankrupt families.</a:t>
            </a:r>
          </a:p>
        </p:txBody>
      </p:sp>
      <p:sp>
        <p:nvSpPr>
          <p:cNvPr id="4" name="Slide Number Placeholder 3"/>
          <p:cNvSpPr>
            <a:spLocks noGrp="1"/>
          </p:cNvSpPr>
          <p:nvPr>
            <p:ph type="sldNum" sz="quarter" idx="5"/>
          </p:nvPr>
        </p:nvSpPr>
        <p:spPr/>
        <p:txBody>
          <a:bodyPr/>
          <a:lstStyle/>
          <a:p>
            <a:fld id="{2B949596-3869-4287-AED3-2AD8DAF6D016}" type="slidenum">
              <a:rPr lang="en-US" smtClean="0"/>
              <a:t>6</a:t>
            </a:fld>
            <a:endParaRPr lang="en-US"/>
          </a:p>
        </p:txBody>
      </p:sp>
    </p:spTree>
    <p:extLst>
      <p:ext uri="{BB962C8B-B14F-4D97-AF65-F5344CB8AC3E}">
        <p14:creationId xmlns:p14="http://schemas.microsoft.com/office/powerpoint/2010/main" val="317456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6B6B6B"/>
                </a:solidFill>
                <a:effectLst/>
                <a:latin typeface="proxima-nova"/>
              </a:rPr>
              <a:t>The federal government pays 28% of total U.S. health expenditures. (California Health Care Foundation, 2019)</a:t>
            </a:r>
          </a:p>
          <a:p>
            <a:pPr algn="l">
              <a:buFont typeface="Arial" panose="020B0604020202020204" pitchFamily="34" charset="0"/>
              <a:buChar char="•"/>
            </a:pPr>
            <a:r>
              <a:rPr lang="en-US" b="0" i="0" dirty="0">
                <a:solidFill>
                  <a:srgbClr val="6B6B6B"/>
                </a:solidFill>
                <a:effectLst/>
                <a:latin typeface="proxima-nova"/>
              </a:rPr>
              <a:t>Individuals and households pay 28% of total U.S. health expenditures. (California Health Care Foundation, 2019)</a:t>
            </a:r>
          </a:p>
          <a:p>
            <a:pPr algn="l">
              <a:buFont typeface="Arial" panose="020B0604020202020204" pitchFamily="34" charset="0"/>
              <a:buChar char="•"/>
            </a:pPr>
            <a:r>
              <a:rPr lang="en-US" b="0" i="0" dirty="0">
                <a:solidFill>
                  <a:srgbClr val="6B6B6B"/>
                </a:solidFill>
                <a:effectLst/>
                <a:latin typeface="proxima-nova"/>
              </a:rPr>
              <a:t>Private businesses pay 20% of total U.S. health expenditures. (California Health Care Foundation, 2019)</a:t>
            </a:r>
          </a:p>
          <a:p>
            <a:pPr algn="l">
              <a:buFont typeface="Arial" panose="020B0604020202020204" pitchFamily="34" charset="0"/>
              <a:buChar char="•"/>
            </a:pPr>
            <a:r>
              <a:rPr lang="en-US" b="0" i="0" dirty="0">
                <a:solidFill>
                  <a:srgbClr val="6B6B6B"/>
                </a:solidFill>
                <a:effectLst/>
                <a:latin typeface="proxima-nova"/>
              </a:rPr>
              <a:t>State and local governments pay 17% of total U.S. health expenditures. (California Health Care Foundation, 2019)</a:t>
            </a:r>
          </a:p>
          <a:p>
            <a:pPr algn="l">
              <a:buFont typeface="Arial" panose="020B0604020202020204" pitchFamily="34" charset="0"/>
              <a:buChar char="•"/>
            </a:pPr>
            <a:r>
              <a:rPr lang="en-US" b="0" i="0" dirty="0">
                <a:solidFill>
                  <a:srgbClr val="6B6B6B"/>
                </a:solidFill>
                <a:effectLst/>
                <a:latin typeface="proxima-nova"/>
              </a:rPr>
              <a:t>Other private organizations, such as nonprofits, pay 7% of total U.S. health expenditures. (California Health Care Foundation, 2019)</a:t>
            </a:r>
          </a:p>
          <a:p>
            <a:pPr algn="l">
              <a:buFont typeface="Arial" panose="020B0604020202020204" pitchFamily="34" charset="0"/>
              <a:buChar char="•"/>
            </a:pPr>
            <a:r>
              <a:rPr lang="en-US" b="0" i="0" dirty="0">
                <a:solidFill>
                  <a:srgbClr val="6B6B6B"/>
                </a:solidFill>
                <a:effectLst/>
                <a:latin typeface="proxima-nova"/>
              </a:rPr>
              <a:t>On average, 37% of a household’s total health spending goes toward out-of-pocket expenses. (California Health Care Foundation, 2019)</a:t>
            </a:r>
          </a:p>
          <a:p>
            <a:pPr algn="l">
              <a:buFont typeface="Arial" panose="020B0604020202020204" pitchFamily="34" charset="0"/>
              <a:buChar char="•"/>
            </a:pPr>
            <a:r>
              <a:rPr lang="en-US" b="0" i="0" dirty="0">
                <a:solidFill>
                  <a:srgbClr val="6B6B6B"/>
                </a:solidFill>
                <a:effectLst/>
                <a:latin typeface="proxima-nova"/>
              </a:rPr>
              <a:t>On average, 28% of a household’s total health spending goes toward their share of employer-sponsored health insurance. (California Health Care Foundation, 2019)</a:t>
            </a:r>
          </a:p>
          <a:p>
            <a:pPr algn="l">
              <a:buFont typeface="Arial" panose="020B0604020202020204" pitchFamily="34" charset="0"/>
              <a:buChar char="•"/>
            </a:pPr>
            <a:r>
              <a:rPr lang="en-US" b="0" i="0" dirty="0">
                <a:solidFill>
                  <a:srgbClr val="6B6B6B"/>
                </a:solidFill>
                <a:effectLst/>
                <a:latin typeface="proxima-nova"/>
              </a:rPr>
              <a:t>On average, 17% of a household’s total health spending goes toward supporting Medicare via the payroll tax. (California Health Care Foundation, 2019)</a:t>
            </a:r>
          </a:p>
          <a:p>
            <a:pPr algn="l">
              <a:buFont typeface="Arial" panose="020B0604020202020204" pitchFamily="34" charset="0"/>
              <a:buChar char="•"/>
            </a:pPr>
            <a:r>
              <a:rPr lang="en-US" b="0" i="0" dirty="0">
                <a:solidFill>
                  <a:srgbClr val="6B6B6B"/>
                </a:solidFill>
                <a:effectLst/>
                <a:latin typeface="proxima-nova"/>
              </a:rPr>
              <a:t>Total spending on private health insurance in the U.S. is $1.2 trillion. (California Health Care Foundation, 2019)</a:t>
            </a:r>
          </a:p>
          <a:p>
            <a:pPr algn="l">
              <a:buFont typeface="Arial" panose="020B0604020202020204" pitchFamily="34" charset="0"/>
              <a:buChar char="•"/>
            </a:pPr>
            <a:r>
              <a:rPr lang="en-US" b="0" i="0" dirty="0">
                <a:solidFill>
                  <a:srgbClr val="6B6B6B"/>
                </a:solidFill>
                <a:effectLst/>
                <a:latin typeface="proxima-nova"/>
              </a:rPr>
              <a:t>45% of the total amount spent on private health insurance is covered by private businesses. (California Health Care Foundation, 2019)</a:t>
            </a:r>
          </a:p>
          <a:p>
            <a:pPr algn="l">
              <a:buFont typeface="Arial" panose="020B0604020202020204" pitchFamily="34" charset="0"/>
              <a:buChar char="•"/>
            </a:pPr>
            <a:r>
              <a:rPr lang="en-US" b="0" i="0" dirty="0">
                <a:solidFill>
                  <a:srgbClr val="6B6B6B"/>
                </a:solidFill>
                <a:effectLst/>
                <a:latin typeface="proxima-nova"/>
              </a:rPr>
              <a:t>23% of the total amount spent on private health insurance is covered by the government (mostly, as contributions to employer-sponsored health plans). (California Health Care Foundation, 2019)</a:t>
            </a:r>
          </a:p>
          <a:p>
            <a:pPr algn="l">
              <a:buFont typeface="Arial" panose="020B0604020202020204" pitchFamily="34" charset="0"/>
              <a:buChar char="•"/>
            </a:pPr>
            <a:r>
              <a:rPr lang="en-US" b="0" i="0" dirty="0">
                <a:solidFill>
                  <a:srgbClr val="6B6B6B"/>
                </a:solidFill>
                <a:effectLst/>
                <a:latin typeface="proxima-nova"/>
              </a:rPr>
              <a:t>Total U.S. out-of-pocket spending per Capita has risen from $91 in 1967 to $1,124 in 2017. (California Health Care Foundation, 2019)</a:t>
            </a:r>
          </a:p>
          <a:p>
            <a:endParaRPr lang="en-US" dirty="0"/>
          </a:p>
        </p:txBody>
      </p:sp>
      <p:sp>
        <p:nvSpPr>
          <p:cNvPr id="4" name="Slide Number Placeholder 3"/>
          <p:cNvSpPr>
            <a:spLocks noGrp="1"/>
          </p:cNvSpPr>
          <p:nvPr>
            <p:ph type="sldNum" sz="quarter" idx="5"/>
          </p:nvPr>
        </p:nvSpPr>
        <p:spPr/>
        <p:txBody>
          <a:bodyPr/>
          <a:lstStyle/>
          <a:p>
            <a:fld id="{2B949596-3869-4287-AED3-2AD8DAF6D016}" type="slidenum">
              <a:rPr lang="en-US" smtClean="0"/>
              <a:t>7</a:t>
            </a:fld>
            <a:endParaRPr lang="en-US"/>
          </a:p>
        </p:txBody>
      </p:sp>
    </p:spTree>
    <p:extLst>
      <p:ext uri="{BB962C8B-B14F-4D97-AF65-F5344CB8AC3E}">
        <p14:creationId xmlns:p14="http://schemas.microsoft.com/office/powerpoint/2010/main" val="3887021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average hospital stays cost per day in the U.S. is $5,220. The average hospital stay cost per day in Australia is $765. (Kaiser Family Foundation, 2018)</a:t>
            </a:r>
          </a:p>
          <a:p>
            <a:pPr marL="171450" indent="-171450">
              <a:buFont typeface="Arial" panose="020B0604020202020204" pitchFamily="34" charset="0"/>
              <a:buChar char="•"/>
            </a:pPr>
            <a:r>
              <a:rPr lang="en-US" dirty="0"/>
              <a:t>The average cost for heart bypass surgery in the U.S. is $78,318. The average costs for heart bypass surgery in the U.K. is $24,059.</a:t>
            </a:r>
          </a:p>
          <a:p>
            <a:pPr marL="171450" indent="-171450">
              <a:buFont typeface="Arial" panose="020B0604020202020204" pitchFamily="34" charset="0"/>
              <a:buChar char="•"/>
            </a:pPr>
            <a:r>
              <a:rPr lang="en-US" dirty="0"/>
              <a:t>U.S doctors perform 322 cesarean sections per 1000 live births. The average among similarly wealthy countries is 264 c-section per 1,000 live births.</a:t>
            </a:r>
          </a:p>
          <a:p>
            <a:pPr marL="171450" indent="-171450">
              <a:buFont typeface="Arial" panose="020B0604020202020204" pitchFamily="34" charset="0"/>
              <a:buChar char="•"/>
            </a:pPr>
            <a:r>
              <a:rPr lang="en-US" dirty="0"/>
              <a:t>The average price of a normal birth delivery in the U.S. is $10,808.  The average price of a normal birth delivery in Australia is $5,312.</a:t>
            </a:r>
          </a:p>
          <a:p>
            <a:pPr marL="171450" indent="-171450">
              <a:buFont typeface="Arial" panose="020B0604020202020204" pitchFamily="34" charset="0"/>
              <a:buChar char="•"/>
            </a:pPr>
            <a:r>
              <a:rPr lang="en-US" dirty="0"/>
              <a:t>The average price of a cesarean section in the U.S. is $16,106. The average price of C-section in Australia is $215.</a:t>
            </a:r>
          </a:p>
          <a:p>
            <a:pPr marL="171450" indent="-171450">
              <a:buFont typeface="Arial" panose="020B0604020202020204" pitchFamily="34" charset="0"/>
              <a:buChar char="•"/>
            </a:pPr>
            <a:r>
              <a:rPr lang="en-US" dirty="0"/>
              <a:t>The average price of appendectomy in the U.S. is $15,930. The average price of an appendectomy in the united kingdom is $8,009.</a:t>
            </a:r>
          </a:p>
          <a:p>
            <a:pPr marL="171450" indent="-171450">
              <a:buFont typeface="Arial" panose="020B0604020202020204" pitchFamily="34" charset="0"/>
              <a:buChar char="•"/>
            </a:pPr>
            <a:r>
              <a:rPr lang="en-US" dirty="0"/>
              <a:t>The average price of a hip replacement in the U.S. is $29,067. The average price of hip replacement in the United Kingdom is $16,335.</a:t>
            </a:r>
          </a:p>
          <a:p>
            <a:pPr marL="171450" indent="-171450">
              <a:buFont typeface="Arial" panose="020B0604020202020204" pitchFamily="34" charset="0"/>
              <a:buChar char="•"/>
            </a:pPr>
            <a:r>
              <a:rPr lang="en-US" dirty="0"/>
              <a:t>The average price  of Humira, a drug used for the treatment of arthritis, is about 96% higher in the United States than in United Kingdom.</a:t>
            </a:r>
          </a:p>
          <a:p>
            <a:pPr marL="171450" indent="-171450">
              <a:buFont typeface="Arial" panose="020B0604020202020204" pitchFamily="34" charset="0"/>
              <a:buChar char="•"/>
            </a:pPr>
            <a:r>
              <a:rPr lang="en-US" dirty="0"/>
              <a:t>The average cost of a CT scan in the U.S. scan in then  U.S($896) is eight times higher than in Canada ($97).</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B949596-3869-4287-AED3-2AD8DAF6D016}" type="slidenum">
              <a:rPr lang="en-US" smtClean="0"/>
              <a:t>8</a:t>
            </a:fld>
            <a:endParaRPr lang="en-US"/>
          </a:p>
        </p:txBody>
      </p:sp>
    </p:spTree>
    <p:extLst>
      <p:ext uri="{BB962C8B-B14F-4D97-AF65-F5344CB8AC3E}">
        <p14:creationId xmlns:p14="http://schemas.microsoft.com/office/powerpoint/2010/main" val="219928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According to Blue Cross and Blue Shield Association , chronic  diseases and conditions- such as arthritis, obesity, cancer and heart diseases- are among the most common ,costly and sometimes preventable of all U.S. health problems.</a:t>
            </a:r>
          </a:p>
          <a:p>
            <a:pPr marL="171450" indent="-171450">
              <a:buFont typeface="Arial" panose="020B0604020202020204" pitchFamily="34" charset="0"/>
              <a:buChar char="•"/>
            </a:pPr>
            <a:r>
              <a:rPr lang="en-US" dirty="0"/>
              <a:t>By preventing diseases before they occur, we can begin to chip away at the overall expense's health care in the U.S.</a:t>
            </a:r>
          </a:p>
          <a:p>
            <a:pPr marL="171450" indent="-171450">
              <a:buFont typeface="Arial" panose="020B0604020202020204" pitchFamily="34" charset="0"/>
              <a:buChar char="•"/>
            </a:pPr>
            <a:r>
              <a:rPr lang="en-US" dirty="0"/>
              <a:t>Additionally , drivers of  health can impact the overall cost of care. These factors include socioeconomic status , food security, education, community environment , access to health care and more.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949596-3869-4287-AED3-2AD8DAF6D016}" type="slidenum">
              <a:rPr lang="en-US" smtClean="0"/>
              <a:t>9</a:t>
            </a:fld>
            <a:endParaRPr lang="en-US"/>
          </a:p>
        </p:txBody>
      </p:sp>
    </p:spTree>
    <p:extLst>
      <p:ext uri="{BB962C8B-B14F-4D97-AF65-F5344CB8AC3E}">
        <p14:creationId xmlns:p14="http://schemas.microsoft.com/office/powerpoint/2010/main" val="112089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2DE2-4793-47AD-AA12-EE3792A53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933CBA-F50F-4B8C-BA69-E929858CF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E70487-0865-49B7-AFC1-28055E41D23C}"/>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5" name="Footer Placeholder 4">
            <a:extLst>
              <a:ext uri="{FF2B5EF4-FFF2-40B4-BE49-F238E27FC236}">
                <a16:creationId xmlns:a16="http://schemas.microsoft.com/office/drawing/2014/main" id="{C8579501-76F8-4C94-8188-9583BDEEF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FD1E2-0665-4B4F-AE0E-A2A80FB31637}"/>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176995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EB10-886C-4113-8884-0C257B3411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5CF8BA-DE1D-48FF-8DC4-BB9979A57A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4A0FE-3749-40A1-A04B-7D3DE8B57625}"/>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5" name="Footer Placeholder 4">
            <a:extLst>
              <a:ext uri="{FF2B5EF4-FFF2-40B4-BE49-F238E27FC236}">
                <a16:creationId xmlns:a16="http://schemas.microsoft.com/office/drawing/2014/main" id="{5BA9B086-122F-4C84-BE35-2CFC2D34B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C00B4-CBE1-4AB0-B249-F9EA16E0A785}"/>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136096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5C563-DDC7-4CF1-AF96-54A2928FA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6B6E-FAB4-496A-BBFA-4D84F279D9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26D7D-F7B0-456C-BC19-9D544B34AF58}"/>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5" name="Footer Placeholder 4">
            <a:extLst>
              <a:ext uri="{FF2B5EF4-FFF2-40B4-BE49-F238E27FC236}">
                <a16:creationId xmlns:a16="http://schemas.microsoft.com/office/drawing/2014/main" id="{960E8B4E-977F-47F4-8A93-D0A8AE4DD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3C36C-2509-465E-AA8E-B480FCDD9DF3}"/>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70032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98F6-D4F6-48EB-A76A-06C46B0070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DA442-08FB-4715-9253-894A863C4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0EBFE-5C67-4503-A519-5462C676782F}"/>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5" name="Footer Placeholder 4">
            <a:extLst>
              <a:ext uri="{FF2B5EF4-FFF2-40B4-BE49-F238E27FC236}">
                <a16:creationId xmlns:a16="http://schemas.microsoft.com/office/drawing/2014/main" id="{C5E63DBC-1ADE-4370-BA81-F6A50DAC0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9D6CF-2C00-4D25-990F-E782BA474153}"/>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88505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4A27-07BC-42AB-8FB9-96041A853E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1A87D5-4A3D-4674-8A13-8B121F321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99305-EFFB-4191-81C3-2AEAF7FFB873}"/>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5" name="Footer Placeholder 4">
            <a:extLst>
              <a:ext uri="{FF2B5EF4-FFF2-40B4-BE49-F238E27FC236}">
                <a16:creationId xmlns:a16="http://schemas.microsoft.com/office/drawing/2014/main" id="{925CC394-8A84-4212-964E-E1837C7D8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DD017-CBD1-413F-A741-F18682E73368}"/>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280724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E495-C2C9-4531-A3EA-53248F2BB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A0DBA-CB70-4AC9-BC76-EF8001FC7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74BAF-2BE6-4F95-8D66-5BB10D31A0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F38432-9842-4023-9C5E-69EFB3F3ABD4}"/>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6" name="Footer Placeholder 5">
            <a:extLst>
              <a:ext uri="{FF2B5EF4-FFF2-40B4-BE49-F238E27FC236}">
                <a16:creationId xmlns:a16="http://schemas.microsoft.com/office/drawing/2014/main" id="{17D5DB8F-7627-41DB-B68D-7A3281F56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C284B-22D4-4A3F-81D0-7E1F592A2271}"/>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45560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1E79-0E00-4F9F-BB25-06DBBA325C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E3850B-CBF3-4F20-884C-55EE33CF2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18131-5FE3-4421-89E4-D4C563CF5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5D1634-5E9F-44BB-9B73-55D0D03A3F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E7DFC-CB6F-455F-91E3-7668CF233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6425B-66C8-4137-93BB-9CC434722969}"/>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8" name="Footer Placeholder 7">
            <a:extLst>
              <a:ext uri="{FF2B5EF4-FFF2-40B4-BE49-F238E27FC236}">
                <a16:creationId xmlns:a16="http://schemas.microsoft.com/office/drawing/2014/main" id="{764BEFDE-60D1-4D16-A8DC-D1BC036336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C7DB28-29BA-4E34-8043-8B92600EF109}"/>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21484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3C97-7962-4CC3-9DDF-E33D703F88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A71C6C-314A-4BCB-AA20-4FDE3F793F9C}"/>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4" name="Footer Placeholder 3">
            <a:extLst>
              <a:ext uri="{FF2B5EF4-FFF2-40B4-BE49-F238E27FC236}">
                <a16:creationId xmlns:a16="http://schemas.microsoft.com/office/drawing/2014/main" id="{FE820573-3691-4525-9007-38C681684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CAE271-7265-4E93-96DF-4DBFA3B39752}"/>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327896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B8435-D1EB-469E-8E9B-082C75CF4072}"/>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3" name="Footer Placeholder 2">
            <a:extLst>
              <a:ext uri="{FF2B5EF4-FFF2-40B4-BE49-F238E27FC236}">
                <a16:creationId xmlns:a16="http://schemas.microsoft.com/office/drawing/2014/main" id="{D88A02A2-BD5D-4C62-927D-E0651BB09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E5A749-E904-4D28-A128-BB3E27F7DAAE}"/>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328777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25F5-B733-46F2-96FE-468E47E94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1B2D2A-00FE-4D09-AD99-3F0AC156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BAC17-1979-44C9-8561-E213E0A22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1AB84-8AAB-442F-AA0F-872C74C6A95E}"/>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6" name="Footer Placeholder 5">
            <a:extLst>
              <a:ext uri="{FF2B5EF4-FFF2-40B4-BE49-F238E27FC236}">
                <a16:creationId xmlns:a16="http://schemas.microsoft.com/office/drawing/2014/main" id="{E6FB135F-77FD-4754-9CA9-4F7EC8B52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266C1-5D1E-4CA1-9636-0DA24C508362}"/>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390868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A89A-D496-4BFF-AF74-439DEABA8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C7D6A1-F91E-4A9B-A241-5B8067C94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B78ED1-86EF-4C8F-9A66-4F1805B96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FE7A8-7C4D-4C9C-B163-D4B15C645F97}"/>
              </a:ext>
            </a:extLst>
          </p:cNvPr>
          <p:cNvSpPr>
            <a:spLocks noGrp="1"/>
          </p:cNvSpPr>
          <p:nvPr>
            <p:ph type="dt" sz="half" idx="10"/>
          </p:nvPr>
        </p:nvSpPr>
        <p:spPr/>
        <p:txBody>
          <a:bodyPr/>
          <a:lstStyle/>
          <a:p>
            <a:fld id="{8ECB6767-E52F-44F9-9421-0C54FB238F05}" type="datetimeFigureOut">
              <a:rPr lang="en-US" smtClean="0"/>
              <a:t>8/31/2021</a:t>
            </a:fld>
            <a:endParaRPr lang="en-US"/>
          </a:p>
        </p:txBody>
      </p:sp>
      <p:sp>
        <p:nvSpPr>
          <p:cNvPr id="6" name="Footer Placeholder 5">
            <a:extLst>
              <a:ext uri="{FF2B5EF4-FFF2-40B4-BE49-F238E27FC236}">
                <a16:creationId xmlns:a16="http://schemas.microsoft.com/office/drawing/2014/main" id="{704BDC2D-59DB-4932-8378-CE8C722B7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CDE6E-709C-4C7A-BFB8-7C9E664933B7}"/>
              </a:ext>
            </a:extLst>
          </p:cNvPr>
          <p:cNvSpPr>
            <a:spLocks noGrp="1"/>
          </p:cNvSpPr>
          <p:nvPr>
            <p:ph type="sldNum" sz="quarter" idx="12"/>
          </p:nvPr>
        </p:nvSpPr>
        <p:spPr/>
        <p:txBody>
          <a:bodyPr/>
          <a:lstStyle/>
          <a:p>
            <a:fld id="{534DB2CB-39A2-45DB-BD5E-0F10AC610AE3}" type="slidenum">
              <a:rPr lang="en-US" smtClean="0"/>
              <a:t>‹#›</a:t>
            </a:fld>
            <a:endParaRPr lang="en-US"/>
          </a:p>
        </p:txBody>
      </p:sp>
    </p:spTree>
    <p:extLst>
      <p:ext uri="{BB962C8B-B14F-4D97-AF65-F5344CB8AC3E}">
        <p14:creationId xmlns:p14="http://schemas.microsoft.com/office/powerpoint/2010/main" val="315298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F0F804-E51D-40D0-BBF4-33C4981B8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6A4620-F72B-4B45-A7B7-474EA528B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4E213-C849-4B8B-A376-B4AFCAC0E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B6767-E52F-44F9-9421-0C54FB238F05}" type="datetimeFigureOut">
              <a:rPr lang="en-US" smtClean="0"/>
              <a:t>8/31/2021</a:t>
            </a:fld>
            <a:endParaRPr lang="en-US"/>
          </a:p>
        </p:txBody>
      </p:sp>
      <p:sp>
        <p:nvSpPr>
          <p:cNvPr id="5" name="Footer Placeholder 4">
            <a:extLst>
              <a:ext uri="{FF2B5EF4-FFF2-40B4-BE49-F238E27FC236}">
                <a16:creationId xmlns:a16="http://schemas.microsoft.com/office/drawing/2014/main" id="{6DFCF008-B739-492B-B16C-E0BC82A36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A24CF8-F9C8-40A5-9368-F889BCDB8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DB2CB-39A2-45DB-BD5E-0F10AC610AE3}" type="slidenum">
              <a:rPr lang="en-US" smtClean="0"/>
              <a:t>‹#›</a:t>
            </a:fld>
            <a:endParaRPr lang="en-US"/>
          </a:p>
        </p:txBody>
      </p:sp>
    </p:spTree>
    <p:extLst>
      <p:ext uri="{BB962C8B-B14F-4D97-AF65-F5344CB8AC3E}">
        <p14:creationId xmlns:p14="http://schemas.microsoft.com/office/powerpoint/2010/main" val="65785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0308-E5F9-4248-8617-C2621C166E57}"/>
              </a:ext>
            </a:extLst>
          </p:cNvPr>
          <p:cNvSpPr>
            <a:spLocks noGrp="1"/>
          </p:cNvSpPr>
          <p:nvPr>
            <p:ph type="ctrTitle"/>
          </p:nvPr>
        </p:nvSpPr>
        <p:spPr/>
        <p:txBody>
          <a:bodyPr/>
          <a:lstStyle/>
          <a:p>
            <a:r>
              <a:rPr lang="en-US" b="1" dirty="0">
                <a:latin typeface="+mn-lt"/>
              </a:rPr>
              <a:t>Why  is US Health Care expensive?  </a:t>
            </a:r>
          </a:p>
        </p:txBody>
      </p:sp>
    </p:spTree>
    <p:extLst>
      <p:ext uri="{BB962C8B-B14F-4D97-AF65-F5344CB8AC3E}">
        <p14:creationId xmlns:p14="http://schemas.microsoft.com/office/powerpoint/2010/main" val="194789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1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18038-38DF-41D1-A0DF-BEB71E7DACA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latin typeface="+mn-lt"/>
                <a:ea typeface="+mj-ea"/>
                <a:cs typeface="+mj-cs"/>
              </a:rPr>
              <a:t>Administrative Burden and Waste</a:t>
            </a:r>
          </a:p>
        </p:txBody>
      </p:sp>
      <p:sp>
        <p:nvSpPr>
          <p:cNvPr id="13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Content Placeholder 8197">
            <a:extLst>
              <a:ext uri="{FF2B5EF4-FFF2-40B4-BE49-F238E27FC236}">
                <a16:creationId xmlns:a16="http://schemas.microsoft.com/office/drawing/2014/main" id="{7C238BEE-5269-4D71-8BFC-27E7F7411789}"/>
              </a:ext>
            </a:extLst>
          </p:cNvPr>
          <p:cNvSpPr>
            <a:spLocks noGrp="1"/>
          </p:cNvSpPr>
          <p:nvPr>
            <p:ph idx="1"/>
          </p:nvPr>
        </p:nvSpPr>
        <p:spPr>
          <a:xfrm>
            <a:off x="630936" y="2807208"/>
            <a:ext cx="3429000" cy="3410712"/>
          </a:xfrm>
        </p:spPr>
        <p:txBody>
          <a:bodyPr anchor="t">
            <a:normAutofit/>
          </a:bodyPr>
          <a:lstStyle/>
          <a:p>
            <a:endParaRPr lang="en-US" sz="2200"/>
          </a:p>
        </p:txBody>
      </p:sp>
      <p:pic>
        <p:nvPicPr>
          <p:cNvPr id="8194" name="Picture 2">
            <a:extLst>
              <a:ext uri="{FF2B5EF4-FFF2-40B4-BE49-F238E27FC236}">
                <a16:creationId xmlns:a16="http://schemas.microsoft.com/office/drawing/2014/main" id="{0869EA26-813B-496F-81F4-014AAC6E6A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27920"/>
            <a:ext cx="6903720" cy="540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2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D1CF6-C8D0-465A-8E6F-72790B14C16B}"/>
              </a:ext>
            </a:extLst>
          </p:cNvPr>
          <p:cNvSpPr>
            <a:spLocks noGrp="1"/>
          </p:cNvSpPr>
          <p:nvPr>
            <p:ph idx="1"/>
          </p:nvPr>
        </p:nvSpPr>
        <p:spPr>
          <a:xfrm>
            <a:off x="630936" y="2807208"/>
            <a:ext cx="3429000" cy="3410712"/>
          </a:xfrm>
        </p:spPr>
        <p:txBody>
          <a:bodyPr anchor="t">
            <a:normAutofit/>
          </a:bodyPr>
          <a:lstStyle/>
          <a:p>
            <a:pPr marL="0" indent="0">
              <a:buNone/>
            </a:pPr>
            <a:r>
              <a:rPr lang="en-US" sz="2200" b="1" dirty="0"/>
              <a:t>If you have ever wondered why health care in United State is so expensive, You are not alone</a:t>
            </a:r>
          </a:p>
        </p:txBody>
      </p:sp>
      <p:pic>
        <p:nvPicPr>
          <p:cNvPr id="1026" name="Picture 2">
            <a:extLst>
              <a:ext uri="{FF2B5EF4-FFF2-40B4-BE49-F238E27FC236}">
                <a16:creationId xmlns:a16="http://schemas.microsoft.com/office/drawing/2014/main" id="{4222AE3F-8DDE-4D05-9CAB-9443A3479C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74721" y="640080"/>
            <a:ext cx="606286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91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D1A4-E6EA-4EDF-AB78-2AEE0F7D6BCC}"/>
              </a:ext>
            </a:extLst>
          </p:cNvPr>
          <p:cNvSpPr>
            <a:spLocks noGrp="1"/>
          </p:cNvSpPr>
          <p:nvPr>
            <p:ph type="title"/>
          </p:nvPr>
        </p:nvSpPr>
        <p:spPr>
          <a:xfrm>
            <a:off x="715370" y="2630652"/>
            <a:ext cx="10515600" cy="1325563"/>
          </a:xfrm>
        </p:spPr>
        <p:txBody>
          <a:bodyPr/>
          <a:lstStyle/>
          <a:p>
            <a:r>
              <a:rPr lang="en-US" dirty="0">
                <a:latin typeface="+mn-lt"/>
              </a:rPr>
              <a:t>Let talk  about four key factors that impact cost  in US Health care.</a:t>
            </a:r>
          </a:p>
        </p:txBody>
      </p:sp>
    </p:spTree>
    <p:extLst>
      <p:ext uri="{BB962C8B-B14F-4D97-AF65-F5344CB8AC3E}">
        <p14:creationId xmlns:p14="http://schemas.microsoft.com/office/powerpoint/2010/main" val="267392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2274D2A-E070-489E-BD80-EF1BE91B3874}"/>
              </a:ext>
            </a:extLst>
          </p:cNvPr>
          <p:cNvSpPr txBox="1"/>
          <p:nvPr/>
        </p:nvSpPr>
        <p:spPr>
          <a:xfrm>
            <a:off x="347381" y="639520"/>
            <a:ext cx="4456631"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mj-lt"/>
                <a:ea typeface="+mj-ea"/>
                <a:cs typeface="+mj-cs"/>
              </a:rPr>
              <a:t>Prescription Drug Cost </a:t>
            </a:r>
          </a:p>
        </p:txBody>
      </p:sp>
      <p:sp>
        <p:nvSpPr>
          <p:cNvPr id="2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D1CF6-C8D0-465A-8E6F-72790B14C16B}"/>
              </a:ext>
            </a:extLst>
          </p:cNvPr>
          <p:cNvSpPr>
            <a:spLocks noGrp="1"/>
          </p:cNvSpPr>
          <p:nvPr>
            <p:ph idx="1"/>
          </p:nvPr>
        </p:nvSpPr>
        <p:spPr>
          <a:xfrm>
            <a:off x="1" y="2807208"/>
            <a:ext cx="4940898" cy="3410712"/>
          </a:xfrm>
        </p:spPr>
        <p:txBody>
          <a:bodyPr vert="horz" lIns="91440" tIns="45720" rIns="91440" bIns="45720" rtlCol="0" anchor="t">
            <a:normAutofit/>
          </a:bodyPr>
          <a:lstStyle/>
          <a:p>
            <a:pPr marL="0" indent="0" algn="just">
              <a:buNone/>
            </a:pPr>
            <a:r>
              <a:rPr lang="en-US" sz="2000" dirty="0"/>
              <a:t>Prescription Drug plays a critical and often lifesaving ,  role in preventing and managing care for Americans. But the price tag attached directly impact overall health care cost. </a:t>
            </a:r>
          </a:p>
        </p:txBody>
      </p:sp>
      <p:pic>
        <p:nvPicPr>
          <p:cNvPr id="3074" name="Picture 2">
            <a:extLst>
              <a:ext uri="{FF2B5EF4-FFF2-40B4-BE49-F238E27FC236}">
                <a16:creationId xmlns:a16="http://schemas.microsoft.com/office/drawing/2014/main" id="{C445ED26-B652-47D6-81B4-49FA3E6876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0899" y="952290"/>
            <a:ext cx="6903720" cy="4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08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2274D2A-E070-489E-BD80-EF1BE91B3874}"/>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mj-lt"/>
                <a:ea typeface="+mj-ea"/>
                <a:cs typeface="+mj-cs"/>
              </a:rPr>
              <a:t>Medical Care cost</a:t>
            </a:r>
          </a:p>
        </p:txBody>
      </p:sp>
      <p:sp>
        <p:nvSpPr>
          <p:cNvPr id="8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D1CF6-C8D0-465A-8E6F-72790B14C16B}"/>
              </a:ext>
            </a:extLst>
          </p:cNvPr>
          <p:cNvSpPr>
            <a:spLocks noGrp="1"/>
          </p:cNvSpPr>
          <p:nvPr>
            <p:ph idx="1"/>
          </p:nvPr>
        </p:nvSpPr>
        <p:spPr>
          <a:xfrm>
            <a:off x="585066" y="3034824"/>
            <a:ext cx="4023360" cy="1937300"/>
          </a:xfrm>
        </p:spPr>
        <p:txBody>
          <a:bodyPr vert="horz" lIns="91440" tIns="45720" rIns="91440" bIns="45720" rtlCol="0" anchor="t">
            <a:normAutofit/>
          </a:bodyPr>
          <a:lstStyle/>
          <a:p>
            <a:pPr marL="0" indent="0" algn="just">
              <a:buNone/>
            </a:pPr>
            <a:r>
              <a:rPr lang="en-US" sz="2200" dirty="0"/>
              <a:t>It may go without saying , but the cost of medical care itself also plays a significant role in the overall cost of  health care. That  is all from x-rays to hospitals stays</a:t>
            </a:r>
          </a:p>
        </p:txBody>
      </p:sp>
      <p:pic>
        <p:nvPicPr>
          <p:cNvPr id="4" name="Picture 4" descr="Trends in health care spending | American Medical Association">
            <a:extLst>
              <a:ext uri="{FF2B5EF4-FFF2-40B4-BE49-F238E27FC236}">
                <a16:creationId xmlns:a16="http://schemas.microsoft.com/office/drawing/2014/main" id="{B4E2DE63-C4C7-4BF0-9AC5-EE2185397B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03214" y="1124883"/>
            <a:ext cx="6903720" cy="460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33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6C369-E6C2-441E-A239-384249A3228A}"/>
              </a:ext>
            </a:extLst>
          </p:cNvPr>
          <p:cNvSpPr>
            <a:spLocks noGrp="1"/>
          </p:cNvSpPr>
          <p:nvPr>
            <p:ph type="title"/>
          </p:nvPr>
        </p:nvSpPr>
        <p:spPr>
          <a:xfrm>
            <a:off x="630936" y="639520"/>
            <a:ext cx="3429000" cy="1719072"/>
          </a:xfrm>
        </p:spPr>
        <p:txBody>
          <a:bodyPr anchor="b">
            <a:normAutofit/>
          </a:bodyPr>
          <a:lstStyle/>
          <a:p>
            <a:r>
              <a:rPr lang="en-US" sz="3800"/>
              <a:t>How does Medical Debt Start?</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83EA21-3933-4596-9144-EF0E03F0A01D}"/>
              </a:ext>
            </a:extLst>
          </p:cNvPr>
          <p:cNvSpPr>
            <a:spLocks noGrp="1"/>
          </p:cNvSpPr>
          <p:nvPr>
            <p:ph idx="1"/>
          </p:nvPr>
        </p:nvSpPr>
        <p:spPr>
          <a:xfrm>
            <a:off x="630936" y="2807208"/>
            <a:ext cx="3429000" cy="3410712"/>
          </a:xfrm>
        </p:spPr>
        <p:txBody>
          <a:bodyPr anchor="t">
            <a:normAutofit/>
          </a:bodyPr>
          <a:lstStyle/>
          <a:p>
            <a:r>
              <a:rPr lang="en-US" sz="2200" dirty="0"/>
              <a:t>One recent survey identified the specific medical services that lead to medical debt. Among the report services that led to problems with medical bills .</a:t>
            </a:r>
          </a:p>
        </p:txBody>
      </p:sp>
      <p:pic>
        <p:nvPicPr>
          <p:cNvPr id="5122" name="Picture 2" descr="how medical debt starts for Americans">
            <a:extLst>
              <a:ext uri="{FF2B5EF4-FFF2-40B4-BE49-F238E27FC236}">
                <a16:creationId xmlns:a16="http://schemas.microsoft.com/office/drawing/2014/main" id="{E5852DD5-D15B-4647-8566-798C1E287D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762438"/>
            <a:ext cx="6903720" cy="533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02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311E-6CEF-455F-9291-2B5A49106F8E}"/>
              </a:ext>
            </a:extLst>
          </p:cNvPr>
          <p:cNvSpPr>
            <a:spLocks noGrp="1"/>
          </p:cNvSpPr>
          <p:nvPr>
            <p:ph type="title"/>
          </p:nvPr>
        </p:nvSpPr>
        <p:spPr/>
        <p:txBody>
          <a:bodyPr/>
          <a:lstStyle/>
          <a:p>
            <a:r>
              <a:rPr lang="en-US" dirty="0">
                <a:latin typeface="+mn-lt"/>
              </a:rPr>
              <a:t>Who is paying U.S Medical Costs?</a:t>
            </a:r>
          </a:p>
        </p:txBody>
      </p:sp>
      <p:sp>
        <p:nvSpPr>
          <p:cNvPr id="3" name="Content Placeholder 2">
            <a:extLst>
              <a:ext uri="{FF2B5EF4-FFF2-40B4-BE49-F238E27FC236}">
                <a16:creationId xmlns:a16="http://schemas.microsoft.com/office/drawing/2014/main" id="{16FDE3B4-5494-4A88-A108-29281C7EDD8A}"/>
              </a:ext>
            </a:extLst>
          </p:cNvPr>
          <p:cNvSpPr>
            <a:spLocks noGrp="1"/>
          </p:cNvSpPr>
          <p:nvPr>
            <p:ph idx="1"/>
          </p:nvPr>
        </p:nvSpPr>
        <p:spPr/>
        <p:txBody>
          <a:bodyPr/>
          <a:lstStyle/>
          <a:p>
            <a:r>
              <a:rPr lang="en-US" dirty="0"/>
              <a:t>The burden of high cost of U.S. Medicine is borne nearly equally by government , individual and businesses.</a:t>
            </a:r>
          </a:p>
        </p:txBody>
      </p:sp>
    </p:spTree>
    <p:extLst>
      <p:ext uri="{BB962C8B-B14F-4D97-AF65-F5344CB8AC3E}">
        <p14:creationId xmlns:p14="http://schemas.microsoft.com/office/powerpoint/2010/main" val="207796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07F2F-9AE8-406D-A4DF-C1E73683D2BC}"/>
              </a:ext>
            </a:extLst>
          </p:cNvPr>
          <p:cNvSpPr>
            <a:spLocks noGrp="1"/>
          </p:cNvSpPr>
          <p:nvPr>
            <p:ph type="title"/>
          </p:nvPr>
        </p:nvSpPr>
        <p:spPr>
          <a:xfrm>
            <a:off x="630936" y="639520"/>
            <a:ext cx="3429000" cy="1719072"/>
          </a:xfrm>
        </p:spPr>
        <p:txBody>
          <a:bodyPr anchor="b">
            <a:normAutofit/>
          </a:bodyPr>
          <a:lstStyle/>
          <a:p>
            <a:r>
              <a:rPr lang="en-US" sz="3000"/>
              <a:t>How U.S. Health Care costs compare with other countries</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6B9B6-8B12-464D-80AF-AA2F2F4AED0D}"/>
              </a:ext>
            </a:extLst>
          </p:cNvPr>
          <p:cNvSpPr>
            <a:spLocks noGrp="1"/>
          </p:cNvSpPr>
          <p:nvPr>
            <p:ph idx="1"/>
          </p:nvPr>
        </p:nvSpPr>
        <p:spPr>
          <a:xfrm>
            <a:off x="643278" y="2786214"/>
            <a:ext cx="3429000" cy="3410712"/>
          </a:xfrm>
        </p:spPr>
        <p:txBody>
          <a:bodyPr anchor="t">
            <a:normAutofit/>
          </a:bodyPr>
          <a:lstStyle/>
          <a:p>
            <a:pPr marL="0" indent="0">
              <a:buNone/>
            </a:pPr>
            <a:r>
              <a:rPr lang="en-US" sz="2200" dirty="0"/>
              <a:t>American may be suffering from higher levels of medical debt because, in part, of the high cost of care in the U.S. People in countries with lower healthcare costs are not as susceptible to medical dept and  bankruptcy</a:t>
            </a:r>
          </a:p>
        </p:txBody>
      </p:sp>
      <p:pic>
        <p:nvPicPr>
          <p:cNvPr id="4" name="Picture 3">
            <a:extLst>
              <a:ext uri="{FF2B5EF4-FFF2-40B4-BE49-F238E27FC236}">
                <a16:creationId xmlns:a16="http://schemas.microsoft.com/office/drawing/2014/main" id="{9EE41FDF-441C-4C54-BF07-7863861EBCA8}"/>
              </a:ext>
            </a:extLst>
          </p:cNvPr>
          <p:cNvPicPr>
            <a:picLocks noChangeAspect="1"/>
          </p:cNvPicPr>
          <p:nvPr/>
        </p:nvPicPr>
        <p:blipFill>
          <a:blip r:embed="rId3"/>
          <a:stretch>
            <a:fillRect/>
          </a:stretch>
        </p:blipFill>
        <p:spPr>
          <a:xfrm>
            <a:off x="4645002" y="969550"/>
            <a:ext cx="6903720" cy="4918900"/>
          </a:xfrm>
          <a:prstGeom prst="rect">
            <a:avLst/>
          </a:prstGeom>
        </p:spPr>
      </p:pic>
    </p:spTree>
    <p:extLst>
      <p:ext uri="{BB962C8B-B14F-4D97-AF65-F5344CB8AC3E}">
        <p14:creationId xmlns:p14="http://schemas.microsoft.com/office/powerpoint/2010/main" val="368550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5FD2A-7B9E-45FB-A96E-19E6A0FE7A02}"/>
              </a:ext>
            </a:extLst>
          </p:cNvPr>
          <p:cNvSpPr>
            <a:spLocks noGrp="1"/>
          </p:cNvSpPr>
          <p:nvPr>
            <p:ph type="title"/>
          </p:nvPr>
        </p:nvSpPr>
        <p:spPr>
          <a:xfrm>
            <a:off x="630936" y="640080"/>
            <a:ext cx="4818888" cy="1481328"/>
          </a:xfrm>
        </p:spPr>
        <p:txBody>
          <a:bodyPr anchor="b">
            <a:normAutofit/>
          </a:bodyPr>
          <a:lstStyle/>
          <a:p>
            <a:r>
              <a:rPr lang="en-US" sz="4200"/>
              <a:t>Chronic Disease and Population Health  </a:t>
            </a:r>
          </a:p>
        </p:txBody>
      </p:sp>
      <p:sp>
        <p:nvSpPr>
          <p:cNvPr id="7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24B72F3-2761-4494-BEDE-3189B0E63481}"/>
              </a:ext>
            </a:extLst>
          </p:cNvPr>
          <p:cNvSpPr>
            <a:spLocks noGrp="1"/>
          </p:cNvSpPr>
          <p:nvPr>
            <p:ph idx="1"/>
          </p:nvPr>
        </p:nvSpPr>
        <p:spPr>
          <a:xfrm>
            <a:off x="630936" y="2660904"/>
            <a:ext cx="4818888" cy="3547872"/>
          </a:xfrm>
        </p:spPr>
        <p:txBody>
          <a:bodyPr anchor="t">
            <a:normAutofit/>
          </a:bodyPr>
          <a:lstStyle/>
          <a:p>
            <a:pPr marL="0" indent="0">
              <a:buNone/>
            </a:pPr>
            <a:r>
              <a:rPr lang="en-US" sz="2200" dirty="0"/>
              <a:t>Treating chronic diseases and condition also leads to high  cost of care. While  the U.S. spends much more than other countries on health care , we still achieve worse population health outcomes</a:t>
            </a:r>
            <a:endParaRPr lang="en-US" sz="2200"/>
          </a:p>
        </p:txBody>
      </p:sp>
      <p:pic>
        <p:nvPicPr>
          <p:cNvPr id="7170" name="Picture 2">
            <a:extLst>
              <a:ext uri="{FF2B5EF4-FFF2-40B4-BE49-F238E27FC236}">
                <a16:creationId xmlns:a16="http://schemas.microsoft.com/office/drawing/2014/main" id="{D98BCE90-10FF-43C0-BAD5-6D4BE794D9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52162" y="339829"/>
            <a:ext cx="5396560"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60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1374</Words>
  <Application>Microsoft Office PowerPoint</Application>
  <PresentationFormat>Widescreen</PresentationFormat>
  <Paragraphs>62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proxima-nova</vt:lpstr>
      <vt:lpstr>Office Theme</vt:lpstr>
      <vt:lpstr>Why  is US Health Care expensive?  </vt:lpstr>
      <vt:lpstr>PowerPoint Presentation</vt:lpstr>
      <vt:lpstr>Let talk  about four key factors that impact cost  in US Health care.</vt:lpstr>
      <vt:lpstr>PowerPoint Presentation</vt:lpstr>
      <vt:lpstr>PowerPoint Presentation</vt:lpstr>
      <vt:lpstr>How does Medical Debt Start?</vt:lpstr>
      <vt:lpstr>Who is paying U.S Medical Costs?</vt:lpstr>
      <vt:lpstr>How U.S. Health Care costs compare with other countries</vt:lpstr>
      <vt:lpstr>Chronic Disease and Population Health  </vt:lpstr>
      <vt:lpstr>Administrative Burden and Waste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Health Care</dc:title>
  <dc:creator>Maharjan, Manik</dc:creator>
  <cp:lastModifiedBy>Maharjan, Manik</cp:lastModifiedBy>
  <cp:revision>22</cp:revision>
  <dcterms:created xsi:type="dcterms:W3CDTF">2021-08-31T07:56:04Z</dcterms:created>
  <dcterms:modified xsi:type="dcterms:W3CDTF">2021-08-31T11:58:57Z</dcterms:modified>
</cp:coreProperties>
</file>