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84" r:id="rId3"/>
    <p:sldId id="285" r:id="rId4"/>
    <p:sldId id="303" r:id="rId5"/>
    <p:sldId id="299" r:id="rId6"/>
    <p:sldId id="295" r:id="rId7"/>
    <p:sldId id="297" r:id="rId8"/>
    <p:sldId id="300" r:id="rId9"/>
    <p:sldId id="298" r:id="rId10"/>
    <p:sldId id="301" r:id="rId11"/>
    <p:sldId id="30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381"/>
    <a:srgbClr val="65B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B365C8B-825F-4FBD-9B38-9116E6D730F3}">
  <a:tblStyle styleId="{9B365C8B-825F-4FBD-9B38-9116E6D73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3625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194800"/>
            <a:ext cx="1520400" cy="152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4982150" y="734775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469949" y="810973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3109875" y="154418"/>
            <a:ext cx="508800" cy="508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95528" y="-85690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140400" y="3784204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79301" y="44162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07150" y="4701449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96576" y="412332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800547" y="46533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8471997" y="4203227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28659" y="350927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327788" y="46647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154025" y="4093698"/>
            <a:ext cx="508851" cy="47871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5222963" y="889722"/>
            <a:ext cx="292923" cy="464285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○"/>
              <a:defRPr sz="3000" i="1">
                <a:solidFill>
                  <a:srgbClr val="4A5C65"/>
                </a:solidFill>
              </a:defRPr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Char char="◦"/>
              <a:defRPr sz="3000" i="1">
                <a:solidFill>
                  <a:srgbClr val="4A5C65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593400" y="893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FFFF"/>
                </a:solidFill>
              </a:rPr>
              <a:t>“</a:t>
            </a:r>
            <a:endParaRPr sz="96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://www.laurencemoroney.com/rock-paper-scissors-dataset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dirty="0" smtClean="0">
                <a:latin typeface="Tempus Sans ITC" pitchFamily="82" charset="0"/>
              </a:rPr>
              <a:t>Rock Paper Scissor Classification </a:t>
            </a:r>
            <a:br>
              <a:rPr lang="en-IN" sz="2800" dirty="0" smtClean="0">
                <a:latin typeface="Tempus Sans ITC" pitchFamily="82" charset="0"/>
              </a:rPr>
            </a:br>
            <a:endParaRPr lang="en-IN" sz="2800" dirty="0">
              <a:latin typeface="Tempus Sans ITC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19200" y="1305300"/>
            <a:ext cx="6659700" cy="819900"/>
          </a:xfrm>
        </p:spPr>
        <p:txBody>
          <a:bodyPr/>
          <a:lstStyle/>
          <a:p>
            <a:pPr marL="3810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3810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358900" y="1885950"/>
            <a:ext cx="6659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A5C65"/>
              </a:buClr>
              <a:buSzPts val="3000"/>
              <a:buFont typeface="Lato Light"/>
              <a:buChar char="○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A5C65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4A5C65"/>
              </a:buClr>
              <a:buSzPts val="3000"/>
              <a:buFont typeface="Lato Light"/>
              <a:buChar char="◦"/>
              <a:defRPr sz="3000" b="0" i="1" u="none" strike="noStrike" cap="none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38100" indent="0">
              <a:buFont typeface="Lato Light"/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this project we have successfully done the classification of rock paper scissor dataset by training data and testing.   </a:t>
            </a:r>
          </a:p>
          <a:p>
            <a:pPr marL="38100" indent="0">
              <a:buFont typeface="Lato Light"/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59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962150"/>
            <a:ext cx="6659700" cy="819900"/>
          </a:xfrm>
        </p:spPr>
        <p:txBody>
          <a:bodyPr/>
          <a:lstStyle/>
          <a:p>
            <a:pPr marL="3810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Thank you.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153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362200" y="971550"/>
            <a:ext cx="4191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i="1" dirty="0" smtClean="0">
                <a:latin typeface="Cataneo BT" pitchFamily="66" charset="0"/>
              </a:rPr>
              <a:t>Presented by: 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sz="1600" i="1" dirty="0" err="1" smtClean="0">
                <a:latin typeface="Cataneo BT" pitchFamily="66" charset="0"/>
              </a:rPr>
              <a:t>Aayush</a:t>
            </a:r>
            <a:r>
              <a:rPr lang="en-US" sz="1600" i="1" dirty="0" smtClean="0">
                <a:latin typeface="Cataneo BT" pitchFamily="66" charset="0"/>
              </a:rPr>
              <a:t> </a:t>
            </a:r>
            <a:r>
              <a:rPr lang="en-US" sz="1600" i="1" dirty="0" err="1" smtClean="0">
                <a:latin typeface="Cataneo BT" pitchFamily="66" charset="0"/>
              </a:rPr>
              <a:t>Maru</a:t>
            </a:r>
            <a:r>
              <a:rPr lang="en-US" sz="1600" i="1" dirty="0" smtClean="0">
                <a:latin typeface="Cataneo BT" pitchFamily="66" charset="0"/>
              </a:rPr>
              <a:t> – 1813102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sz="1600" i="1" dirty="0" err="1" smtClean="0">
                <a:latin typeface="Cataneo BT" pitchFamily="66" charset="0"/>
              </a:rPr>
              <a:t>Akshit</a:t>
            </a:r>
            <a:r>
              <a:rPr lang="en-US" sz="1600" i="1" dirty="0" smtClean="0">
                <a:latin typeface="Cataneo BT" pitchFamily="66" charset="0"/>
              </a:rPr>
              <a:t> </a:t>
            </a:r>
            <a:r>
              <a:rPr lang="en-US" sz="1600" i="1" dirty="0" err="1" smtClean="0">
                <a:latin typeface="Cataneo BT" pitchFamily="66" charset="0"/>
              </a:rPr>
              <a:t>Tayade</a:t>
            </a:r>
            <a:r>
              <a:rPr lang="en-US" sz="1600" i="1" dirty="0" smtClean="0">
                <a:latin typeface="Cataneo BT" pitchFamily="66" charset="0"/>
              </a:rPr>
              <a:t> – 1813106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sz="1600" i="1" dirty="0" err="1" smtClean="0">
                <a:latin typeface="Cataneo BT" pitchFamily="66" charset="0"/>
              </a:rPr>
              <a:t>Hiral</a:t>
            </a:r>
            <a:r>
              <a:rPr lang="en-US" sz="1600" i="1" dirty="0" smtClean="0">
                <a:latin typeface="Cataneo BT" pitchFamily="66" charset="0"/>
              </a:rPr>
              <a:t> Lineswala – 1923001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sz="1600" i="1" dirty="0" err="1" smtClean="0">
                <a:latin typeface="Cataneo BT" pitchFamily="66" charset="0"/>
              </a:rPr>
              <a:t>Shreya</a:t>
            </a:r>
            <a:r>
              <a:rPr lang="en-US" sz="1600" i="1" dirty="0" smtClean="0">
                <a:latin typeface="Cataneo BT" pitchFamily="66" charset="0"/>
              </a:rPr>
              <a:t> </a:t>
            </a:r>
            <a:r>
              <a:rPr lang="en-US" sz="1600" i="1" dirty="0" err="1" smtClean="0">
                <a:latin typeface="Cataneo BT" pitchFamily="66" charset="0"/>
              </a:rPr>
              <a:t>Pawar</a:t>
            </a:r>
            <a:r>
              <a:rPr lang="en-US" sz="1600" i="1" dirty="0" smtClean="0">
                <a:latin typeface="Cataneo BT" pitchFamily="66" charset="0"/>
              </a:rPr>
              <a:t> – 1923006</a:t>
            </a:r>
          </a:p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sz="1600" i="1" dirty="0" err="1" smtClean="0">
                <a:latin typeface="Cataneo BT" pitchFamily="66" charset="0"/>
              </a:rPr>
              <a:t>Ashwini</a:t>
            </a:r>
            <a:r>
              <a:rPr lang="en-US" sz="1600" i="1" dirty="0" smtClean="0">
                <a:latin typeface="Cataneo BT" pitchFamily="66" charset="0"/>
              </a:rPr>
              <a:t> Patel - 1923009</a:t>
            </a:r>
            <a:endParaRPr lang="en-US" sz="1600" i="1" dirty="0">
              <a:latin typeface="Cataneo B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371600" y="409664"/>
            <a:ext cx="6858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Cambria" pitchFamily="18" charset="0"/>
                <a:cs typeface="Arabic Typesetting" pitchFamily="66" charset="-78"/>
              </a:rPr>
              <a:t>Overview</a:t>
            </a:r>
            <a:endParaRPr lang="en-IN" dirty="0">
              <a:solidFill>
                <a:schemeClr val="tx1"/>
              </a:solidFill>
              <a:latin typeface="Cambria" pitchFamily="18" charset="0"/>
              <a:cs typeface="Arabic Typesetting" pitchFamily="66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2278678"/>
            <a:ext cx="3733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Training and validation have three subdirectories. In these we can put training and validation images of rock, paper and scissors.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3849" t="32678" r="37949" b="18714"/>
          <a:stretch/>
        </p:blipFill>
        <p:spPr>
          <a:xfrm>
            <a:off x="990600" y="2105521"/>
            <a:ext cx="2945859" cy="18236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1138947"/>
            <a:ext cx="670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our images get automatically labelled based on the directories that they are in.</a:t>
            </a:r>
          </a:p>
          <a:p>
            <a:pPr algn="just"/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example: Here we have three sub-directories of rock, paper and scissors with the images in them, and we will see the  working of image data generator in mutli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mode. 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362200" y="590550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Dataset used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1123950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itchFamily="18" charset="0"/>
                <a:cs typeface="Times New Roman" pitchFamily="18" charset="0"/>
                <a:hlinkClick r:id="rId2"/>
              </a:rPr>
              <a:t>http://www.laurencemoroney.com/rock-paper-scissors-dataset/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657350"/>
            <a:ext cx="6172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dataset of rock paper and scissor consist of 2892 images of diverse hand in rock/paper/scissor poses.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These images have all been generated using CGI techniques as an experiment in determining if a CGI-based dataset can be used for classification against real images.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44" y="2632739"/>
            <a:ext cx="921722" cy="921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66" y="2626389"/>
            <a:ext cx="921722" cy="9217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46" y="2613780"/>
            <a:ext cx="875154" cy="8751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39" y="2616022"/>
            <a:ext cx="916121" cy="9161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613780"/>
            <a:ext cx="959639" cy="9596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45" y="2595788"/>
            <a:ext cx="936355" cy="9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2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328426" y="37131"/>
            <a:ext cx="6858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Cambria" pitchFamily="18" charset="0"/>
                <a:cs typeface="Arabic Typesetting" pitchFamily="66" charset="-78"/>
              </a:rPr>
              <a:t>Demonstration:</a:t>
            </a:r>
            <a:endParaRPr lang="en-IN" dirty="0">
              <a:solidFill>
                <a:schemeClr val="tx1"/>
              </a:solidFill>
              <a:latin typeface="Cambria" pitchFamily="18" charset="0"/>
              <a:cs typeface="Arabic Typesetting" pitchFamily="66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5053" y="434390"/>
            <a:ext cx="36494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Get a data.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Unzipping the data in temp directory.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Plotting few files from sub-directory.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Building a model.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Checking the accuracy of training data.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Plotting the accuracy.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Now testing with some images that were not in previous plot.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23478" r="79839" b="18072"/>
          <a:stretch/>
        </p:blipFill>
        <p:spPr bwMode="auto">
          <a:xfrm>
            <a:off x="6629400" y="2675043"/>
            <a:ext cx="1303867" cy="163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" t="23644" r="34104" b="15955"/>
          <a:stretch/>
        </p:blipFill>
        <p:spPr bwMode="auto">
          <a:xfrm>
            <a:off x="4836448" y="434390"/>
            <a:ext cx="3812982" cy="207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81" y="2584986"/>
            <a:ext cx="2449702" cy="172459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" t="26566" r="56737" b="23116"/>
          <a:stretch/>
        </p:blipFill>
        <p:spPr bwMode="auto">
          <a:xfrm>
            <a:off x="457200" y="2291364"/>
            <a:ext cx="3200400" cy="229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86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66750"/>
            <a:ext cx="2142000" cy="2630400"/>
          </a:xfrm>
        </p:spPr>
        <p:txBody>
          <a:bodyPr/>
          <a:lstStyle/>
          <a:p>
            <a:r>
              <a:rPr lang="en-US" sz="1800" b="1" i="1" dirty="0" smtClean="0"/>
              <a:t>TRAINING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123950"/>
            <a:ext cx="5292300" cy="3352800"/>
          </a:xfrm>
        </p:spPr>
        <p:txBody>
          <a:bodyPr/>
          <a:lstStyle/>
          <a:p>
            <a:r>
              <a:rPr lang="en-US" sz="1600" dirty="0" smtClean="0">
                <a:latin typeface="Cambria" pitchFamily="18" charset="0"/>
              </a:rPr>
              <a:t>After plotting the data we can see there are different images of hands with different skin colors, male and female.</a:t>
            </a:r>
          </a:p>
          <a:p>
            <a:r>
              <a:rPr lang="en-US" sz="1600" dirty="0" smtClean="0">
                <a:latin typeface="Cambria" pitchFamily="18" charset="0"/>
              </a:rPr>
              <a:t>Now we will set the image generator for giving different variance.</a:t>
            </a:r>
          </a:p>
          <a:p>
            <a:r>
              <a:rPr lang="en-US" sz="1600" dirty="0" smtClean="0">
                <a:latin typeface="Cambria" pitchFamily="18" charset="0"/>
              </a:rPr>
              <a:t>After that we will print the model and inspect it for training.</a:t>
            </a:r>
          </a:p>
          <a:p>
            <a:r>
              <a:rPr lang="en-US" sz="1600" dirty="0" smtClean="0">
                <a:latin typeface="Cambria" pitchFamily="18" charset="0"/>
              </a:rPr>
              <a:t>Here we are training for 25 epochs and it will give accuracy and validation for all.</a:t>
            </a:r>
          </a:p>
          <a:p>
            <a:r>
              <a:rPr lang="en-US" sz="1600" dirty="0" smtClean="0">
                <a:latin typeface="Cambria" pitchFamily="18" charset="0"/>
              </a:rPr>
              <a:t>Lastly will we plot the accuracy.</a:t>
            </a:r>
          </a:p>
          <a:p>
            <a:endParaRPr lang="en-US" sz="1600" dirty="0" smtClean="0">
              <a:latin typeface="Cambria" pitchFamily="18" charset="0"/>
            </a:endParaRPr>
          </a:p>
          <a:p>
            <a:endParaRPr lang="en-US" sz="1600" dirty="0" smtClean="0">
              <a:latin typeface="Cambria" pitchFamily="18" charset="0"/>
            </a:endParaRPr>
          </a:p>
          <a:p>
            <a:endParaRPr lang="en-US" sz="1600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" t="70313" r="34310" b="15451"/>
          <a:stretch/>
        </p:blipFill>
        <p:spPr bwMode="auto">
          <a:xfrm>
            <a:off x="698500" y="1581150"/>
            <a:ext cx="79756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27337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Output of training code</a:t>
            </a:r>
            <a:endParaRPr lang="en-I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500" y="2651323"/>
            <a:ext cx="3035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Training and validation accuracy plot</a:t>
            </a:r>
            <a:endParaRPr lang="en-IN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0050"/>
            <a:ext cx="2449702" cy="1724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66750"/>
            <a:ext cx="2142000" cy="2630400"/>
          </a:xfrm>
        </p:spPr>
        <p:txBody>
          <a:bodyPr/>
          <a:lstStyle/>
          <a:p>
            <a:r>
              <a:rPr lang="en-US" sz="1800" b="1" i="1" dirty="0" smtClean="0"/>
              <a:t>TESTING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9400" y="742950"/>
            <a:ext cx="5292300" cy="3352800"/>
          </a:xfrm>
        </p:spPr>
        <p:txBody>
          <a:bodyPr/>
          <a:lstStyle/>
          <a:p>
            <a:r>
              <a:rPr lang="en-US" sz="1600" dirty="0" smtClean="0">
                <a:latin typeface="Cambria" pitchFamily="18" charset="0"/>
              </a:rPr>
              <a:t>Here we will upload the image which were not use in training and validation set.</a:t>
            </a:r>
          </a:p>
          <a:p>
            <a:r>
              <a:rPr lang="en-US" sz="1600" dirty="0" smtClean="0">
                <a:latin typeface="Cambria" pitchFamily="18" charset="0"/>
              </a:rPr>
              <a:t>After uploading we will get a classification.</a:t>
            </a:r>
          </a:p>
          <a:p>
            <a:r>
              <a:rPr lang="en-US" sz="1600" dirty="0" smtClean="0">
                <a:latin typeface="Cambria" pitchFamily="18" charset="0"/>
              </a:rPr>
              <a:t>It will show the </a:t>
            </a:r>
            <a:r>
              <a:rPr lang="en-US" sz="1600" dirty="0" smtClean="0">
                <a:latin typeface="Cambria" pitchFamily="18" charset="0"/>
              </a:rPr>
              <a:t>output.</a:t>
            </a:r>
          </a:p>
          <a:p>
            <a:r>
              <a:rPr lang="en-US" sz="1600" dirty="0" smtClean="0">
                <a:latin typeface="Cambria" pitchFamily="18" charset="0"/>
              </a:rPr>
              <a:t>Because </a:t>
            </a:r>
            <a:r>
              <a:rPr lang="en-US" sz="1600" dirty="0" smtClean="0">
                <a:latin typeface="Cambria" pitchFamily="18" charset="0"/>
              </a:rPr>
              <a:t>we are using image generator the classes comes from directories and its in alphabetical order.</a:t>
            </a:r>
          </a:p>
          <a:p>
            <a:r>
              <a:rPr lang="en-US" sz="1600" dirty="0" smtClean="0">
                <a:latin typeface="Cambria" pitchFamily="18" charset="0"/>
              </a:rPr>
              <a:t>So the first value is for paper second is for rock and third is for scissor.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92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 t="27902" r="60859" b="23116"/>
          <a:stretch/>
        </p:blipFill>
        <p:spPr bwMode="auto">
          <a:xfrm>
            <a:off x="1198263" y="1504950"/>
            <a:ext cx="681543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5558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Output for testing code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8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385</Words>
  <Application>Microsoft Office PowerPoint</Application>
  <PresentationFormat>On-screen Show (16:9)</PresentationFormat>
  <Paragraphs>51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Kent template</vt:lpstr>
      <vt:lpstr>Rock Paper Scissor Classification  </vt:lpstr>
      <vt:lpstr>PowerPoint Presentation</vt:lpstr>
      <vt:lpstr>PowerPoint Presentation</vt:lpstr>
      <vt:lpstr>PowerPoint Presentation</vt:lpstr>
      <vt:lpstr>PowerPoint Presentation</vt:lpstr>
      <vt:lpstr>TRAINING CODE</vt:lpstr>
      <vt:lpstr>PowerPoint Presentation</vt:lpstr>
      <vt:lpstr>TESTING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SCADA AUTOMATION</dc:title>
  <dc:creator>Twisha</dc:creator>
  <cp:lastModifiedBy>pc</cp:lastModifiedBy>
  <cp:revision>51</cp:revision>
  <dcterms:modified xsi:type="dcterms:W3CDTF">2021-04-14T12:43:04Z</dcterms:modified>
</cp:coreProperties>
</file>