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62" r:id="rId4"/>
    <p:sldId id="259" r:id="rId5"/>
    <p:sldId id="260" r:id="rId6"/>
    <p:sldId id="261" r:id="rId7"/>
    <p:sldId id="263" r:id="rId8"/>
    <p:sldId id="264" r:id="rId9"/>
    <p:sldId id="265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5" autoAdjust="0"/>
    <p:restoredTop sz="94673" autoAdjust="0"/>
  </p:normalViewPr>
  <p:slideViewPr>
    <p:cSldViewPr>
      <p:cViewPr>
        <p:scale>
          <a:sx n="75" d="100"/>
          <a:sy n="75" d="100"/>
        </p:scale>
        <p:origin x="-1666" y="-25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06" y="8885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F54E-8736-4643-AB98-BC16A2BC808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7948-440B-4D58-863D-E2458FE284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F54E-8736-4643-AB98-BC16A2BC808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7948-440B-4D58-863D-E2458FE284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F54E-8736-4643-AB98-BC16A2BC808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7948-440B-4D58-863D-E2458FE284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F54E-8736-4643-AB98-BC16A2BC808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7948-440B-4D58-863D-E2458FE284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F54E-8736-4643-AB98-BC16A2BC808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7948-440B-4D58-863D-E2458FE284A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F54E-8736-4643-AB98-BC16A2BC808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7948-440B-4D58-863D-E2458FE284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F54E-8736-4643-AB98-BC16A2BC808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7948-440B-4D58-863D-E2458FE284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F54E-8736-4643-AB98-BC16A2BC808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7948-440B-4D58-863D-E2458FE284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F54E-8736-4643-AB98-BC16A2BC808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7948-440B-4D58-863D-E2458FE284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F54E-8736-4643-AB98-BC16A2BC808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7948-440B-4D58-863D-E2458FE284A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249F54E-8736-4643-AB98-BC16A2BC808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08C7948-440B-4D58-863D-E2458FE284A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249F54E-8736-4643-AB98-BC16A2BC808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08C7948-440B-4D58-863D-E2458FE284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57364"/>
            <a:ext cx="8305800" cy="1557568"/>
          </a:xfrm>
        </p:spPr>
        <p:txBody>
          <a:bodyPr>
            <a:normAutofit fontScale="90000"/>
          </a:bodyPr>
          <a:lstStyle/>
          <a:p>
            <a:r>
              <a:rPr smtClean="0">
                <a:latin typeface="Bahnschrift SemiBold SemiConden" pitchFamily="34" charset="0"/>
              </a:rPr>
              <a:t/>
            </a:r>
            <a:br>
              <a:rPr smtClean="0">
                <a:latin typeface="Bahnschrift SemiBold SemiConden" pitchFamily="34" charset="0"/>
              </a:rPr>
            </a:br>
            <a:r>
              <a:rPr smtClean="0">
                <a:latin typeface="Bahnschrift SemiBold SemiConden" pitchFamily="34" charset="0"/>
              </a:rPr>
              <a:t/>
            </a:r>
            <a:br>
              <a:rPr smtClean="0">
                <a:latin typeface="Bahnschrift SemiBold SemiConden" pitchFamily="34" charset="0"/>
              </a:rPr>
            </a:br>
            <a:r>
              <a:rPr smtClean="0">
                <a:latin typeface="Bahnschrift SemiBold SemiConden" pitchFamily="34" charset="0"/>
              </a:rPr>
              <a:t/>
            </a:r>
            <a:br>
              <a:rPr smtClean="0">
                <a:latin typeface="Bahnschrift SemiBold SemiConden" pitchFamily="34" charset="0"/>
              </a:rPr>
            </a:br>
            <a:r>
              <a:rPr smtClean="0"/>
              <a:t/>
            </a:r>
            <a:br>
              <a:rPr smtClean="0"/>
            </a:br>
            <a:r>
              <a:rPr sz="6600" baseline="-25000" smtClean="0"/>
              <a:t> </a:t>
            </a:r>
            <a:r>
              <a:rPr smtClean="0"/>
              <a:t/>
            </a:r>
            <a:br>
              <a:rPr smtClean="0"/>
            </a:br>
            <a:r>
              <a:rPr smtClean="0"/>
              <a:t/>
            </a:r>
            <a:br>
              <a:rPr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7200" baseline="-25000" dirty="0" smtClean="0"/>
          </a:p>
          <a:p>
            <a:endParaRPr lang="en-US" sz="7200" baseline="-25000" dirty="0" smtClean="0"/>
          </a:p>
          <a:p>
            <a:endParaRPr lang="en-US" sz="7200" baseline="-25000" dirty="0"/>
          </a:p>
        </p:txBody>
      </p:sp>
      <p:sp>
        <p:nvSpPr>
          <p:cNvPr id="4" name="Oval 3"/>
          <p:cNvSpPr/>
          <p:nvPr/>
        </p:nvSpPr>
        <p:spPr>
          <a:xfrm>
            <a:off x="5643570" y="3714752"/>
            <a:ext cx="3286148" cy="2714644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91673" y="2214554"/>
            <a:ext cx="549002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Electronic items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0100" y="285728"/>
            <a:ext cx="7143800" cy="923330"/>
          </a:xfrm>
          <a:prstGeom prst="rect">
            <a:avLst/>
          </a:prstGeom>
          <a:ln w="76200"/>
          <a:effectLst>
            <a:softEdge rad="63500"/>
          </a:effectLst>
          <a:scene3d>
            <a:camera prst="perspectiveBelow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Image</a:t>
            </a:r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itchFamily="34" charset="0"/>
              </a:rPr>
              <a:t>Classification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7298"/>
            <a:ext cx="8077200" cy="4857784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i="1" dirty="0" smtClean="0">
                <a:latin typeface="Bahnschrift" pitchFamily="34" charset="0"/>
              </a:rPr>
              <a:t/>
            </a:r>
            <a:br>
              <a:rPr lang="en-US" i="1" dirty="0" smtClean="0">
                <a:latin typeface="Bahnschrift" pitchFamily="34" charset="0"/>
              </a:rPr>
            </a:br>
            <a:r>
              <a:rPr lang="en-US" i="1" dirty="0" smtClean="0">
                <a:latin typeface="Bahnschrift" pitchFamily="34" charset="0"/>
              </a:rPr>
              <a:t> </a:t>
            </a:r>
            <a:r>
              <a:rPr lang="en-US" i="1" dirty="0" smtClean="0">
                <a:latin typeface="Bahnschrift" pitchFamily="34" charset="0"/>
              </a:rPr>
              <a:t>A Heart full thanks to the </a:t>
            </a:r>
            <a:br>
              <a:rPr lang="en-US" i="1" dirty="0" smtClean="0">
                <a:latin typeface="Bahnschrift" pitchFamily="34" charset="0"/>
              </a:rPr>
            </a:br>
            <a:r>
              <a:rPr lang="en-US" i="1" dirty="0" smtClean="0">
                <a:latin typeface="Bahnschrift" pitchFamily="34" charset="0"/>
              </a:rPr>
              <a:t> </a:t>
            </a:r>
            <a:r>
              <a:rPr lang="en-US" i="1" dirty="0" err="1" smtClean="0">
                <a:latin typeface="Bahnschrift" pitchFamily="34" charset="0"/>
              </a:rPr>
              <a:t>geeksman</a:t>
            </a:r>
            <a:r>
              <a:rPr lang="en-US" i="1" dirty="0" smtClean="0">
                <a:latin typeface="Bahnschrift" pitchFamily="34" charset="0"/>
              </a:rPr>
              <a:t> AI squad who made it possible for completion of the above project.</a:t>
            </a:r>
            <a:endParaRPr lang="en-US" i="1" dirty="0">
              <a:latin typeface="Bahnschrift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14481" y="142852"/>
            <a:ext cx="742951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ACKNOWLEDGEMENT</a:t>
            </a:r>
          </a:p>
          <a:p>
            <a:pPr algn="ctr"/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DEEP LEARNING?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0800000" flipV="1">
            <a:off x="740664" y="2514600"/>
            <a:ext cx="8022336" cy="1057276"/>
          </a:xfrm>
        </p:spPr>
        <p:txBody>
          <a:bodyPr>
            <a:noAutofit/>
          </a:bodyPr>
          <a:lstStyle/>
          <a:p>
            <a:endParaRPr lang="en-US" sz="4000" b="1" dirty="0" smtClean="0"/>
          </a:p>
          <a:p>
            <a:r>
              <a:rPr lang="en-US" sz="4000" b="1" dirty="0" smtClean="0"/>
              <a:t>Deep </a:t>
            </a:r>
            <a:r>
              <a:rPr lang="en-US" sz="4000" b="1" dirty="0" smtClean="0"/>
              <a:t>Learning</a:t>
            </a:r>
            <a:r>
              <a:rPr lang="en-US" sz="4000" dirty="0" smtClean="0"/>
              <a:t> is a subfield of machine learning concerned with algorithms inspired by the structure and function of the brain called </a:t>
            </a:r>
            <a:r>
              <a:rPr lang="en-US" sz="4000" b="1" dirty="0" smtClean="0"/>
              <a:t>artificial neural networks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  <a:scene3d>
            <a:camera prst="perspectiveFront"/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6000" dirty="0" smtClean="0">
                <a:solidFill>
                  <a:srgbClr val="FFC000"/>
                </a:solidFill>
              </a:rPr>
              <a:t>Artificial Intelligence: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857496"/>
            <a:ext cx="8022336" cy="3429024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Arial Rounded MT Bold" pitchFamily="34" charset="0"/>
              </a:rPr>
              <a:t> Artificial intelligence</a:t>
            </a: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</a:rPr>
              <a:t> </a:t>
            </a:r>
            <a:r>
              <a:rPr lang="en-US" sz="3200" dirty="0" smtClean="0"/>
              <a:t>  refers to the simulation of human </a:t>
            </a:r>
            <a:r>
              <a:rPr lang="en-US" sz="3200" b="1" dirty="0" smtClean="0"/>
              <a:t>intelligence</a:t>
            </a:r>
            <a:r>
              <a:rPr lang="en-US" sz="3200" dirty="0" smtClean="0"/>
              <a:t> in machines that are programmed to think like humans and mimic their actions. The term may also be applied to any machine that exhibits traits associated with a human mind such as learning and </a:t>
            </a:r>
            <a:r>
              <a:rPr lang="en-US" sz="3200" dirty="0" smtClean="0"/>
              <a:t>problem-solving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357166"/>
            <a:ext cx="8013192" cy="20002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 </a:t>
            </a:r>
            <a:r>
              <a:rPr lang="en-US" sz="8000" dirty="0" smtClean="0"/>
              <a:t>    </a:t>
            </a:r>
            <a:r>
              <a:rPr lang="en-US" sz="8000" dirty="0" smtClean="0">
                <a:latin typeface="Arial Black" pitchFamily="34" charset="0"/>
              </a:rPr>
              <a:t>  </a:t>
            </a:r>
            <a:r>
              <a:rPr lang="en-US" sz="8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br>
              <a:rPr lang="en-US" sz="8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sz="8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8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sz="8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OBJECTIVE: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0800000" flipV="1">
            <a:off x="500034" y="2714620"/>
            <a:ext cx="7286676" cy="29289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PROJECT  CLASSIFIES  5 CATOGRIES OF ELECTRONIC ITEMS</a:t>
            </a:r>
            <a:r>
              <a:rPr lang="en-US" sz="3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Bell MT" pitchFamily="18" charset="0"/>
              </a:rPr>
              <a:t>LAPTOP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Bell MT" pitchFamily="18" charset="0"/>
              </a:rPr>
              <a:t>REFRIGERATOR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Bell MT" pitchFamily="18" charset="0"/>
              </a:rPr>
              <a:t>GEYSER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Bell MT" pitchFamily="18" charset="0"/>
              </a:rPr>
              <a:t>JUICER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Bell MT" pitchFamily="18" charset="0"/>
              </a:rPr>
              <a:t>FAN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Ø"/>
            </a:pPr>
            <a:endParaRPr lang="en-US" sz="3600" dirty="0" smtClean="0">
              <a:latin typeface="Bell MT" pitchFamily="18" charset="0"/>
            </a:endParaRPr>
          </a:p>
          <a:p>
            <a:endParaRPr lang="en-US" sz="3600" dirty="0" smtClean="0">
              <a:latin typeface="Bell MT" pitchFamily="18" charset="0"/>
            </a:endParaRPr>
          </a:p>
          <a:p>
            <a:endParaRPr lang="en-US" sz="3600" dirty="0">
              <a:latin typeface="Bell MT" pitchFamily="18" charset="0"/>
            </a:endParaRPr>
          </a:p>
        </p:txBody>
      </p:sp>
      <p:sp>
        <p:nvSpPr>
          <p:cNvPr id="4" name="Parallelogram 3"/>
          <p:cNvSpPr/>
          <p:nvPr/>
        </p:nvSpPr>
        <p:spPr>
          <a:xfrm>
            <a:off x="4786314" y="4500570"/>
            <a:ext cx="2500330" cy="2214578"/>
          </a:xfrm>
          <a:prstGeom prst="parallelogram">
            <a:avLst/>
          </a:prstGeom>
          <a:blipFill>
            <a:blip r:embed="rId2" cstate="print"/>
            <a:stretch>
              <a:fillRect/>
            </a:stretch>
          </a:blipFill>
          <a:scene3d>
            <a:camera prst="orthographicFront">
              <a:rot lat="0" lon="6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0800000" flipV="1">
            <a:off x="214282" y="2714620"/>
            <a:ext cx="8786874" cy="4000528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BANKING: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AI </a:t>
            </a:r>
            <a:r>
              <a:rPr lang="en-US" dirty="0" smtClean="0"/>
              <a:t>in banking is growing faster than you thought! A lot of banks have already adopted AI-based systems to provide customer support, detect anomalies and credit card frauds. An example of this is HDFC Bank</a:t>
            </a:r>
            <a:r>
              <a:rPr lang="en-US" dirty="0" smtClean="0"/>
              <a:t>.</a:t>
            </a:r>
          </a:p>
          <a:p>
            <a:endParaRPr lang="en-US" sz="2800" baseline="-25000" dirty="0" smtClean="0">
              <a:solidFill>
                <a:schemeClr val="accent2"/>
              </a:solidFill>
              <a:latin typeface="Arial Rounded MT Bold" pitchFamily="34" charset="0"/>
            </a:endParaRPr>
          </a:p>
          <a:p>
            <a:r>
              <a:rPr lang="en-US" sz="2800" u="sng" baseline="-25000" dirty="0" smtClean="0">
                <a:solidFill>
                  <a:schemeClr val="accent2"/>
                </a:solidFill>
                <a:latin typeface="Arial Rounded MT Bold" pitchFamily="34" charset="0"/>
              </a:rPr>
              <a:t>AGRICULTURE:</a:t>
            </a:r>
            <a:endParaRPr lang="en-US" sz="1800" u="sng" baseline="-25000" dirty="0" smtClean="0">
              <a:solidFill>
                <a:schemeClr val="accent2"/>
              </a:solidFill>
              <a:latin typeface="Arial Rounded MT Bold" pitchFamily="34" charset="0"/>
            </a:endParaRPr>
          </a:p>
          <a:p>
            <a:r>
              <a:rPr lang="en-US" dirty="0" smtClean="0"/>
              <a:t>Organizations </a:t>
            </a:r>
            <a:r>
              <a:rPr lang="en-US" dirty="0" smtClean="0"/>
              <a:t>are using automation and robotics to help farmers find more efficient ways to protect their crops from </a:t>
            </a:r>
            <a:r>
              <a:rPr lang="en-US" dirty="0" smtClean="0"/>
              <a:t>weeds.</a:t>
            </a:r>
          </a:p>
          <a:p>
            <a:endParaRPr lang="en-US" dirty="0" smtClean="0"/>
          </a:p>
          <a:p>
            <a:r>
              <a:rPr lang="en-US" b="1" u="sng" dirty="0" smtClean="0">
                <a:solidFill>
                  <a:schemeClr val="accent2"/>
                </a:solidFill>
                <a:latin typeface="Arial Rounded MT Bold" pitchFamily="34" charset="0"/>
              </a:rPr>
              <a:t>Autonomous Vehicles:</a:t>
            </a:r>
            <a:endParaRPr lang="en-US" sz="2800" b="1" u="sng" dirty="0" smtClean="0">
              <a:solidFill>
                <a:schemeClr val="accent2"/>
              </a:solidFill>
              <a:latin typeface="Arial Rounded MT Bold" pitchFamily="34" charset="0"/>
            </a:endParaRPr>
          </a:p>
          <a:p>
            <a:r>
              <a:rPr lang="en-US" dirty="0" smtClean="0"/>
              <a:t>For the longest time, self-driving cars have been a buzzword in the AI industry. The development of autonomous vehicles will definitely revolutionaries the transport system.</a:t>
            </a:r>
            <a:endParaRPr lang="en-US" dirty="0" smtClean="0">
              <a:solidFill>
                <a:schemeClr val="accent2"/>
              </a:solidFill>
              <a:latin typeface="Arial Rounded MT Bold" pitchFamily="34" charset="0"/>
            </a:endParaRPr>
          </a:p>
          <a:p>
            <a:endParaRPr lang="en-US" dirty="0" smtClean="0"/>
          </a:p>
          <a:p>
            <a:endParaRPr lang="en-US" sz="1800" dirty="0" smtClean="0"/>
          </a:p>
          <a:p>
            <a:endParaRPr lang="en-US" sz="1400" dirty="0" smtClean="0"/>
          </a:p>
          <a:p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u="sng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  <a:p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749808" y="3857628"/>
            <a:ext cx="5679580" cy="2643206"/>
          </a:xfr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743200"/>
            <a:ext cx="8022336" cy="1042990"/>
          </a:xfrm>
        </p:spPr>
        <p:txBody>
          <a:bodyPr/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0994809" flipV="1">
            <a:off x="2214547" y="285728"/>
            <a:ext cx="4591976" cy="175432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solidFill>
                  <a:schemeClr val="accent3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PROJECT </a:t>
            </a:r>
          </a:p>
          <a:p>
            <a:pPr algn="ctr"/>
            <a:r>
              <a:rPr lang="en-US" sz="5400" b="1" spc="50" dirty="0" smtClean="0">
                <a:ln w="11430"/>
                <a:solidFill>
                  <a:schemeClr val="accent3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DESCRIPTION</a:t>
            </a:r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lowchart: Card 4"/>
          <p:cNvSpPr/>
          <p:nvPr/>
        </p:nvSpPr>
        <p:spPr>
          <a:xfrm>
            <a:off x="785786" y="3143248"/>
            <a:ext cx="5643602" cy="3429024"/>
          </a:xfrm>
          <a:prstGeom prst="flowChartPunchedCard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NOTEBOOK1</a:t>
            </a:r>
          </a:p>
          <a:p>
            <a:pPr algn="ctr"/>
            <a:r>
              <a:rPr lang="en-US" sz="6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NOTEBOOK2</a:t>
            </a:r>
          </a:p>
          <a:p>
            <a:pPr algn="ctr"/>
            <a:r>
              <a:rPr lang="en-U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NOTEBOOK3</a:t>
            </a:r>
            <a:endParaRPr lang="en-US" sz="6000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NOTEBOOK 1: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4143380"/>
            <a:ext cx="8022336" cy="1928826"/>
          </a:xfrm>
        </p:spPr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en-US" sz="2400" b="1" i="1" dirty="0" smtClean="0"/>
              <a:t> Dataset is prepared by web scrapping .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sz="2400" b="1" i="1" dirty="0" smtClean="0"/>
              <a:t>Dataset is uploaded on </a:t>
            </a:r>
            <a:r>
              <a:rPr lang="en-US" sz="2400" b="1" i="1" dirty="0" err="1" smtClean="0"/>
              <a:t>kaggle</a:t>
            </a:r>
            <a:endParaRPr lang="en-US" sz="2400" b="1" i="1" dirty="0" smtClean="0"/>
          </a:p>
          <a:p>
            <a:pPr>
              <a:buClrTx/>
              <a:buFont typeface="Wingdings" pitchFamily="2" charset="2"/>
              <a:buChar char="Ø"/>
            </a:pPr>
            <a:r>
              <a:rPr lang="en-US" sz="2400" b="1" i="1" dirty="0" smtClean="0"/>
              <a:t>Data is then downloaded into our notebook by using the </a:t>
            </a:r>
            <a:r>
              <a:rPr lang="en-US" sz="2400" b="1" i="1" dirty="0" err="1" smtClean="0"/>
              <a:t>api</a:t>
            </a:r>
            <a:r>
              <a:rPr lang="en-US" sz="2400" b="1" i="1" dirty="0" smtClean="0"/>
              <a:t> commands.</a:t>
            </a:r>
          </a:p>
          <a:p>
            <a:pPr>
              <a:buClrTx/>
              <a:buFont typeface="Wingdings" pitchFamily="2" charset="2"/>
              <a:buChar char="Ø"/>
            </a:pPr>
            <a:endParaRPr lang="en-US" sz="2400" b="1" i="1" dirty="0" smtClean="0"/>
          </a:p>
          <a:p>
            <a:pPr>
              <a:buClrTx/>
            </a:pPr>
            <a:endParaRPr lang="en-US" sz="2400" b="1" i="1" dirty="0"/>
          </a:p>
        </p:txBody>
      </p:sp>
      <p:sp>
        <p:nvSpPr>
          <p:cNvPr id="4" name="Rectangle 3"/>
          <p:cNvSpPr/>
          <p:nvPr/>
        </p:nvSpPr>
        <p:spPr>
          <a:xfrm>
            <a:off x="142845" y="2714621"/>
            <a:ext cx="900115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Downlaoding</a:t>
            </a:r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and updating</a:t>
            </a:r>
          </a:p>
          <a:p>
            <a:pPr algn="ctr"/>
            <a:r>
              <a:rPr lang="en-US" sz="4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Dataset on </a:t>
            </a:r>
            <a:r>
              <a:rPr lang="en-US" sz="40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kaggle</a:t>
            </a:r>
            <a:endParaRPr lang="en-US" sz="4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5786454"/>
            <a:ext cx="8501122" cy="101566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20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has been made public by Me. Try it -&gt;</a:t>
            </a:r>
          </a:p>
          <a:p>
            <a:r>
              <a:rPr lang="en-US" sz="20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Download it by using the API command-&gt;</a:t>
            </a:r>
            <a:endParaRPr lang="en-US" sz="2000" i="1" dirty="0" smtClean="0">
              <a:solidFill>
                <a:schemeClr val="accent1">
                  <a:lumMod val="60000"/>
                  <a:lumOff val="40000"/>
                </a:schemeClr>
              </a:solidFill>
              <a:sym typeface="Wingdings" pitchFamily="2" charset="2"/>
            </a:endParaRPr>
          </a:p>
          <a:p>
            <a:r>
              <a:rPr lang="en-US" sz="2000" dirty="0" err="1" smtClean="0">
                <a:solidFill>
                  <a:schemeClr val="accent4"/>
                </a:solidFill>
                <a:sym typeface="Wingdings" pitchFamily="2" charset="2"/>
              </a:rPr>
              <a:t>kaggle</a:t>
            </a:r>
            <a:r>
              <a:rPr lang="en-US" sz="2000" dirty="0" smtClean="0">
                <a:solidFill>
                  <a:schemeClr val="accent4"/>
                </a:solidFill>
                <a:sym typeface="Wingdings" pitchFamily="2" charset="2"/>
              </a:rPr>
              <a:t> datasets download -d rahulkashyap14298/electronic-items</a:t>
            </a:r>
            <a:endParaRPr lang="en-US" sz="20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6" y="1714488"/>
            <a:ext cx="8077200" cy="3357586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 marL="457200" indent="-457200"/>
            <a:endParaRPr lang="en-US" dirty="0" smtClean="0"/>
          </a:p>
          <a:p>
            <a:pPr marL="457200" indent="-457200"/>
            <a:r>
              <a:rPr lang="en-US" dirty="0" smtClean="0"/>
              <a:t> </a:t>
            </a:r>
            <a:r>
              <a:rPr lang="en-US" dirty="0" smtClean="0"/>
              <a:t>                 </a:t>
            </a:r>
          </a:p>
          <a:p>
            <a:pPr marL="457200" indent="-457200"/>
            <a:r>
              <a:rPr lang="en-US" dirty="0" smtClean="0"/>
              <a:t> </a:t>
            </a:r>
            <a:r>
              <a:rPr lang="en-US" dirty="0" smtClean="0"/>
              <a:t>        </a:t>
            </a:r>
          </a:p>
          <a:p>
            <a:pPr marL="457200" indent="-457200"/>
            <a:r>
              <a:rPr lang="en-US" dirty="0" smtClean="0"/>
              <a:t>  </a:t>
            </a:r>
          </a:p>
          <a:p>
            <a:pPr marL="457200" indent="-457200"/>
            <a:endParaRPr lang="en-US" dirty="0" smtClean="0"/>
          </a:p>
          <a:p>
            <a:pPr marL="457200" indent="-457200"/>
            <a:r>
              <a:rPr lang="en-US" dirty="0" smtClean="0"/>
              <a:t> </a:t>
            </a:r>
            <a:r>
              <a:rPr lang="en-US" dirty="0" smtClean="0"/>
              <a:t>                </a:t>
            </a:r>
          </a:p>
          <a:p>
            <a:pPr marL="457200" indent="-457200"/>
            <a:r>
              <a:rPr lang="en-US" dirty="0" smtClean="0"/>
              <a:t> </a:t>
            </a:r>
            <a:r>
              <a:rPr lang="en-US" dirty="0" smtClean="0"/>
              <a:t> </a:t>
            </a:r>
          </a:p>
          <a:p>
            <a:pPr marL="457200" indent="-457200"/>
            <a:r>
              <a:rPr lang="en-US" dirty="0" smtClean="0"/>
              <a:t> </a:t>
            </a:r>
            <a:r>
              <a:rPr lang="en-US" sz="2400" dirty="0" smtClean="0"/>
              <a:t> </a:t>
            </a:r>
          </a:p>
          <a:p>
            <a:pPr marL="457200" indent="-457200"/>
            <a:endParaRPr lang="en-US" sz="2400" dirty="0" smtClean="0"/>
          </a:p>
          <a:p>
            <a:pPr marL="457200" indent="-457200"/>
            <a:endParaRPr lang="en-US" sz="2400" dirty="0" smtClean="0"/>
          </a:p>
          <a:p>
            <a:pPr marL="457200" indent="-457200"/>
            <a:endParaRPr lang="en-US" sz="3500" dirty="0" smtClean="0"/>
          </a:p>
          <a:p>
            <a:pPr marL="457200" indent="-457200"/>
            <a:r>
              <a:rPr lang="en-US" sz="3500" dirty="0" smtClean="0"/>
              <a:t>.</a:t>
            </a:r>
            <a:r>
              <a:rPr lang="en-US" sz="14400" dirty="0" smtClean="0">
                <a:solidFill>
                  <a:srgbClr val="FFFF00"/>
                </a:solidFill>
                <a:latin typeface="Algerian" pitchFamily="82" charset="0"/>
              </a:rPr>
              <a:t>TRAINING OF MODEL:-</a:t>
            </a:r>
            <a:endParaRPr lang="en-US" sz="3500" dirty="0" smtClean="0">
              <a:solidFill>
                <a:srgbClr val="FFFF00"/>
              </a:solidFill>
              <a:latin typeface="Algerian" pitchFamily="82" charset="0"/>
            </a:endParaRPr>
          </a:p>
          <a:p>
            <a:pPr marL="457200" indent="-457200"/>
            <a:endParaRPr lang="en-US" sz="9600" dirty="0" smtClean="0"/>
          </a:p>
          <a:p>
            <a:pPr marL="457200" indent="-457200">
              <a:buFont typeface="+mj-lt"/>
              <a:buAutoNum type="alphaLcParenR"/>
            </a:pPr>
            <a:r>
              <a:rPr lang="en-US" sz="9600" dirty="0" smtClean="0"/>
              <a:t>Data set is </a:t>
            </a:r>
            <a:r>
              <a:rPr lang="en-US" sz="9600" dirty="0" err="1" smtClean="0"/>
              <a:t>downlaoded</a:t>
            </a:r>
            <a:r>
              <a:rPr lang="en-US" sz="9600" dirty="0" smtClean="0"/>
              <a:t> and unzipped.</a:t>
            </a:r>
            <a:endParaRPr lang="en-US" sz="9600" dirty="0" smtClean="0"/>
          </a:p>
          <a:p>
            <a:pPr marL="457200" indent="-457200">
              <a:buFont typeface="+mj-lt"/>
              <a:buAutoNum type="alphaLcParenR"/>
            </a:pPr>
            <a:r>
              <a:rPr lang="en-US" sz="9600" dirty="0" smtClean="0"/>
              <a:t>For training ,here </a:t>
            </a:r>
            <a:r>
              <a:rPr lang="en-US" sz="9600" dirty="0" err="1" smtClean="0"/>
              <a:t>resnet</a:t>
            </a:r>
            <a:r>
              <a:rPr lang="en-US" sz="9600" dirty="0" smtClean="0"/>
              <a:t> </a:t>
            </a:r>
            <a:r>
              <a:rPr lang="en-US" sz="9600" dirty="0" smtClean="0">
                <a:solidFill>
                  <a:srgbClr val="FFFF00"/>
                </a:solidFill>
              </a:rPr>
              <a:t>50:</a:t>
            </a:r>
            <a:r>
              <a:rPr lang="en-US" sz="9600" dirty="0" smtClean="0">
                <a:solidFill>
                  <a:schemeClr val="tx1"/>
                </a:solidFill>
              </a:rPr>
              <a:t>50 layers deep </a:t>
            </a:r>
            <a:r>
              <a:rPr lang="en-US" sz="9600" dirty="0" err="1" smtClean="0">
                <a:solidFill>
                  <a:schemeClr val="tx1"/>
                </a:solidFill>
              </a:rPr>
              <a:t>convolutional</a:t>
            </a:r>
            <a:r>
              <a:rPr lang="en-US" sz="9600" dirty="0" smtClean="0">
                <a:solidFill>
                  <a:schemeClr val="tx1"/>
                </a:solidFill>
              </a:rPr>
              <a:t> neural network is used.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9600" dirty="0" smtClean="0">
                <a:solidFill>
                  <a:schemeClr val="tx1"/>
                </a:solidFill>
              </a:rPr>
              <a:t>Data is trained </a:t>
            </a:r>
            <a:r>
              <a:rPr lang="en-US" sz="9600" dirty="0" err="1" smtClean="0">
                <a:solidFill>
                  <a:schemeClr val="tx1"/>
                </a:solidFill>
              </a:rPr>
              <a:t>upto</a:t>
            </a:r>
            <a:r>
              <a:rPr lang="en-US" sz="9600" dirty="0" smtClean="0">
                <a:solidFill>
                  <a:schemeClr val="tx1"/>
                </a:solidFill>
              </a:rPr>
              <a:t> 3 epochs first and then unfreeze and then train for 2 epochs .</a:t>
            </a:r>
          </a:p>
          <a:p>
            <a:pPr marL="457200" indent="-457200">
              <a:buFont typeface="+mj-lt"/>
              <a:buAutoNum type="alphaLcParenR"/>
            </a:pPr>
            <a:endParaRPr lang="en-US" sz="3500" dirty="0" smtClean="0"/>
          </a:p>
          <a:p>
            <a:pPr marL="457200" indent="-457200"/>
            <a:endParaRPr lang="en-US" sz="3500" dirty="0" smtClean="0"/>
          </a:p>
          <a:p>
            <a:pPr marL="457200" indent="-457200"/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/>
            <a:r>
              <a:rPr lang="en-US" sz="2800" dirty="0" smtClean="0">
                <a:solidFill>
                  <a:schemeClr val="tx1"/>
                </a:solidFill>
              </a:rPr>
              <a:t>2.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LcParenR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LcParenR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LcParenR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LcParenR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/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LcParenR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LcParenR"/>
            </a:pPr>
            <a:endParaRPr lang="en-US" dirty="0" smtClean="0">
              <a:solidFill>
                <a:srgbClr val="FFFF00"/>
              </a:solidFill>
            </a:endParaRPr>
          </a:p>
          <a:p>
            <a:pPr marL="457200" indent="-457200">
              <a:buFont typeface="Wingdings" pitchFamily="2" charset="2"/>
              <a:buChar char="ü"/>
            </a:pPr>
            <a:endParaRPr lang="en-US" dirty="0" smtClean="0"/>
          </a:p>
          <a:p>
            <a:pPr marL="914400" lvl="1" indent="-457200"/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40849" y="571480"/>
            <a:ext cx="46128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NOTEBOOK 2: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214950"/>
            <a:ext cx="9144000" cy="172354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/>
            <a:r>
              <a:rPr lang="en-US" sz="2400" dirty="0" smtClean="0">
                <a:solidFill>
                  <a:schemeClr val="tx1"/>
                </a:solidFill>
              </a:rPr>
              <a:t>Trained model </a:t>
            </a:r>
            <a:r>
              <a:rPr lang="en-US" dirty="0" smtClean="0">
                <a:solidFill>
                  <a:schemeClr val="tx1"/>
                </a:solidFill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s saved as stage-1 and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rgbClr val="FFFF00"/>
                </a:solidFill>
              </a:rPr>
              <a:t>stage.p</a:t>
            </a:r>
            <a:r>
              <a:rPr lang="en-US" sz="3200" dirty="0" smtClean="0">
                <a:solidFill>
                  <a:srgbClr val="FFFF00"/>
                </a:solidFill>
              </a:rPr>
              <a:t>th and  export.pkl </a:t>
            </a:r>
            <a:r>
              <a:rPr lang="en-US" sz="2000" dirty="0" smtClean="0">
                <a:solidFill>
                  <a:schemeClr val="tx1"/>
                </a:solidFill>
              </a:rPr>
              <a:t>file i</a:t>
            </a:r>
            <a:r>
              <a:rPr lang="en-US" sz="2400" dirty="0" smtClean="0">
                <a:solidFill>
                  <a:schemeClr val="tx1"/>
                </a:solidFill>
              </a:rPr>
              <a:t>s generated</a:t>
            </a:r>
            <a:r>
              <a:rPr lang="en-US" sz="2000" dirty="0" smtClean="0">
                <a:solidFill>
                  <a:schemeClr val="tx1"/>
                </a:solidFill>
              </a:rPr>
              <a:t>   </a:t>
            </a:r>
            <a:r>
              <a:rPr lang="en-US" sz="2400" dirty="0" smtClean="0">
                <a:solidFill>
                  <a:schemeClr val="tx1"/>
                </a:solidFill>
              </a:rPr>
              <a:t>which contains all the information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of model.</a:t>
            </a:r>
          </a:p>
          <a:p>
            <a:pPr marL="457200" indent="-457200"/>
            <a:r>
              <a:rPr lang="en-US" sz="2400" dirty="0" smtClean="0">
                <a:solidFill>
                  <a:schemeClr val="tx1"/>
                </a:solidFill>
              </a:rPr>
              <a:t>Only the saved model is now needed for prediction</a:t>
            </a:r>
            <a:endParaRPr lang="en-US" sz="2000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8596" y="155448"/>
            <a:ext cx="8229600" cy="1252728"/>
          </a:xfrm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hardEdge"/>
          </a:sp3d>
        </p:spPr>
        <p:txBody>
          <a:bodyPr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4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         NOTEBOOK 3: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633222" indent="-514350">
              <a:buFont typeface="+mj-lt"/>
              <a:buAutoNum type="arabicPeriod"/>
            </a:pPr>
            <a:r>
              <a:rPr lang="en-US" sz="3600" b="1" dirty="0" smtClean="0">
                <a:solidFill>
                  <a:schemeClr val="accent4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Contains the data for test purposes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3600" b="1" dirty="0" smtClean="0">
                <a:solidFill>
                  <a:schemeClr val="accent4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video is generated for the test data sample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3600" b="1" dirty="0" smtClean="0">
                <a:solidFill>
                  <a:schemeClr val="accent4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function for user also provided to custom check the output of the model by providing the </a:t>
            </a:r>
            <a:r>
              <a:rPr lang="en-US" sz="3600" b="1" dirty="0" err="1" smtClean="0">
                <a:solidFill>
                  <a:schemeClr val="accent4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url</a:t>
            </a:r>
            <a:r>
              <a:rPr lang="en-US" sz="3600" b="1" dirty="0" smtClean="0">
                <a:solidFill>
                  <a:schemeClr val="accent4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of the image.</a:t>
            </a:r>
            <a:endParaRPr lang="en-US" sz="3600" b="1" dirty="0">
              <a:solidFill>
                <a:schemeClr val="accent4">
                  <a:lumMod val="7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178</TotalTime>
  <Words>319</Words>
  <Application>Microsoft Office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Module</vt:lpstr>
      <vt:lpstr>       </vt:lpstr>
      <vt:lpstr>What is DEEP LEARNING?</vt:lpstr>
      <vt:lpstr>Artificial Intelligence:</vt:lpstr>
      <vt:lpstr>                  OBJECTIVE: </vt:lpstr>
      <vt:lpstr>APPLICATION:</vt:lpstr>
      <vt:lpstr>Slide 6</vt:lpstr>
      <vt:lpstr>NOTEBOOK 1:</vt:lpstr>
      <vt:lpstr>Slide 8</vt:lpstr>
      <vt:lpstr>            NOTEBOOK 3:</vt:lpstr>
      <vt:lpstr>  A Heart full thanks to the   geeksman AI squad who made it possible for completion of the above project.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classification:</dc:title>
  <dc:creator>rahul kashyap</dc:creator>
  <cp:lastModifiedBy>rahul kashyap</cp:lastModifiedBy>
  <cp:revision>18</cp:revision>
  <dcterms:created xsi:type="dcterms:W3CDTF">2020-08-03T17:57:37Z</dcterms:created>
  <dcterms:modified xsi:type="dcterms:W3CDTF">2020-08-03T20:56:19Z</dcterms:modified>
</cp:coreProperties>
</file>