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994DF9-D0ED-4DBF-ABE0-5A88A75BA60B}" type="datetimeFigureOut">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0A25C-FEC1-4C6E-9F41-DA25913B6618}" type="slidenum">
              <a:rPr lang="en-US" smtClean="0"/>
              <a:t>‹#›</a:t>
            </a:fld>
            <a:endParaRPr lang="en-US"/>
          </a:p>
        </p:txBody>
      </p:sp>
    </p:spTree>
    <p:extLst>
      <p:ext uri="{BB962C8B-B14F-4D97-AF65-F5344CB8AC3E}">
        <p14:creationId xmlns:p14="http://schemas.microsoft.com/office/powerpoint/2010/main" val="1274074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994DF9-D0ED-4DBF-ABE0-5A88A75BA60B}" type="datetimeFigureOut">
              <a:rPr lang="en-US" smtClean="0"/>
              <a:t>7/5/2020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0A25C-FEC1-4C6E-9F41-DA25913B6618}" type="slidenum">
              <a:rPr lang="en-US" smtClean="0"/>
              <a:t>‹#›</a:t>
            </a:fld>
            <a:endParaRPr lang="en-US"/>
          </a:p>
        </p:txBody>
      </p:sp>
    </p:spTree>
    <p:extLst>
      <p:ext uri="{BB962C8B-B14F-4D97-AF65-F5344CB8AC3E}">
        <p14:creationId xmlns:p14="http://schemas.microsoft.com/office/powerpoint/2010/main" val="751375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8994DF9-D0ED-4DBF-ABE0-5A88A75BA60B}" type="datetimeFigureOut">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0A25C-FEC1-4C6E-9F41-DA25913B6618}" type="slidenum">
              <a:rPr lang="en-US" smtClean="0"/>
              <a:t>‹#›</a:t>
            </a:fld>
            <a:endParaRPr lang="en-US"/>
          </a:p>
        </p:txBody>
      </p:sp>
    </p:spTree>
    <p:extLst>
      <p:ext uri="{BB962C8B-B14F-4D97-AF65-F5344CB8AC3E}">
        <p14:creationId xmlns:p14="http://schemas.microsoft.com/office/powerpoint/2010/main" val="3362250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8994DF9-D0ED-4DBF-ABE0-5A88A75BA60B}" type="datetimeFigureOut">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0A25C-FEC1-4C6E-9F41-DA25913B661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09573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994DF9-D0ED-4DBF-ABE0-5A88A75BA60B}" type="datetimeFigureOut">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0A25C-FEC1-4C6E-9F41-DA25913B6618}" type="slidenum">
              <a:rPr lang="en-US" smtClean="0"/>
              <a:t>‹#›</a:t>
            </a:fld>
            <a:endParaRPr lang="en-US"/>
          </a:p>
        </p:txBody>
      </p:sp>
    </p:spTree>
    <p:extLst>
      <p:ext uri="{BB962C8B-B14F-4D97-AF65-F5344CB8AC3E}">
        <p14:creationId xmlns:p14="http://schemas.microsoft.com/office/powerpoint/2010/main" val="1418789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8994DF9-D0ED-4DBF-ABE0-5A88A75BA60B}" type="datetimeFigureOut">
              <a:rPr lang="en-US" smtClean="0"/>
              <a:t>7/5/2020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0A25C-FEC1-4C6E-9F41-DA25913B6618}" type="slidenum">
              <a:rPr lang="en-US" smtClean="0"/>
              <a:t>‹#›</a:t>
            </a:fld>
            <a:endParaRPr lang="en-US"/>
          </a:p>
        </p:txBody>
      </p:sp>
    </p:spTree>
    <p:extLst>
      <p:ext uri="{BB962C8B-B14F-4D97-AF65-F5344CB8AC3E}">
        <p14:creationId xmlns:p14="http://schemas.microsoft.com/office/powerpoint/2010/main" val="1034592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8994DF9-D0ED-4DBF-ABE0-5A88A75BA60B}" type="datetimeFigureOut">
              <a:rPr lang="en-US" smtClean="0"/>
              <a:t>7/5/2020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0A25C-FEC1-4C6E-9F41-DA25913B6618}" type="slidenum">
              <a:rPr lang="en-US" smtClean="0"/>
              <a:t>‹#›</a:t>
            </a:fld>
            <a:endParaRPr lang="en-US"/>
          </a:p>
        </p:txBody>
      </p:sp>
    </p:spTree>
    <p:extLst>
      <p:ext uri="{BB962C8B-B14F-4D97-AF65-F5344CB8AC3E}">
        <p14:creationId xmlns:p14="http://schemas.microsoft.com/office/powerpoint/2010/main" val="4081965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994DF9-D0ED-4DBF-ABE0-5A88A75BA60B}" type="datetimeFigureOut">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0A25C-FEC1-4C6E-9F41-DA25913B6618}" type="slidenum">
              <a:rPr lang="en-US" smtClean="0"/>
              <a:t>‹#›</a:t>
            </a:fld>
            <a:endParaRPr lang="en-US"/>
          </a:p>
        </p:txBody>
      </p:sp>
    </p:spTree>
    <p:extLst>
      <p:ext uri="{BB962C8B-B14F-4D97-AF65-F5344CB8AC3E}">
        <p14:creationId xmlns:p14="http://schemas.microsoft.com/office/powerpoint/2010/main" val="3272746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994DF9-D0ED-4DBF-ABE0-5A88A75BA60B}" type="datetimeFigureOut">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0A25C-FEC1-4C6E-9F41-DA25913B6618}" type="slidenum">
              <a:rPr lang="en-US" smtClean="0"/>
              <a:t>‹#›</a:t>
            </a:fld>
            <a:endParaRPr lang="en-US"/>
          </a:p>
        </p:txBody>
      </p:sp>
    </p:spTree>
    <p:extLst>
      <p:ext uri="{BB962C8B-B14F-4D97-AF65-F5344CB8AC3E}">
        <p14:creationId xmlns:p14="http://schemas.microsoft.com/office/powerpoint/2010/main" val="572012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8994DF9-D0ED-4DBF-ABE0-5A88A75BA60B}" type="datetimeFigureOut">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0A25C-FEC1-4C6E-9F41-DA25913B6618}" type="slidenum">
              <a:rPr lang="en-US" smtClean="0"/>
              <a:t>‹#›</a:t>
            </a:fld>
            <a:endParaRPr lang="en-US"/>
          </a:p>
        </p:txBody>
      </p:sp>
    </p:spTree>
    <p:extLst>
      <p:ext uri="{BB962C8B-B14F-4D97-AF65-F5344CB8AC3E}">
        <p14:creationId xmlns:p14="http://schemas.microsoft.com/office/powerpoint/2010/main" val="1197653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994DF9-D0ED-4DBF-ABE0-5A88A75BA60B}" type="datetimeFigureOut">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0A25C-FEC1-4C6E-9F41-DA25913B6618}" type="slidenum">
              <a:rPr lang="en-US" smtClean="0"/>
              <a:t>‹#›</a:t>
            </a:fld>
            <a:endParaRPr lang="en-US"/>
          </a:p>
        </p:txBody>
      </p:sp>
    </p:spTree>
    <p:extLst>
      <p:ext uri="{BB962C8B-B14F-4D97-AF65-F5344CB8AC3E}">
        <p14:creationId xmlns:p14="http://schemas.microsoft.com/office/powerpoint/2010/main" val="3855194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994DF9-D0ED-4DBF-ABE0-5A88A75BA60B}" type="datetimeFigureOut">
              <a:rPr lang="en-US" smtClean="0"/>
              <a:t>7/5/2020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0A25C-FEC1-4C6E-9F41-DA25913B6618}" type="slidenum">
              <a:rPr lang="en-US" smtClean="0"/>
              <a:t>‹#›</a:t>
            </a:fld>
            <a:endParaRPr lang="en-US"/>
          </a:p>
        </p:txBody>
      </p:sp>
    </p:spTree>
    <p:extLst>
      <p:ext uri="{BB962C8B-B14F-4D97-AF65-F5344CB8AC3E}">
        <p14:creationId xmlns:p14="http://schemas.microsoft.com/office/powerpoint/2010/main" val="3736551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994DF9-D0ED-4DBF-ABE0-5A88A75BA60B}" type="datetimeFigureOut">
              <a:rPr lang="en-US" smtClean="0"/>
              <a:t>7/5/2020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00A25C-FEC1-4C6E-9F41-DA25913B6618}" type="slidenum">
              <a:rPr lang="en-US" smtClean="0"/>
              <a:t>‹#›</a:t>
            </a:fld>
            <a:endParaRPr lang="en-US"/>
          </a:p>
        </p:txBody>
      </p:sp>
    </p:spTree>
    <p:extLst>
      <p:ext uri="{BB962C8B-B14F-4D97-AF65-F5344CB8AC3E}">
        <p14:creationId xmlns:p14="http://schemas.microsoft.com/office/powerpoint/2010/main" val="2112781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8994DF9-D0ED-4DBF-ABE0-5A88A75BA60B}" type="datetimeFigureOut">
              <a:rPr lang="en-US" smtClean="0"/>
              <a:t>7/5/2020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E00A25C-FEC1-4C6E-9F41-DA25913B6618}" type="slidenum">
              <a:rPr lang="en-US" smtClean="0"/>
              <a:t>‹#›</a:t>
            </a:fld>
            <a:endParaRPr lang="en-US"/>
          </a:p>
        </p:txBody>
      </p:sp>
    </p:spTree>
    <p:extLst>
      <p:ext uri="{BB962C8B-B14F-4D97-AF65-F5344CB8AC3E}">
        <p14:creationId xmlns:p14="http://schemas.microsoft.com/office/powerpoint/2010/main" val="2318257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8994DF9-D0ED-4DBF-ABE0-5A88A75BA60B}" type="datetimeFigureOut">
              <a:rPr lang="en-US" smtClean="0"/>
              <a:t>7/5/2020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E00A25C-FEC1-4C6E-9F41-DA25913B6618}" type="slidenum">
              <a:rPr lang="en-US" smtClean="0"/>
              <a:t>‹#›</a:t>
            </a:fld>
            <a:endParaRPr lang="en-US"/>
          </a:p>
        </p:txBody>
      </p:sp>
    </p:spTree>
    <p:extLst>
      <p:ext uri="{BB962C8B-B14F-4D97-AF65-F5344CB8AC3E}">
        <p14:creationId xmlns:p14="http://schemas.microsoft.com/office/powerpoint/2010/main" val="850716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8994DF9-D0ED-4DBF-ABE0-5A88A75BA60B}" type="datetimeFigureOut">
              <a:rPr lang="en-US" smtClean="0"/>
              <a:t>7/5/2020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E00A25C-FEC1-4C6E-9F41-DA25913B6618}" type="slidenum">
              <a:rPr lang="en-US" smtClean="0"/>
              <a:t>‹#›</a:t>
            </a:fld>
            <a:endParaRPr lang="en-US"/>
          </a:p>
        </p:txBody>
      </p:sp>
    </p:spTree>
    <p:extLst>
      <p:ext uri="{BB962C8B-B14F-4D97-AF65-F5344CB8AC3E}">
        <p14:creationId xmlns:p14="http://schemas.microsoft.com/office/powerpoint/2010/main" val="134045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994DF9-D0ED-4DBF-ABE0-5A88A75BA60B}" type="datetimeFigureOut">
              <a:rPr lang="en-US" smtClean="0"/>
              <a:t>7/5/2020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0A25C-FEC1-4C6E-9F41-DA25913B6618}" type="slidenum">
              <a:rPr lang="en-US" smtClean="0"/>
              <a:t>‹#›</a:t>
            </a:fld>
            <a:endParaRPr lang="en-US"/>
          </a:p>
        </p:txBody>
      </p:sp>
    </p:spTree>
    <p:extLst>
      <p:ext uri="{BB962C8B-B14F-4D97-AF65-F5344CB8AC3E}">
        <p14:creationId xmlns:p14="http://schemas.microsoft.com/office/powerpoint/2010/main" val="3026047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8994DF9-D0ED-4DBF-ABE0-5A88A75BA60B}" type="datetimeFigureOut">
              <a:rPr lang="en-US" smtClean="0"/>
              <a:t>7/5/2020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E00A25C-FEC1-4C6E-9F41-DA25913B6618}" type="slidenum">
              <a:rPr lang="en-US" smtClean="0"/>
              <a:t>‹#›</a:t>
            </a:fld>
            <a:endParaRPr lang="en-US"/>
          </a:p>
        </p:txBody>
      </p:sp>
    </p:spTree>
    <p:extLst>
      <p:ext uri="{BB962C8B-B14F-4D97-AF65-F5344CB8AC3E}">
        <p14:creationId xmlns:p14="http://schemas.microsoft.com/office/powerpoint/2010/main" val="38890287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0BAC7-1DAC-4975-82C2-7953035AF76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F952185-4B0F-41F5-9737-D7A77DA9D5E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9202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6036-3F83-4ABF-A241-5FC4AD1BBA8A}"/>
              </a:ext>
            </a:extLst>
          </p:cNvPr>
          <p:cNvSpPr>
            <a:spLocks noGrp="1"/>
          </p:cNvSpPr>
          <p:nvPr>
            <p:ph type="title"/>
          </p:nvPr>
        </p:nvSpPr>
        <p:spPr/>
        <p:txBody>
          <a:bodyPr/>
          <a:lstStyle/>
          <a:p>
            <a:r>
              <a:rPr lang="en-US" dirty="0"/>
              <a:t>Filtering unique elements</a:t>
            </a:r>
          </a:p>
        </p:txBody>
      </p:sp>
      <p:sp>
        <p:nvSpPr>
          <p:cNvPr id="3" name="Content Placeholder 2">
            <a:extLst>
              <a:ext uri="{FF2B5EF4-FFF2-40B4-BE49-F238E27FC236}">
                <a16:creationId xmlns:a16="http://schemas.microsoft.com/office/drawing/2014/main" id="{EB0CB2CE-C43A-44CD-B6E0-03C67386BF04}"/>
              </a:ext>
            </a:extLst>
          </p:cNvPr>
          <p:cNvSpPr>
            <a:spLocks noGrp="1"/>
          </p:cNvSpPr>
          <p:nvPr>
            <p:ph idx="1"/>
          </p:nvPr>
        </p:nvSpPr>
        <p:spPr/>
        <p:txBody>
          <a:bodyPr>
            <a:normAutofit/>
          </a:bodyPr>
          <a:lstStyle/>
          <a:p>
            <a:r>
              <a:rPr lang="en-US" sz="2800" dirty="0"/>
              <a:t>Streams also support a method called “distinct” (just like SQL) </a:t>
            </a:r>
          </a:p>
          <a:p>
            <a:r>
              <a:rPr lang="en-US" sz="2800" dirty="0"/>
              <a:t>Distinct returns a stream with unique elements</a:t>
            </a:r>
          </a:p>
        </p:txBody>
      </p:sp>
    </p:spTree>
    <p:extLst>
      <p:ext uri="{BB962C8B-B14F-4D97-AF65-F5344CB8AC3E}">
        <p14:creationId xmlns:p14="http://schemas.microsoft.com/office/powerpoint/2010/main" val="2161146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D37F6-0B82-42E3-9CCB-E58DD496583E}"/>
              </a:ext>
            </a:extLst>
          </p:cNvPr>
          <p:cNvSpPr>
            <a:spLocks noGrp="1"/>
          </p:cNvSpPr>
          <p:nvPr>
            <p:ph type="title"/>
          </p:nvPr>
        </p:nvSpPr>
        <p:spPr/>
        <p:txBody>
          <a:bodyPr/>
          <a:lstStyle/>
          <a:p>
            <a:r>
              <a:rPr lang="en-US" dirty="0"/>
              <a:t>Java 8 Basics</a:t>
            </a:r>
          </a:p>
        </p:txBody>
      </p:sp>
      <p:sp>
        <p:nvSpPr>
          <p:cNvPr id="3" name="Content Placeholder 2">
            <a:extLst>
              <a:ext uri="{FF2B5EF4-FFF2-40B4-BE49-F238E27FC236}">
                <a16:creationId xmlns:a16="http://schemas.microsoft.com/office/drawing/2014/main" id="{4A50A581-4788-49C6-971C-ED43D6095F6E}"/>
              </a:ext>
            </a:extLst>
          </p:cNvPr>
          <p:cNvSpPr>
            <a:spLocks noGrp="1"/>
          </p:cNvSpPr>
          <p:nvPr>
            <p:ph idx="1"/>
          </p:nvPr>
        </p:nvSpPr>
        <p:spPr/>
        <p:txBody>
          <a:bodyPr/>
          <a:lstStyle/>
          <a:p>
            <a:r>
              <a:rPr lang="en-US" dirty="0"/>
              <a:t>JAVA 8 is a major feature release of JAVA programming language development. </a:t>
            </a:r>
          </a:p>
          <a:p>
            <a:r>
              <a:rPr lang="en-US" dirty="0"/>
              <a:t>Its initial version was released on 18 March 2014. </a:t>
            </a:r>
          </a:p>
          <a:p>
            <a:r>
              <a:rPr lang="en-US" dirty="0"/>
              <a:t>With the Java 8 release, Java provided supports for functional programming, new JavaScript engine, new APIs for date time manipulation, new streaming API, etc.</a:t>
            </a:r>
          </a:p>
        </p:txBody>
      </p:sp>
    </p:spTree>
    <p:extLst>
      <p:ext uri="{BB962C8B-B14F-4D97-AF65-F5344CB8AC3E}">
        <p14:creationId xmlns:p14="http://schemas.microsoft.com/office/powerpoint/2010/main" val="292856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134D8-756D-4F79-87F3-E0C308B76C3C}"/>
              </a:ext>
            </a:extLst>
          </p:cNvPr>
          <p:cNvSpPr>
            <a:spLocks noGrp="1"/>
          </p:cNvSpPr>
          <p:nvPr>
            <p:ph type="title"/>
          </p:nvPr>
        </p:nvSpPr>
        <p:spPr/>
        <p:txBody>
          <a:bodyPr/>
          <a:lstStyle/>
          <a:p>
            <a:r>
              <a:rPr lang="en-US" dirty="0"/>
              <a:t>New Features</a:t>
            </a:r>
          </a:p>
        </p:txBody>
      </p:sp>
      <p:sp>
        <p:nvSpPr>
          <p:cNvPr id="3" name="Content Placeholder 2">
            <a:extLst>
              <a:ext uri="{FF2B5EF4-FFF2-40B4-BE49-F238E27FC236}">
                <a16:creationId xmlns:a16="http://schemas.microsoft.com/office/drawing/2014/main" id="{380AE989-7CE3-4F6D-B89F-99DA4CE11205}"/>
              </a:ext>
            </a:extLst>
          </p:cNvPr>
          <p:cNvSpPr>
            <a:spLocks noGrp="1"/>
          </p:cNvSpPr>
          <p:nvPr>
            <p:ph idx="1"/>
          </p:nvPr>
        </p:nvSpPr>
        <p:spPr>
          <a:xfrm>
            <a:off x="1103312" y="1278194"/>
            <a:ext cx="8946541" cy="4970205"/>
          </a:xfrm>
        </p:spPr>
        <p:txBody>
          <a:bodyPr>
            <a:normAutofit/>
          </a:bodyPr>
          <a:lstStyle/>
          <a:p>
            <a:r>
              <a:rPr lang="en-US" sz="1800" dirty="0"/>
              <a:t>    </a:t>
            </a:r>
            <a:r>
              <a:rPr lang="en-US" sz="1800" b="1" dirty="0"/>
              <a:t>Lambda expression </a:t>
            </a:r>
            <a:r>
              <a:rPr lang="en-US" sz="1800" dirty="0"/>
              <a:t>− Adds functional processing capability to Java.</a:t>
            </a:r>
          </a:p>
          <a:p>
            <a:r>
              <a:rPr lang="en-US" sz="1800" dirty="0"/>
              <a:t>    </a:t>
            </a:r>
            <a:r>
              <a:rPr lang="en-US" sz="1800" b="1" dirty="0"/>
              <a:t>Method references </a:t>
            </a:r>
            <a:r>
              <a:rPr lang="en-US" sz="1800" dirty="0"/>
              <a:t>− Referencing functions by their names instead of 							invoking them directly. Using functions as parameter.</a:t>
            </a:r>
          </a:p>
          <a:p>
            <a:r>
              <a:rPr lang="en-US" sz="1800" dirty="0"/>
              <a:t>    </a:t>
            </a:r>
            <a:r>
              <a:rPr lang="en-US" sz="1800" b="1" dirty="0"/>
              <a:t>Default method</a:t>
            </a:r>
            <a:r>
              <a:rPr lang="en-US" sz="1800" dirty="0"/>
              <a:t> − Interface to have default method implementation.</a:t>
            </a:r>
          </a:p>
          <a:p>
            <a:r>
              <a:rPr lang="en-US" sz="1800" b="1" dirty="0"/>
              <a:t>    New tools </a:t>
            </a:r>
            <a:r>
              <a:rPr lang="en-US" sz="1800" dirty="0"/>
              <a:t>− New compiler tools and utilities are added like ‘</a:t>
            </a:r>
            <a:r>
              <a:rPr lang="en-US" sz="1800" dirty="0" err="1"/>
              <a:t>jdeps</a:t>
            </a:r>
            <a:r>
              <a:rPr lang="en-US" sz="1800" dirty="0"/>
              <a:t>’ to 					figure out dependencies.</a:t>
            </a:r>
          </a:p>
          <a:p>
            <a:r>
              <a:rPr lang="en-US" sz="1800" dirty="0"/>
              <a:t>    </a:t>
            </a:r>
            <a:r>
              <a:rPr lang="en-US" sz="1800" b="1" dirty="0"/>
              <a:t>Stream API </a:t>
            </a:r>
            <a:r>
              <a:rPr lang="en-US" sz="1800" dirty="0"/>
              <a:t>− New stream API to facilitate pipeline processing.</a:t>
            </a:r>
          </a:p>
          <a:p>
            <a:r>
              <a:rPr lang="en-US" sz="1800" dirty="0"/>
              <a:t>    </a:t>
            </a:r>
            <a:r>
              <a:rPr lang="en-US" sz="1800" b="1" dirty="0"/>
              <a:t>Date Time API </a:t>
            </a:r>
            <a:r>
              <a:rPr lang="en-US" sz="1800" dirty="0"/>
              <a:t>− Improved date time API.</a:t>
            </a:r>
          </a:p>
          <a:p>
            <a:r>
              <a:rPr lang="en-US" sz="1800" dirty="0"/>
              <a:t>    </a:t>
            </a:r>
            <a:r>
              <a:rPr lang="en-US" sz="1800" b="1" dirty="0"/>
              <a:t>Optional</a:t>
            </a:r>
            <a:r>
              <a:rPr lang="en-US" sz="1800" dirty="0"/>
              <a:t> − Emphasis on best practices to handle null values properly.</a:t>
            </a:r>
          </a:p>
          <a:p>
            <a:r>
              <a:rPr lang="en-US" sz="1800" dirty="0"/>
              <a:t>    </a:t>
            </a:r>
            <a:r>
              <a:rPr lang="en-US" sz="1800" b="1" dirty="0" err="1"/>
              <a:t>Nashorn</a:t>
            </a:r>
            <a:r>
              <a:rPr lang="en-US" sz="1800" b="1" dirty="0"/>
              <a:t>, JavaScript Engine </a:t>
            </a:r>
            <a:r>
              <a:rPr lang="en-US" sz="1800" dirty="0"/>
              <a:t>− A Java-based engine to execute 									JavaScript code.</a:t>
            </a:r>
          </a:p>
          <a:p>
            <a:endParaRPr lang="en-US" dirty="0"/>
          </a:p>
        </p:txBody>
      </p:sp>
    </p:spTree>
    <p:extLst>
      <p:ext uri="{BB962C8B-B14F-4D97-AF65-F5344CB8AC3E}">
        <p14:creationId xmlns:p14="http://schemas.microsoft.com/office/powerpoint/2010/main" val="474456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6AD3D-EAB1-4BF2-8DDF-BD862F43A3A4}"/>
              </a:ext>
            </a:extLst>
          </p:cNvPr>
          <p:cNvSpPr>
            <a:spLocks noGrp="1"/>
          </p:cNvSpPr>
          <p:nvPr>
            <p:ph type="title"/>
          </p:nvPr>
        </p:nvSpPr>
        <p:spPr/>
        <p:txBody>
          <a:bodyPr/>
          <a:lstStyle/>
          <a:p>
            <a:r>
              <a:rPr lang="en-US" b="1" dirty="0"/>
              <a:t>Lambda Expression</a:t>
            </a:r>
            <a:br>
              <a:rPr lang="en-US" b="1" dirty="0"/>
            </a:br>
            <a:endParaRPr lang="en-US" dirty="0"/>
          </a:p>
        </p:txBody>
      </p:sp>
      <p:sp>
        <p:nvSpPr>
          <p:cNvPr id="3" name="Content Placeholder 2">
            <a:extLst>
              <a:ext uri="{FF2B5EF4-FFF2-40B4-BE49-F238E27FC236}">
                <a16:creationId xmlns:a16="http://schemas.microsoft.com/office/drawing/2014/main" id="{D95DB0B4-DF55-4B20-A2BE-63F7375E23B5}"/>
              </a:ext>
            </a:extLst>
          </p:cNvPr>
          <p:cNvSpPr>
            <a:spLocks noGrp="1"/>
          </p:cNvSpPr>
          <p:nvPr>
            <p:ph idx="1"/>
          </p:nvPr>
        </p:nvSpPr>
        <p:spPr/>
        <p:txBody>
          <a:bodyPr/>
          <a:lstStyle/>
          <a:p>
            <a:r>
              <a:rPr lang="en-US" dirty="0"/>
              <a:t>In Java programming language, a Lambda expression (or function) is just an anonymous function, i.e., a function with no name and without being bounded to an identifier. </a:t>
            </a:r>
          </a:p>
          <a:p>
            <a:r>
              <a:rPr lang="en-US" dirty="0"/>
              <a:t>They are written exactly in the place where it’s needed, typically as a parameter to some other function.</a:t>
            </a:r>
          </a:p>
          <a:p>
            <a:r>
              <a:rPr lang="en-US" dirty="0"/>
              <a:t>The basic </a:t>
            </a:r>
            <a:r>
              <a:rPr lang="en-US" i="1" dirty="0"/>
              <a:t>syntax of a lambda expression</a:t>
            </a:r>
            <a:r>
              <a:rPr lang="en-US" dirty="0"/>
              <a:t> is:</a:t>
            </a: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EC2CDDBB-BA2B-417D-A931-58E86CAE9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9182" y="4392740"/>
            <a:ext cx="5114578" cy="1713420"/>
          </a:xfrm>
          <a:prstGeom prst="rect">
            <a:avLst/>
          </a:prstGeom>
        </p:spPr>
      </p:pic>
    </p:spTree>
    <p:extLst>
      <p:ext uri="{BB962C8B-B14F-4D97-AF65-F5344CB8AC3E}">
        <p14:creationId xmlns:p14="http://schemas.microsoft.com/office/powerpoint/2010/main" val="32613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26DB-F7A1-43A6-8AF1-AF55327E7C6B}"/>
              </a:ext>
            </a:extLst>
          </p:cNvPr>
          <p:cNvSpPr>
            <a:spLocks noGrp="1"/>
          </p:cNvSpPr>
          <p:nvPr>
            <p:ph type="title"/>
          </p:nvPr>
        </p:nvSpPr>
        <p:spPr/>
        <p:txBody>
          <a:bodyPr/>
          <a:lstStyle/>
          <a:p>
            <a:r>
              <a:rPr lang="en-US" b="1" dirty="0"/>
              <a:t>Rules for writing lambda expressions</a:t>
            </a:r>
            <a:br>
              <a:rPr lang="en-US" b="1" dirty="0"/>
            </a:br>
            <a:endParaRPr lang="en-US" dirty="0"/>
          </a:p>
        </p:txBody>
      </p:sp>
      <p:sp>
        <p:nvSpPr>
          <p:cNvPr id="3" name="Content Placeholder 2">
            <a:extLst>
              <a:ext uri="{FF2B5EF4-FFF2-40B4-BE49-F238E27FC236}">
                <a16:creationId xmlns:a16="http://schemas.microsoft.com/office/drawing/2014/main" id="{D7049BEF-3C88-4E30-937B-C7603F15C291}"/>
              </a:ext>
            </a:extLst>
          </p:cNvPr>
          <p:cNvSpPr>
            <a:spLocks noGrp="1"/>
          </p:cNvSpPr>
          <p:nvPr>
            <p:ph idx="1"/>
          </p:nvPr>
        </p:nvSpPr>
        <p:spPr/>
        <p:txBody>
          <a:bodyPr>
            <a:normAutofit fontScale="92500" lnSpcReduction="10000"/>
          </a:bodyPr>
          <a:lstStyle/>
          <a:p>
            <a:r>
              <a:rPr lang="en-US" dirty="0">
                <a:latin typeface="Adobe Clean" panose="020B0503020404020204" pitchFamily="34" charset="0"/>
              </a:rPr>
              <a:t> A lambda expression can have zero, one or more parameters.</a:t>
            </a:r>
          </a:p>
          <a:p>
            <a:r>
              <a:rPr lang="en-US" dirty="0">
                <a:latin typeface="Adobe Clean" panose="020B0503020404020204" pitchFamily="34" charset="0"/>
              </a:rPr>
              <a:t> The type of the parameters can be explicitly declared or it can be inferred from the context.</a:t>
            </a:r>
          </a:p>
          <a:p>
            <a:r>
              <a:rPr lang="en-US" dirty="0">
                <a:latin typeface="Adobe Clean" panose="020B0503020404020204" pitchFamily="34" charset="0"/>
              </a:rPr>
              <a:t>Multiple parameters are enclosed in mandatory parentheses and separated by commas. Empty parentheses are used to represent an empty set of parameters.</a:t>
            </a:r>
          </a:p>
          <a:p>
            <a:r>
              <a:rPr lang="en-US" dirty="0">
                <a:latin typeface="Adobe Clean" panose="020B0503020404020204" pitchFamily="34" charset="0"/>
              </a:rPr>
              <a:t>When there is a single parameter, if its type is inferred, it is not mandatory to use parentheses. e.g. a -&gt; return a*a.</a:t>
            </a:r>
          </a:p>
          <a:p>
            <a:r>
              <a:rPr lang="en-US" dirty="0">
                <a:latin typeface="Adobe Clean" panose="020B0503020404020204" pitchFamily="34" charset="0"/>
              </a:rPr>
              <a:t>The body of the lambda expressions can contain zero, one or more statements.</a:t>
            </a:r>
          </a:p>
          <a:p>
            <a:r>
              <a:rPr lang="en-US" dirty="0">
                <a:latin typeface="Adobe Clean" panose="020B0503020404020204" pitchFamily="34" charset="0"/>
              </a:rPr>
              <a:t>If body of lambda expression has single statement curly brackets are not mandatory and the return type of the anonymous function is the same as that of the body expression. When there is more than one statement in body than these must be enclosed in curly brackets.</a:t>
            </a:r>
          </a:p>
        </p:txBody>
      </p:sp>
    </p:spTree>
    <p:extLst>
      <p:ext uri="{BB962C8B-B14F-4D97-AF65-F5344CB8AC3E}">
        <p14:creationId xmlns:p14="http://schemas.microsoft.com/office/powerpoint/2010/main" val="1012084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707F-625A-49F7-9310-180558F9E0C9}"/>
              </a:ext>
            </a:extLst>
          </p:cNvPr>
          <p:cNvSpPr>
            <a:spLocks noGrp="1"/>
          </p:cNvSpPr>
          <p:nvPr>
            <p:ph type="title"/>
          </p:nvPr>
        </p:nvSpPr>
        <p:spPr/>
        <p:txBody>
          <a:bodyPr/>
          <a:lstStyle/>
          <a:p>
            <a:r>
              <a:rPr lang="en-US" dirty="0"/>
              <a:t>Streams</a:t>
            </a:r>
          </a:p>
        </p:txBody>
      </p:sp>
      <p:sp>
        <p:nvSpPr>
          <p:cNvPr id="3" name="Content Placeholder 2">
            <a:extLst>
              <a:ext uri="{FF2B5EF4-FFF2-40B4-BE49-F238E27FC236}">
                <a16:creationId xmlns:a16="http://schemas.microsoft.com/office/drawing/2014/main" id="{4F144B86-EF2C-421F-B987-17D2D71FFF2A}"/>
              </a:ext>
            </a:extLst>
          </p:cNvPr>
          <p:cNvSpPr>
            <a:spLocks noGrp="1"/>
          </p:cNvSpPr>
          <p:nvPr>
            <p:ph idx="1"/>
          </p:nvPr>
        </p:nvSpPr>
        <p:spPr/>
        <p:txBody>
          <a:bodyPr/>
          <a:lstStyle/>
          <a:p>
            <a:r>
              <a:rPr lang="en-US" dirty="0"/>
              <a:t>Streams are an update to the JAVA API that lets you manipulate the data in a declarative way.</a:t>
            </a:r>
          </a:p>
          <a:p>
            <a:r>
              <a:rPr lang="en-US" dirty="0"/>
              <a:t>You can think of them as an iterator over a collection of data.</a:t>
            </a:r>
          </a:p>
          <a:p>
            <a:r>
              <a:rPr lang="en-US" dirty="0"/>
              <a:t>Streams can be processed in parallel transparently without you having to write any multithreaded code</a:t>
            </a:r>
          </a:p>
        </p:txBody>
      </p:sp>
    </p:spTree>
    <p:extLst>
      <p:ext uri="{BB962C8B-B14F-4D97-AF65-F5344CB8AC3E}">
        <p14:creationId xmlns:p14="http://schemas.microsoft.com/office/powerpoint/2010/main" val="869434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D160AA-55FA-4E16-96B1-310EB465896F}"/>
              </a:ext>
            </a:extLst>
          </p:cNvPr>
          <p:cNvSpPr>
            <a:spLocks noGrp="1"/>
          </p:cNvSpPr>
          <p:nvPr>
            <p:ph idx="1"/>
          </p:nvPr>
        </p:nvSpPr>
        <p:spPr>
          <a:xfrm>
            <a:off x="1103312" y="530942"/>
            <a:ext cx="8946541" cy="5717457"/>
          </a:xfrm>
        </p:spPr>
        <p:txBody>
          <a:bodyPr/>
          <a:lstStyle/>
          <a:p>
            <a:r>
              <a:rPr lang="en-US" dirty="0"/>
              <a:t>Suppose you want to write a program that returns the dishes name</a:t>
            </a:r>
          </a:p>
          <a:p>
            <a:r>
              <a:rPr lang="en-US" dirty="0"/>
              <a:t>in sorted order whose calorie value is greater than 400.</a:t>
            </a:r>
          </a:p>
          <a:p>
            <a:pPr marL="0" indent="0">
              <a:buNone/>
            </a:pPr>
            <a:endParaRPr lang="en-US" dirty="0"/>
          </a:p>
        </p:txBody>
      </p:sp>
    </p:spTree>
    <p:extLst>
      <p:ext uri="{BB962C8B-B14F-4D97-AF65-F5344CB8AC3E}">
        <p14:creationId xmlns:p14="http://schemas.microsoft.com/office/powerpoint/2010/main" val="3261544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CEC7C-C4F2-4DAA-BB13-5EEE49741380}"/>
              </a:ext>
            </a:extLst>
          </p:cNvPr>
          <p:cNvSpPr>
            <a:spLocks noGrp="1"/>
          </p:cNvSpPr>
          <p:nvPr>
            <p:ph type="title"/>
          </p:nvPr>
        </p:nvSpPr>
        <p:spPr/>
        <p:txBody>
          <a:bodyPr/>
          <a:lstStyle/>
          <a:p>
            <a:r>
              <a:rPr lang="en-US" dirty="0"/>
              <a:t>Working with streams</a:t>
            </a:r>
          </a:p>
        </p:txBody>
      </p:sp>
      <p:sp>
        <p:nvSpPr>
          <p:cNvPr id="3" name="Content Placeholder 2">
            <a:extLst>
              <a:ext uri="{FF2B5EF4-FFF2-40B4-BE49-F238E27FC236}">
                <a16:creationId xmlns:a16="http://schemas.microsoft.com/office/drawing/2014/main" id="{7F288367-1A9B-45AF-AB60-6FAA16B971C6}"/>
              </a:ext>
            </a:extLst>
          </p:cNvPr>
          <p:cNvSpPr>
            <a:spLocks noGrp="1"/>
          </p:cNvSpPr>
          <p:nvPr>
            <p:ph idx="1"/>
          </p:nvPr>
        </p:nvSpPr>
        <p:spPr/>
        <p:txBody>
          <a:bodyPr>
            <a:normAutofit/>
          </a:bodyPr>
          <a:lstStyle/>
          <a:p>
            <a:r>
              <a:rPr lang="en-US" sz="2800" dirty="0"/>
              <a:t>With streams one can perform various operations on the data.</a:t>
            </a:r>
          </a:p>
          <a:p>
            <a:r>
              <a:rPr lang="en-US" sz="2800" dirty="0"/>
              <a:t>The most commonly used operation is :</a:t>
            </a:r>
          </a:p>
          <a:p>
            <a:pPr lvl="1"/>
            <a:r>
              <a:rPr lang="en-US" sz="2800" dirty="0"/>
              <a:t>Filtering and Slicing</a:t>
            </a:r>
          </a:p>
          <a:p>
            <a:pPr lvl="1"/>
            <a:endParaRPr lang="en-US" sz="2800" dirty="0"/>
          </a:p>
        </p:txBody>
      </p:sp>
    </p:spTree>
    <p:extLst>
      <p:ext uri="{BB962C8B-B14F-4D97-AF65-F5344CB8AC3E}">
        <p14:creationId xmlns:p14="http://schemas.microsoft.com/office/powerpoint/2010/main" val="2402021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8C57-6326-4A86-8938-284FDEF9184F}"/>
              </a:ext>
            </a:extLst>
          </p:cNvPr>
          <p:cNvSpPr>
            <a:spLocks noGrp="1"/>
          </p:cNvSpPr>
          <p:nvPr>
            <p:ph type="title"/>
          </p:nvPr>
        </p:nvSpPr>
        <p:spPr/>
        <p:txBody>
          <a:bodyPr/>
          <a:lstStyle/>
          <a:p>
            <a:r>
              <a:rPr lang="en-US" dirty="0"/>
              <a:t>Filtering with a predicate</a:t>
            </a:r>
          </a:p>
        </p:txBody>
      </p:sp>
      <p:sp>
        <p:nvSpPr>
          <p:cNvPr id="3" name="Content Placeholder 2">
            <a:extLst>
              <a:ext uri="{FF2B5EF4-FFF2-40B4-BE49-F238E27FC236}">
                <a16:creationId xmlns:a16="http://schemas.microsoft.com/office/drawing/2014/main" id="{75BEC6CC-3D4F-46EF-85EC-F32BDF34B558}"/>
              </a:ext>
            </a:extLst>
          </p:cNvPr>
          <p:cNvSpPr>
            <a:spLocks noGrp="1"/>
          </p:cNvSpPr>
          <p:nvPr>
            <p:ph idx="1"/>
          </p:nvPr>
        </p:nvSpPr>
        <p:spPr/>
        <p:txBody>
          <a:bodyPr>
            <a:normAutofit lnSpcReduction="10000"/>
          </a:bodyPr>
          <a:lstStyle/>
          <a:p>
            <a:r>
              <a:rPr lang="en-US" dirty="0"/>
              <a:t>Question: What is predicate?</a:t>
            </a:r>
          </a:p>
          <a:p>
            <a:r>
              <a:rPr lang="en-US" dirty="0"/>
              <a:t>Answer: A predicate is a function which returns a Boolean.(true/false)</a:t>
            </a:r>
          </a:p>
          <a:p>
            <a:r>
              <a:rPr lang="en-US" dirty="0"/>
              <a:t>Example: If a particular condition is met then the predicate will return true otherwise it will return false.</a:t>
            </a:r>
          </a:p>
          <a:p>
            <a:endParaRPr lang="en-US" dirty="0"/>
          </a:p>
          <a:p>
            <a:r>
              <a:rPr lang="en-US" dirty="0"/>
              <a:t>Filter method takes predicate as an argument</a:t>
            </a:r>
          </a:p>
          <a:p>
            <a:r>
              <a:rPr lang="en-US" dirty="0"/>
              <a:t>Example:</a:t>
            </a:r>
          </a:p>
          <a:p>
            <a:pPr lvl="3"/>
            <a:r>
              <a:rPr lang="en-US" sz="1800" dirty="0"/>
              <a:t>List.stream.filter(predicate&lt;T&gt;)</a:t>
            </a:r>
          </a:p>
          <a:p>
            <a:pPr lvl="3"/>
            <a:r>
              <a:rPr lang="en-US" sz="1800" dirty="0"/>
              <a:t>List.stream.filter(dish-&gt;</a:t>
            </a:r>
            <a:r>
              <a:rPr lang="en-US" sz="1800" dirty="0" err="1"/>
              <a:t>dish.getCalorie</a:t>
            </a:r>
            <a:r>
              <a:rPr lang="en-US" sz="1800" dirty="0"/>
              <a:t>()&gt;400)</a:t>
            </a:r>
          </a:p>
          <a:p>
            <a:pPr marL="1371600" lvl="3" indent="0">
              <a:buNone/>
            </a:pPr>
            <a:r>
              <a:rPr lang="en-US" sz="1800" dirty="0"/>
              <a:t>This will return all the dishes object whose calorie &gt; 400</a:t>
            </a:r>
          </a:p>
        </p:txBody>
      </p:sp>
    </p:spTree>
    <p:extLst>
      <p:ext uri="{BB962C8B-B14F-4D97-AF65-F5344CB8AC3E}">
        <p14:creationId xmlns:p14="http://schemas.microsoft.com/office/powerpoint/2010/main" val="3478116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1241</TotalTime>
  <Words>513</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Adobe Clean</vt:lpstr>
      <vt:lpstr>Arial</vt:lpstr>
      <vt:lpstr>Century Gothic</vt:lpstr>
      <vt:lpstr>Wingdings 3</vt:lpstr>
      <vt:lpstr>Ion</vt:lpstr>
      <vt:lpstr>PowerPoint Presentation</vt:lpstr>
      <vt:lpstr>Java 8 Basics</vt:lpstr>
      <vt:lpstr>New Features</vt:lpstr>
      <vt:lpstr>Lambda Expression </vt:lpstr>
      <vt:lpstr>Rules for writing lambda expressions </vt:lpstr>
      <vt:lpstr>Streams</vt:lpstr>
      <vt:lpstr>PowerPoint Presentation</vt:lpstr>
      <vt:lpstr>Working with streams</vt:lpstr>
      <vt:lpstr>Filtering with a predicate</vt:lpstr>
      <vt:lpstr>Filtering unique elements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Nigam</dc:creator>
  <cp:lastModifiedBy>Aayush Nigam</cp:lastModifiedBy>
  <cp:revision>11</cp:revision>
  <dcterms:created xsi:type="dcterms:W3CDTF">2020-07-03T06:22:55Z</dcterms:created>
  <dcterms:modified xsi:type="dcterms:W3CDTF">2020-07-05T07:52:16Z</dcterms:modified>
</cp:coreProperties>
</file>