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1, 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0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s-tricks.com/" TargetMode="External"/><Relationship Id="rId2" Type="http://schemas.openxmlformats.org/officeDocument/2006/relationships/hyperlink" Target="http://css3mak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CSS and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Club</a:t>
            </a:r>
          </a:p>
          <a:p>
            <a:r>
              <a:rPr lang="en-US" dirty="0" smtClean="0"/>
              <a:t>IIT Kanpur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62000" y="2286000"/>
            <a:ext cx="7848600" cy="41910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685800" lvl="2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action=“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your-url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 method=“POST”&gt;</a:t>
            </a:r>
            <a:endParaRPr lang="en-US" sz="3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 &lt;input name=“username” type=“text”&gt;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Password: &lt;input name=“passwd” type=“password”&gt; 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Gender: Male&lt;input name=“gender” value=“m”   		type=“radio”&gt;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	  Female&lt;input name=“gender” value= “f” 		type=“radio”&gt;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Agree to terms: Yes&lt;input name=“tos” value=“yes”   				  type=“checkbox”&gt;	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Date:&lt;input type=“date” name=“cur_date”&gt;</a:t>
            </a:r>
          </a:p>
          <a:p>
            <a:pPr marL="685800" lvl="2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&lt;input type=“submit” value=“submit”&gt;</a:t>
            </a:r>
          </a:p>
          <a:p>
            <a:pPr marL="685800" lvl="2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  <a:p>
            <a:pPr marL="685800" lvl="2" indent="0">
              <a:buNone/>
              <a:defRPr/>
            </a:pPr>
            <a:endParaRPr lang="en-US" sz="3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85800" lvl="2" indent="0">
              <a:buNone/>
              <a:defRPr/>
            </a:pPr>
            <a:endParaRPr lang="en-US" sz="3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85800" lvl="2" indent="0">
              <a:buNone/>
              <a:defRPr/>
            </a:pPr>
            <a:endParaRPr lang="en-US" sz="3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85800" lvl="2" indent="0">
              <a:buNone/>
              <a:defRPr/>
            </a:pPr>
            <a:endParaRPr lang="en-US" sz="34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of the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Complete Specs : </a:t>
            </a:r>
            <a:r>
              <a:rPr lang="en-US" dirty="0">
                <a:hlinkClick r:id="rId2"/>
              </a:rPr>
              <a:t>http://www.w3.org/TR/html401/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looks ugly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CSS(Cascading Style Sheet)</a:t>
            </a:r>
          </a:p>
          <a:p>
            <a:endParaRPr lang="en-US" dirty="0" smtClean="0"/>
          </a:p>
          <a:p>
            <a:r>
              <a:rPr lang="en-US" dirty="0" smtClean="0"/>
              <a:t>Separation of Style and Structure</a:t>
            </a:r>
          </a:p>
          <a:p>
            <a:endParaRPr lang="en-US" dirty="0" smtClean="0"/>
          </a:p>
          <a:p>
            <a:r>
              <a:rPr lang="en-US" dirty="0" smtClean="0"/>
              <a:t>Cleaner  code </a:t>
            </a:r>
          </a:p>
          <a:p>
            <a:endParaRPr lang="en-US" dirty="0" smtClean="0"/>
          </a:p>
          <a:p>
            <a:r>
              <a:rPr lang="en-US" dirty="0" smtClean="0"/>
              <a:t>Better designing</a:t>
            </a:r>
          </a:p>
          <a:p>
            <a:endParaRPr lang="en-US" dirty="0"/>
          </a:p>
          <a:p>
            <a:r>
              <a:rPr lang="en-US" dirty="0" smtClean="0"/>
              <a:t>Define in &lt;style&gt; or as a separate file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81000" y="1828800"/>
            <a:ext cx="7924800" cy="42672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lnSpc>
                <a:spcPct val="90000"/>
              </a:lnSpc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marL="411480" lvl="1" indent="0">
              <a:lnSpc>
                <a:spcPct val="90000"/>
              </a:lnSpc>
              <a:buNone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body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11480" lvl="1" indent="0">
              <a:lnSpc>
                <a:spcPct val="90000"/>
              </a:lnSpc>
              <a:buNone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11480" lvl="1" indent="0">
              <a:lnSpc>
                <a:spcPct val="90000"/>
              </a:lnSpc>
              <a:buNone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background-color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red;</a:t>
            </a:r>
          </a:p>
          <a:p>
            <a:pPr marL="411480" lvl="1" indent="0">
              <a:lnSpc>
                <a:spcPct val="90000"/>
              </a:lnSpc>
              <a:buNone/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960120" lvl="3" indent="0">
              <a:lnSpc>
                <a:spcPct val="90000"/>
              </a:lnSpc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</a:p>
          <a:p>
            <a:pPr marL="960120" lvl="3" indent="0">
              <a:lnSpc>
                <a:spcPct val="90000"/>
              </a:lnSpc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960120" lvl="3" indent="0">
              <a:lnSpc>
                <a:spcPct val="90000"/>
              </a:lnSpc>
              <a:buNone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text-align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center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	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960120" lvl="3" indent="0">
              <a:lnSpc>
                <a:spcPct val="90000"/>
              </a:lnSpc>
              <a:buNone/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font-size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14px;</a:t>
            </a:r>
          </a:p>
          <a:p>
            <a:pPr marL="960120" lvl="3" indent="0">
              <a:lnSpc>
                <a:spcPct val="90000"/>
              </a:lnSpc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11480" lvl="1" indent="0">
              <a:lnSpc>
                <a:spcPct val="90000"/>
              </a:lnSpc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32509" y="4800600"/>
            <a:ext cx="7848600" cy="18669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" y="2452255"/>
            <a:ext cx="7848600" cy="1738745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320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/>
              <a:t>by id</a:t>
            </a: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#name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93192" lvl="1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padding:10px;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dirty="0"/>
              <a:t>by class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pets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393192" lvl="1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margin:10px;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</a:p>
          <a:p>
            <a:pPr lvl="1"/>
            <a:r>
              <a:rPr lang="en-IN" dirty="0"/>
              <a:t>The element is positioned relative to its normal position, so "left:20" adds 20 pixels to the element's LEFT position </a:t>
            </a:r>
            <a:endParaRPr lang="en-US" dirty="0" smtClean="0"/>
          </a:p>
          <a:p>
            <a:r>
              <a:rPr lang="en-US" dirty="0" smtClean="0"/>
              <a:t>Fixed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element is positioned relative to the browser window </a:t>
            </a:r>
            <a:r>
              <a:rPr lang="en-IN" dirty="0" smtClean="0"/>
              <a:t> </a:t>
            </a:r>
            <a:endParaRPr lang="en-US" dirty="0" smtClean="0"/>
          </a:p>
          <a:p>
            <a:r>
              <a:rPr lang="en-US" dirty="0" smtClean="0"/>
              <a:t>Absolute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element is positioned relative to its first positioned (not static) ancestor </a:t>
            </a:r>
            <a:r>
              <a:rPr lang="en-IN" dirty="0" smtClean="0"/>
              <a:t>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margins/paddings</a:t>
            </a:r>
          </a:p>
          <a:p>
            <a:pPr lvl="1"/>
            <a:r>
              <a:rPr lang="en-US" dirty="0" smtClean="0"/>
              <a:t>margin-right/margin-top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     or</a:t>
            </a:r>
          </a:p>
          <a:p>
            <a:pPr lvl="1"/>
            <a:r>
              <a:rPr lang="en-US" dirty="0" smtClean="0"/>
              <a:t>margin: 10 10 10 10;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Top-Right-Bottom-Left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85800" y="4343400"/>
            <a:ext cx="7010400" cy="2043545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2362201"/>
            <a:ext cx="7010400" cy="16764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useful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border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border:2px solid;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border-radius:25px;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z-index</a:t>
            </a:r>
          </a:p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div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93192" lvl="1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z-index:10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85800" y="4267200"/>
            <a:ext cx="7010400" cy="19812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5800" y="2362201"/>
            <a:ext cx="7010400" cy="1447799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useful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</a:t>
            </a:r>
          </a:p>
          <a:p>
            <a:pPr lvl="1" indent="0">
              <a:lnSpc>
                <a:spcPct val="90000"/>
              </a:lnSpc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float: left;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transform(rotate)</a:t>
            </a:r>
          </a:p>
          <a:p>
            <a:pPr marL="0" indent="0">
              <a:buNone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transform:rotate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(7deg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http://css3maker.com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http://css-tricks.com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Skeleton</a:t>
            </a:r>
          </a:p>
          <a:p>
            <a:pPr marL="393192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begin coding ,always set up your work environment to your needs</a:t>
            </a:r>
          </a:p>
          <a:p>
            <a:r>
              <a:rPr lang="en-US" dirty="0" smtClean="0"/>
              <a:t>IDE</a:t>
            </a:r>
          </a:p>
          <a:p>
            <a:r>
              <a:rPr lang="en-US" dirty="0" smtClean="0"/>
              <a:t>Notepad++</a:t>
            </a:r>
          </a:p>
          <a:p>
            <a:r>
              <a:rPr lang="en-US" dirty="0" smtClean="0"/>
              <a:t>Sublime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framework by Twitter </a:t>
            </a:r>
          </a:p>
          <a:p>
            <a:endParaRPr lang="en-IN" dirty="0" smtClean="0"/>
          </a:p>
          <a:p>
            <a:r>
              <a:rPr lang="en-IN" dirty="0" smtClean="0"/>
              <a:t>Sleek</a:t>
            </a:r>
            <a:r>
              <a:rPr lang="en-IN" dirty="0"/>
              <a:t>, intuitive, and powerful front-end framework for faster and easier web </a:t>
            </a:r>
            <a:r>
              <a:rPr lang="en-IN" dirty="0" smtClean="0"/>
              <a:t>development.</a:t>
            </a:r>
          </a:p>
          <a:p>
            <a:endParaRPr lang="en-IN" dirty="0" smtClean="0"/>
          </a:p>
          <a:p>
            <a:r>
              <a:rPr lang="en-IN" dirty="0" smtClean="0"/>
              <a:t>Responsive layouts</a:t>
            </a:r>
          </a:p>
          <a:p>
            <a:endParaRPr lang="en-US" dirty="0" smtClean="0"/>
          </a:p>
          <a:p>
            <a:r>
              <a:rPr lang="en-US" dirty="0" smtClean="0"/>
              <a:t>Great-looking typography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add logic to your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make your page respond to user actions</a:t>
            </a:r>
          </a:p>
          <a:p>
            <a:endParaRPr lang="en-US" dirty="0"/>
          </a:p>
          <a:p>
            <a:r>
              <a:rPr lang="en-US" dirty="0" smtClean="0"/>
              <a:t>We need a programmable interface</a:t>
            </a:r>
          </a:p>
          <a:p>
            <a:endParaRPr lang="en-US" dirty="0"/>
          </a:p>
          <a:p>
            <a:r>
              <a:rPr lang="en-US" dirty="0" smtClean="0"/>
              <a:t>JavaScript</a:t>
            </a:r>
          </a:p>
          <a:p>
            <a:endParaRPr lang="en-US" dirty="0"/>
          </a:p>
          <a:p>
            <a:pPr lvl="1"/>
            <a:r>
              <a:rPr lang="en-US" dirty="0" smtClean="0"/>
              <a:t>Its NOT Java</a:t>
            </a:r>
          </a:p>
          <a:p>
            <a:pPr lvl="1"/>
            <a:r>
              <a:rPr lang="en-US" dirty="0" smtClean="0"/>
              <a:t>Introduced first by Netscape in 1994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7200" y="3352800"/>
            <a:ext cx="7010400" cy="29718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 and JAVA</a:t>
            </a:r>
          </a:p>
          <a:p>
            <a:r>
              <a:rPr lang="en-US" dirty="0" smtClean="0"/>
              <a:t>include within &lt;script&gt; tags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for variables of ALL data types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=1;i&lt;10;i++){</a:t>
            </a:r>
          </a:p>
          <a:p>
            <a:pPr marL="393192" lvl="1" indent="0"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if(i%2==1)</a:t>
            </a:r>
          </a:p>
          <a:p>
            <a:pPr marL="393192" lvl="1" indent="0"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alert(“I is odd”);</a:t>
            </a:r>
          </a:p>
          <a:p>
            <a:pPr marL="393192" lvl="1" indent="0"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393192" lvl="1" indent="0">
              <a:buNone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console.log(“I is even”);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4800600"/>
            <a:ext cx="7010400" cy="1496291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7200" y="2438400"/>
            <a:ext cx="7010400" cy="1496291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sum(num1,num2){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num1+num2;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Functions are variables in JavaScript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sum=function(num1,num2){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num1+num2;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4191000"/>
            <a:ext cx="7620000" cy="2105891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7200" y="2438401"/>
            <a:ext cx="7010400" cy="9906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and arrays</a:t>
            </a:r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name:”Tom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”, age:17, friends:[“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Dick”,“Harry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”]}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/>
              <a:t>getElementById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(“name”).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alert(‘clicked!’);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</a:p>
          <a:p>
            <a:endParaRPr lang="en-US" dirty="0"/>
          </a:p>
          <a:p>
            <a:r>
              <a:rPr lang="en-US" dirty="0" smtClean="0"/>
              <a:t>Structured way to represent HTML</a:t>
            </a:r>
          </a:p>
          <a:p>
            <a:r>
              <a:rPr lang="en-US" dirty="0" smtClean="0"/>
              <a:t>Helps </a:t>
            </a:r>
            <a:r>
              <a:rPr lang="en-US" dirty="0" err="1" smtClean="0"/>
              <a:t>Javascript</a:t>
            </a:r>
            <a:r>
              <a:rPr lang="en-US" dirty="0" smtClean="0"/>
              <a:t> to</a:t>
            </a:r>
          </a:p>
          <a:p>
            <a:pPr lvl="1"/>
            <a:r>
              <a:rPr lang="en-US" dirty="0" smtClean="0"/>
              <a:t>change all HTML elements</a:t>
            </a:r>
          </a:p>
          <a:p>
            <a:pPr lvl="1"/>
            <a:r>
              <a:rPr lang="en-US" dirty="0" smtClean="0"/>
              <a:t>change all HTML attributes</a:t>
            </a:r>
          </a:p>
          <a:p>
            <a:pPr lvl="1"/>
            <a:r>
              <a:rPr lang="en-US" dirty="0" smtClean="0"/>
              <a:t>change all CSS styles</a:t>
            </a:r>
          </a:p>
          <a:p>
            <a:pPr lvl="1"/>
            <a:r>
              <a:rPr lang="en-US" dirty="0" smtClean="0"/>
              <a:t>react to all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ondblclick</a:t>
            </a:r>
            <a:endParaRPr lang="en-US" dirty="0" smtClean="0"/>
          </a:p>
          <a:p>
            <a:r>
              <a:rPr lang="en-US" dirty="0" err="1" smtClean="0"/>
              <a:t>onmousedown</a:t>
            </a:r>
            <a:endParaRPr lang="en-US" dirty="0" smtClean="0"/>
          </a:p>
          <a:p>
            <a:r>
              <a:rPr lang="en-US" dirty="0" err="1" smtClean="0"/>
              <a:t>onmouseup</a:t>
            </a:r>
            <a:endParaRPr lang="en-US" dirty="0" smtClean="0"/>
          </a:p>
          <a:p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 err="1" smtClean="0"/>
              <a:t>onkeyup</a:t>
            </a:r>
            <a:endParaRPr lang="en-US" dirty="0" smtClean="0"/>
          </a:p>
          <a:p>
            <a:r>
              <a:rPr lang="en-US" dirty="0" err="1" smtClean="0"/>
              <a:t>onkeypress</a:t>
            </a:r>
            <a:endParaRPr lang="en-US" dirty="0" smtClean="0"/>
          </a:p>
          <a:p>
            <a:r>
              <a:rPr lang="en-US" dirty="0" err="1" smtClean="0"/>
              <a:t>onload</a:t>
            </a:r>
            <a:endParaRPr lang="en-US" dirty="0" smtClean="0"/>
          </a:p>
          <a:p>
            <a:r>
              <a:rPr lang="en-US" dirty="0" err="1" smtClean="0"/>
              <a:t>onresize</a:t>
            </a:r>
            <a:endParaRPr lang="en-US" dirty="0" smtClean="0"/>
          </a:p>
          <a:p>
            <a:r>
              <a:rPr lang="en-US" dirty="0" err="1" smtClean="0"/>
              <a:t>onscroll</a:t>
            </a:r>
            <a:endParaRPr lang="en-US" dirty="0" smtClean="0"/>
          </a:p>
          <a:p>
            <a:r>
              <a:rPr lang="en-US" dirty="0" err="1" smtClean="0"/>
              <a:t>onfocus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7200" y="1828800"/>
            <a:ext cx="7620000" cy="45720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displayDate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("demo").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innerHTML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=Date();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h1&gt;My First JavaScript&lt;/h1&gt;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 id="demo"&gt;This is a paragraph.&lt;/p&gt;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type="button"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displayDate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()"&gt;Display Date&lt;/button&gt;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marL="0" indent="0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1828800"/>
            <a:ext cx="7620000" cy="45720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FormValidate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("email").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value.indexOf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('@')==-1){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alert('email invalid');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event.preventDefault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false;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if(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passwd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").value!=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cpasswd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").value){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alert('passwords 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dont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match');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12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event.preventDefault</a:t>
            </a: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return false;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2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  <a:p>
            <a:pPr marL="0" indent="0">
              <a:buNone/>
            </a:pPr>
            <a:r>
              <a:rPr lang="en-US" sz="1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  <a:endParaRPr lang="en-US" sz="12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57200" y="1828800"/>
            <a:ext cx="7620000" cy="45720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&lt;h1&gt;My First JavaScript&lt;/h1&gt;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action="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abc.php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Email: &lt;input type="text" id="email" name="email"&gt;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password:&lt;input type="password" id="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Confirm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password:&lt;input type="password" id="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cpasswd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name="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cpasswd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FormValidate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  <a:p>
            <a:pPr marL="0" indent="0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(</a:t>
            </a:r>
            <a:r>
              <a:rPr lang="en-US" dirty="0" err="1" smtClean="0"/>
              <a:t>HyperTextMarkupLanguage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Displays server response to the client</a:t>
            </a:r>
          </a:p>
          <a:p>
            <a:r>
              <a:rPr lang="en-US" dirty="0" smtClean="0"/>
              <a:t>“markup”=&gt;No logical evaluations, just structuring</a:t>
            </a:r>
          </a:p>
          <a:p>
            <a:r>
              <a:rPr lang="en-US" dirty="0" smtClean="0"/>
              <a:t>Browser reads it and displays the content</a:t>
            </a:r>
          </a:p>
          <a:p>
            <a:r>
              <a:rPr lang="en-US" dirty="0" smtClean="0"/>
              <a:t>Open your favorite text editor and start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requests to server</a:t>
            </a:r>
          </a:p>
          <a:p>
            <a:r>
              <a:rPr lang="en-US" dirty="0" smtClean="0"/>
              <a:t>Asynchronous =&gt; Works in background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Google Instant Search</a:t>
            </a:r>
          </a:p>
          <a:p>
            <a:pPr lvl="1"/>
            <a:r>
              <a:rPr lang="en-US" dirty="0" smtClean="0"/>
              <a:t>search.junta.iitk.ac.in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990600" y="3429000"/>
            <a:ext cx="6096000" cy="25146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Easier to manipulate DOM</a:t>
            </a:r>
          </a:p>
          <a:p>
            <a:r>
              <a:rPr lang="en-US" sz="4200" dirty="0" smtClean="0"/>
              <a:t>Less effort More work</a:t>
            </a:r>
          </a:p>
          <a:p>
            <a:r>
              <a:rPr lang="en-US" sz="4200" dirty="0" smtClean="0"/>
              <a:t>Example</a:t>
            </a:r>
          </a:p>
          <a:p>
            <a:pPr lvl="1"/>
            <a:r>
              <a:rPr lang="en-US" sz="3800" dirty="0" err="1" smtClean="0"/>
              <a:t>getElementById</a:t>
            </a:r>
            <a:r>
              <a:rPr lang="en-US" sz="3800" dirty="0" smtClean="0"/>
              <a:t>(“</a:t>
            </a:r>
            <a:r>
              <a:rPr lang="en-US" sz="3800" dirty="0" err="1" smtClean="0"/>
              <a:t>abc</a:t>
            </a:r>
            <a:r>
              <a:rPr lang="en-US" sz="3800" dirty="0" smtClean="0"/>
              <a:t>”) reduces to $(‘#</a:t>
            </a:r>
            <a:r>
              <a:rPr lang="en-US" sz="3800" dirty="0" err="1" smtClean="0"/>
              <a:t>abc</a:t>
            </a:r>
            <a:r>
              <a:rPr lang="en-US" sz="3800" dirty="0" smtClean="0"/>
              <a:t>’)</a:t>
            </a:r>
          </a:p>
          <a:p>
            <a:pPr lvl="1"/>
            <a:r>
              <a:rPr lang="en-US" sz="3800" dirty="0" smtClean="0"/>
              <a:t>AJAX queries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2900" dirty="0" smtClean="0"/>
              <a:t>      </a:t>
            </a:r>
            <a:r>
              <a:rPr lang="en-US" dirty="0" smtClean="0"/>
              <a:t>	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$.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</a:t>
            </a:r>
          </a:p>
          <a:p>
            <a:pPr marL="0" lvl="2" indent="0">
              <a:buClr>
                <a:schemeClr val="accent3"/>
              </a:buClr>
              <a:buSzPct val="95000"/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url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:’your-url’,</a:t>
            </a:r>
          </a:p>
          <a:p>
            <a:pPr marL="0" lvl="2" indent="0">
              <a:buClr>
                <a:schemeClr val="accent3"/>
              </a:buClr>
              <a:buSzPct val="95000"/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data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:{</a:t>
            </a:r>
          </a:p>
          <a:p>
            <a:pPr marL="0" lvl="3" indent="0">
              <a:buSzPct val="95000"/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param1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:”dummy”,</a:t>
            </a:r>
          </a:p>
          <a:p>
            <a:pPr marL="0" lvl="3" indent="0">
              <a:buSzPct val="95000"/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param2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:”dummy”</a:t>
            </a:r>
          </a:p>
          <a:p>
            <a:pPr marL="0" lvl="2" indent="0">
              <a:buClr>
                <a:schemeClr val="accent3"/>
              </a:buClr>
              <a:buSzPct val="95000"/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}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})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success(function(response){</a:t>
            </a:r>
          </a:p>
          <a:p>
            <a:pPr marL="0" lvl="2" indent="0">
              <a:buClr>
                <a:schemeClr val="accent3"/>
              </a:buClr>
              <a:buSzPct val="950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alert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(‘got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data’+response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});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#id			$(‘#your-id’)</a:t>
            </a:r>
          </a:p>
          <a:p>
            <a:r>
              <a:rPr lang="en-US" dirty="0" smtClean="0"/>
              <a:t>.class		$(‘.your-class’)</a:t>
            </a:r>
          </a:p>
          <a:p>
            <a:r>
              <a:rPr lang="en-US" dirty="0" smtClean="0"/>
              <a:t>element		$(‘p’)	//all p elements</a:t>
            </a:r>
          </a:p>
          <a:p>
            <a:r>
              <a:rPr lang="en-US" dirty="0" smtClean="0"/>
              <a:t>:first-child		$(‘</a:t>
            </a:r>
            <a:r>
              <a:rPr lang="en-US" dirty="0" err="1" smtClean="0"/>
              <a:t>p:first-child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:parent		$(‘#</a:t>
            </a:r>
            <a:r>
              <a:rPr lang="en-US" dirty="0" err="1" smtClean="0"/>
              <a:t>abc:parent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[attribute=value]	$(‘[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abc.php</a:t>
            </a:r>
            <a:r>
              <a:rPr lang="en-US" dirty="0" smtClean="0"/>
              <a:t>”]’)</a:t>
            </a:r>
          </a:p>
          <a:p>
            <a:r>
              <a:rPr lang="en-US" dirty="0" smtClean="0"/>
              <a:t>:even		$(‘</a:t>
            </a:r>
            <a:r>
              <a:rPr lang="en-US" dirty="0" err="1" smtClean="0"/>
              <a:t>tr:even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:odd			$(‘</a:t>
            </a:r>
            <a:r>
              <a:rPr lang="en-US" dirty="0" err="1" smtClean="0"/>
              <a:t>tr:odd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 of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addclass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.animate()</a:t>
            </a:r>
          </a:p>
          <a:p>
            <a:r>
              <a:rPr lang="en-US" dirty="0" smtClean="0"/>
              <a:t>.append() / .prepend()</a:t>
            </a:r>
          </a:p>
          <a:p>
            <a:r>
              <a:rPr lang="en-US" dirty="0" smtClean="0"/>
              <a:t>.data()</a:t>
            </a:r>
          </a:p>
          <a:p>
            <a:r>
              <a:rPr lang="en-US" dirty="0" smtClean="0"/>
              <a:t>.click()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setInterval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ajax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5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HTML Program - &lt;html&gt; &lt;/html&gt;</a:t>
            </a:r>
          </a:p>
          <a:p>
            <a:pPr>
              <a:buNone/>
            </a:pPr>
            <a:r>
              <a:rPr lang="en-US" dirty="0"/>
              <a:t>Bold - &lt;B&gt; &lt;/b&gt;  now use &lt;strong&gt; &lt;/strong&gt;</a:t>
            </a:r>
          </a:p>
          <a:p>
            <a:pPr>
              <a:buNone/>
            </a:pPr>
            <a:r>
              <a:rPr lang="en-US" dirty="0"/>
              <a:t>Italic - &lt;</a:t>
            </a:r>
            <a:r>
              <a:rPr lang="en-US" dirty="0" err="1"/>
              <a:t>i</a:t>
            </a:r>
            <a:r>
              <a:rPr lang="en-US" dirty="0"/>
              <a:t>&gt; &lt;/</a:t>
            </a:r>
            <a:r>
              <a:rPr lang="en-US" dirty="0" err="1"/>
              <a:t>i</a:t>
            </a:r>
            <a:r>
              <a:rPr lang="en-US" dirty="0"/>
              <a:t>&gt; now use &lt;</a:t>
            </a:r>
            <a:r>
              <a:rPr lang="en-US" dirty="0" err="1"/>
              <a:t>em</a:t>
            </a:r>
            <a:r>
              <a:rPr lang="en-US" dirty="0"/>
              <a:t>&gt; 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Head - &lt;head&gt; &lt;/head&gt;</a:t>
            </a:r>
          </a:p>
          <a:p>
            <a:pPr>
              <a:buNone/>
            </a:pPr>
            <a:r>
              <a:rPr lang="en-US" dirty="0"/>
              <a:t>Body - &lt;body&gt; &lt;/body&gt;</a:t>
            </a:r>
          </a:p>
          <a:p>
            <a:pPr>
              <a:buNone/>
            </a:pPr>
            <a:r>
              <a:rPr lang="en-US" dirty="0"/>
              <a:t>Paragraph - &lt;p&gt; </a:t>
            </a:r>
            <a:r>
              <a:rPr lang="en-US" dirty="0" smtClean="0"/>
              <a:t>&lt;/p&gt;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57200" y="1905000"/>
            <a:ext cx="6934199" cy="419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38200" y="4170218"/>
            <a:ext cx="5867400" cy="13263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543800" cy="4389120"/>
          </a:xfrm>
        </p:spPr>
        <p:txBody>
          <a:bodyPr>
            <a:normAutofit/>
          </a:bodyPr>
          <a:lstStyle/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r>
              <a:rPr lang="en-ZA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ZA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ZA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181600" y="5796796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  <p:extLst>
      <p:ext uri="{BB962C8B-B14F-4D97-AF65-F5344CB8AC3E}">
        <p14:creationId xmlns:p14="http://schemas.microsoft.com/office/powerpoint/2010/main" val="40985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4876800"/>
            <a:ext cx="5638800" cy="762000"/>
          </a:xfrm>
          <a:prstGeom prst="rect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066800" y="2743200"/>
            <a:ext cx="5638800" cy="838200"/>
          </a:xfrm>
          <a:prstGeom prst="rect">
            <a:avLst/>
          </a:prstGeo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Image tag</a:t>
            </a:r>
          </a:p>
          <a:p>
            <a:endParaRPr lang="en-US" dirty="0"/>
          </a:p>
          <a:p>
            <a:pPr marL="640080" lvl="2" indent="0">
              <a:lnSpc>
                <a:spcPct val="120000"/>
              </a:lnSpc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src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=“image-</a:t>
            </a: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 alt=“message” </a:t>
            </a:r>
          </a:p>
          <a:p>
            <a:pPr marL="640080" lvl="2" indent="0">
              <a:lnSpc>
                <a:spcPct val="120000"/>
              </a:lnSpc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width=“12” height=“13”/&gt;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Hyperlink tag</a:t>
            </a:r>
          </a:p>
          <a:p>
            <a:endParaRPr lang="en-US" dirty="0" smtClean="0"/>
          </a:p>
          <a:p>
            <a:pPr marL="685800" lvl="2" indent="0">
              <a:buNone/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=“example-url.com” &gt;Click Me&lt;/a&gt;</a:t>
            </a:r>
          </a:p>
          <a:p>
            <a:pPr marL="411480" lvl="1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38200" y="4343400"/>
            <a:ext cx="5410200" cy="10668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62000" y="2438400"/>
            <a:ext cx="5562600" cy="9144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Heading tag</a:t>
            </a:r>
          </a:p>
          <a:p>
            <a:endParaRPr lang="en-US" dirty="0"/>
          </a:p>
          <a:p>
            <a:pPr marL="365760" lvl="1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h1&gt;Heading 1&lt;/h1&gt;</a:t>
            </a:r>
          </a:p>
          <a:p>
            <a:pPr marL="365760" lvl="1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h2&gt;Sub heading 2&lt;/h2&gt;</a:t>
            </a:r>
          </a:p>
          <a:p>
            <a:pPr marL="365760" lvl="1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h3&gt;Sub heading 3&lt;/h3&gt;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div tag</a:t>
            </a:r>
          </a:p>
          <a:p>
            <a:endParaRPr lang="en-US" sz="2600" dirty="0" smtClean="0"/>
          </a:p>
          <a:p>
            <a:pPr marL="685800" lvl="2" indent="0"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id=“id1” class=“class2”&gt;</a:t>
            </a:r>
          </a:p>
          <a:p>
            <a:pPr marL="685800" lvl="2" indent="0"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Content</a:t>
            </a:r>
          </a:p>
          <a:p>
            <a:pPr marL="685800" lvl="2" indent="0"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11480" lvl="1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62000" y="2286000"/>
            <a:ext cx="5943600" cy="39624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685800" lvl="2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border=“1”&gt;</a:t>
            </a:r>
            <a:endParaRPr lang="en-US" sz="3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&lt;th&gt;Name&lt;/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&gt;&lt;th&gt;Age&lt;/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&lt;/tr&gt;</a:t>
            </a:r>
          </a:p>
          <a:p>
            <a:pPr marL="960120" lvl="3" indent="0">
              <a:buNone/>
              <a:defRPr/>
            </a:pP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960120" lvl="3" indent="0">
              <a:buNone/>
              <a:defRPr/>
            </a:pP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&lt;td&gt;Tom&lt;/td&gt; &lt;td&gt;12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960120" lvl="3" indent="0">
              <a:buNone/>
              <a:defRPr/>
            </a:pP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960120" lvl="3" indent="0">
              <a:buNone/>
              <a:defRPr/>
            </a:pP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&lt;td&gt;Dick&lt;/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td&gt;12&lt;/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marL="685800" lvl="2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table&gt;</a:t>
            </a:r>
            <a:endParaRPr lang="en-US" sz="3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762000" y="2286000"/>
            <a:ext cx="5943600" cy="3962400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685800" lvl="2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  <a:endParaRPr lang="en-US" sz="3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Item1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marL="960120" lvl="3" indent="0">
              <a:buNone/>
              <a:defRPr/>
            </a:pP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Item2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  <a:p>
            <a:pPr marL="960120" lvl="3" indent="0">
              <a:buNone/>
              <a:defRPr/>
            </a:pPr>
            <a:r>
              <a:rPr lang="en-US" sz="34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Item3</a:t>
            </a:r>
          </a:p>
          <a:p>
            <a:pPr marL="960120" lvl="3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  <a:endParaRPr lang="en-US" sz="3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685800" lvl="2" indent="0">
              <a:buNone/>
              <a:defRPr/>
            </a:pPr>
            <a:r>
              <a:rPr lang="en-US" sz="3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3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</TotalTime>
  <Words>910</Words>
  <Application>Microsoft Office PowerPoint</Application>
  <PresentationFormat>On-screen Show (4:3)</PresentationFormat>
  <Paragraphs>366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HTML CSS and JavaScript</vt:lpstr>
      <vt:lpstr>Work environment</vt:lpstr>
      <vt:lpstr>Introduction</vt:lpstr>
      <vt:lpstr>HTML Tags </vt:lpstr>
      <vt:lpstr>How it looks like</vt:lpstr>
      <vt:lpstr>Some More Tags</vt:lpstr>
      <vt:lpstr>Some More Tags</vt:lpstr>
      <vt:lpstr>Table Tag</vt:lpstr>
      <vt:lpstr>List Tag</vt:lpstr>
      <vt:lpstr>Forms</vt:lpstr>
      <vt:lpstr>Rest of the Tags </vt:lpstr>
      <vt:lpstr>But looks ugly </vt:lpstr>
      <vt:lpstr>Style tag</vt:lpstr>
      <vt:lpstr>Selecting HTML elements</vt:lpstr>
      <vt:lpstr>Type of Positions</vt:lpstr>
      <vt:lpstr>Shorthand</vt:lpstr>
      <vt:lpstr>Some more useful attributes</vt:lpstr>
      <vt:lpstr>Some more useful attributes</vt:lpstr>
      <vt:lpstr>Useful Links</vt:lpstr>
      <vt:lpstr>Bootstrap</vt:lpstr>
      <vt:lpstr>How do you add logic to your page?</vt:lpstr>
      <vt:lpstr>Syntax</vt:lpstr>
      <vt:lpstr>Syntax</vt:lpstr>
      <vt:lpstr>Syntax</vt:lpstr>
      <vt:lpstr>DOM</vt:lpstr>
      <vt:lpstr>Events in JavaScript</vt:lpstr>
      <vt:lpstr>Example</vt:lpstr>
      <vt:lpstr>Example</vt:lpstr>
      <vt:lpstr>Example(contd)</vt:lpstr>
      <vt:lpstr>AJAX</vt:lpstr>
      <vt:lpstr>JQuery</vt:lpstr>
      <vt:lpstr>Jquery Selectors</vt:lpstr>
      <vt:lpstr>Useful functions of Jquery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</dc:title>
  <dc:creator>Ankush Sachdeva</dc:creator>
  <cp:lastModifiedBy>Ankush Sachdeva</cp:lastModifiedBy>
  <cp:revision>19</cp:revision>
  <dcterms:created xsi:type="dcterms:W3CDTF">2013-05-31T18:38:41Z</dcterms:created>
  <dcterms:modified xsi:type="dcterms:W3CDTF">2013-05-31T22:00:47Z</dcterms:modified>
</cp:coreProperties>
</file>