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51"/>
  </p:notesMasterIdLst>
  <p:sldIdLst>
    <p:sldId id="256" r:id="rId2"/>
    <p:sldId id="257" r:id="rId3"/>
    <p:sldId id="30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84" r:id="rId24"/>
    <p:sldId id="281" r:id="rId25"/>
    <p:sldId id="283" r:id="rId26"/>
    <p:sldId id="282" r:id="rId27"/>
    <p:sldId id="278" r:id="rId28"/>
    <p:sldId id="279" r:id="rId29"/>
    <p:sldId id="280" r:id="rId30"/>
    <p:sldId id="275" r:id="rId31"/>
    <p:sldId id="285" r:id="rId32"/>
    <p:sldId id="288" r:id="rId33"/>
    <p:sldId id="287" r:id="rId34"/>
    <p:sldId id="286" r:id="rId35"/>
    <p:sldId id="289" r:id="rId36"/>
    <p:sldId id="290" r:id="rId37"/>
    <p:sldId id="291" r:id="rId38"/>
    <p:sldId id="292" r:id="rId39"/>
    <p:sldId id="293" r:id="rId40"/>
    <p:sldId id="294" r:id="rId41"/>
    <p:sldId id="302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A6C8-9DCF-4C3B-A843-13F83600EF26}" type="datetimeFigureOut">
              <a:rPr lang="en-US"/>
              <a:t>6/2/2013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003E2-3C94-481D-AB9A-8EDA59BA16F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5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3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7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22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79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11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86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78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3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3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71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85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5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8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97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81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14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98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8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26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0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57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1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73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6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0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41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2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21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655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2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272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314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98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5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30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542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3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833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33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48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64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7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0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003E2-3C94-481D-AB9A-8EDA59BA16FE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1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6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5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8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3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7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4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8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FA7AC5-6045-4418-8E60-F48788734473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HTML5 Canvas and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Programming Club IIT Kanpur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Quadratic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700"/>
              <a:t>Context Point is soecified by the context.moveTo() function</a:t>
            </a:r>
          </a:p>
          <a:p>
            <a:r>
              <a:rPr lang="en-US" sz="2700">
                <a:latin typeface="Corbel"/>
              </a:rPr>
              <a:t>QuadraticCurveTo() function takes 4 arguments-</a:t>
            </a:r>
          </a:p>
          <a:p>
            <a:pPr lvl="1"/>
            <a:r>
              <a:rPr lang="en-US" sz="2400">
                <a:latin typeface="Corbel"/>
              </a:rPr>
              <a:t>    </a:t>
            </a:r>
            <a:r>
              <a:rPr lang="en-US" sz="2700">
                <a:latin typeface="Corbel"/>
              </a:rPr>
              <a:t>the x co-ordinate of the control point </a:t>
            </a:r>
          </a:p>
          <a:p>
            <a:pPr lvl="1"/>
            <a:r>
              <a:rPr lang="en-US" sz="2400">
                <a:latin typeface="Corbel"/>
              </a:rPr>
              <a:t>    </a:t>
            </a:r>
            <a:r>
              <a:rPr lang="en-US" sz="2700">
                <a:latin typeface="Corbel"/>
              </a:rPr>
              <a:t>the y co-ordinate of the control point </a:t>
            </a:r>
          </a:p>
          <a:p>
            <a:pPr lvl="1"/>
            <a:r>
              <a:rPr lang="en-US" sz="2400">
                <a:latin typeface="Corbel"/>
              </a:rPr>
              <a:t>    </a:t>
            </a:r>
            <a:r>
              <a:rPr lang="en-US" sz="2700">
                <a:latin typeface="Corbel"/>
              </a:rPr>
              <a:t>the x co-ordinate of the end point </a:t>
            </a:r>
          </a:p>
          <a:p>
            <a:pPr lvl="1"/>
            <a:r>
              <a:rPr lang="en-US" sz="2700">
                <a:latin typeface="Corbel"/>
              </a:rPr>
              <a:t>    the y co-ordinate of the end point</a:t>
            </a:r>
          </a:p>
        </p:txBody>
      </p:sp>
    </p:spTree>
    <p:extLst>
      <p:ext uri="{BB962C8B-B14F-4D97-AF65-F5344CB8AC3E}">
        <p14:creationId xmlns:p14="http://schemas.microsoft.com/office/powerpoint/2010/main" val="49385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23" y="-387765"/>
            <a:ext cx="10018713" cy="1752599"/>
          </a:xfrm>
        </p:spPr>
        <p:txBody>
          <a:bodyPr/>
          <a:lstStyle/>
          <a:p>
            <a:r>
              <a:rPr lang="en-US"/>
              <a:t>Quadratic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498" y="1206187"/>
            <a:ext cx="10018712" cy="56558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/>
              <a:t>&lt;body&gt;</a:t>
            </a:r>
            <a:br>
              <a:rPr lang="en-US" sz="3600"/>
            </a:br>
            <a:r>
              <a:rPr lang="en-US" sz="3600"/>
              <a:t>    &lt;canvas id="myCanvas" width="578" height="200"&gt;&lt;/canvas&gt;</a:t>
            </a:r>
            <a:br>
              <a:rPr lang="en-US" sz="3600"/>
            </a:br>
            <a:r>
              <a:rPr lang="en-US" sz="3600"/>
              <a:t>    &lt;script&gt;</a:t>
            </a:r>
            <a:br>
              <a:rPr lang="en-US" sz="3600"/>
            </a:br>
            <a:r>
              <a:rPr lang="en-US" sz="3600"/>
              <a:t>      var canvas = document.getElementById('myCanvas');</a:t>
            </a:r>
            <a:br>
              <a:rPr lang="en-US" sz="3600"/>
            </a:br>
            <a:r>
              <a:rPr lang="en-US" sz="3600"/>
              <a:t>      var context = canvas.getContext('2d');</a:t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>      context.beginPat1h();</a:t>
            </a:r>
            <a:br>
              <a:rPr lang="en-US" sz="3600"/>
            </a:br>
            <a:r>
              <a:rPr lang="en-US" sz="3600"/>
              <a:t>      context.moveTo(188, 150);</a:t>
            </a:r>
            <a:br>
              <a:rPr lang="en-US" sz="3600"/>
            </a:br>
            <a:r>
              <a:rPr lang="en-US" sz="3600"/>
              <a:t>      context.quadraticCurveTo(288, 0, 388, 150);</a:t>
            </a:r>
            <a:br>
              <a:rPr lang="en-US" sz="3600"/>
            </a:br>
            <a:r>
              <a:rPr lang="en-US" sz="3600"/>
              <a:t>      context.lineWidth = 10;</a:t>
            </a:r>
            <a:br>
              <a:rPr lang="en-US" sz="3600"/>
            </a:br>
            <a:r>
              <a:rPr lang="en-US" sz="3600"/>
              <a:t>      context.strokeStyle = 'black';</a:t>
            </a:r>
            <a:br>
              <a:rPr lang="en-US" sz="3600"/>
            </a:br>
            <a:r>
              <a:rPr lang="en-US" sz="3600"/>
              <a:t>      context.stroke();</a:t>
            </a:r>
            <a:br>
              <a:rPr lang="en-US" sz="3600"/>
            </a:br>
            <a:r>
              <a:rPr lang="en-US" sz="3600"/>
              <a:t>    &lt;/script&gt;</a:t>
            </a:r>
            <a:br>
              <a:rPr lang="en-US" sz="3600"/>
            </a:br>
            <a:r>
              <a:rPr lang="en-US" sz="3600"/>
              <a:t>  &lt;/body&gt;</a:t>
            </a: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89504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/>
              <a:t>To create a path with HTML5 Canvas, we can connect multiple subpaths.  The ending point of each new subpath becomes the new context point.</a:t>
            </a:r>
          </a:p>
          <a:p>
            <a:r>
              <a:rPr lang="en-US" sz="3600"/>
              <a:t>  We can use the </a:t>
            </a:r>
            <a:r>
              <a:rPr lang="en-US" sz="3600" i="1"/>
              <a:t>lineTo()</a:t>
            </a:r>
            <a:r>
              <a:rPr lang="en-US" sz="3600"/>
              <a:t>, </a:t>
            </a:r>
            <a:r>
              <a:rPr lang="en-US" sz="3600" i="1"/>
              <a:t>arcTo()</a:t>
            </a:r>
            <a:r>
              <a:rPr lang="en-US" sz="3600"/>
              <a:t>, </a:t>
            </a:r>
            <a:r>
              <a:rPr lang="en-US" sz="3600" i="1"/>
              <a:t>quadraticCurveTo()</a:t>
            </a:r>
            <a:r>
              <a:rPr lang="en-US" sz="3600"/>
              <a:t>, and </a:t>
            </a:r>
            <a:r>
              <a:rPr lang="en-US" sz="3600" i="1"/>
              <a:t>bezierCurveTo()</a:t>
            </a:r>
            <a:r>
              <a:rPr lang="en-US" sz="3600"/>
              <a:t> methods to construct each subpath which makes up our path.  We can also use the </a:t>
            </a:r>
            <a:r>
              <a:rPr lang="en-US" sz="3600" i="1"/>
              <a:t>beginPath()</a:t>
            </a:r>
            <a:r>
              <a:rPr lang="en-US" sz="3600"/>
              <a:t> method each time we want to start drawing a new path.</a:t>
            </a:r>
          </a:p>
        </p:txBody>
      </p:sp>
    </p:spTree>
    <p:extLst>
      <p:ext uri="{BB962C8B-B14F-4D97-AF65-F5344CB8AC3E}">
        <p14:creationId xmlns:p14="http://schemas.microsoft.com/office/powerpoint/2010/main" val="294148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718" y="-299781"/>
            <a:ext cx="10018713" cy="1752599"/>
          </a:xfrm>
        </p:spPr>
        <p:txBody>
          <a:bodyPr/>
          <a:lstStyle/>
          <a:p>
            <a:r>
              <a:rPr lang="en-US"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763" y="860425"/>
            <a:ext cx="10018712" cy="593721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400">
                <a:solidFill>
                  <a:srgbClr val="000000"/>
                </a:solidFill>
                <a:latin typeface="Corbel"/>
              </a:rPr>
              <a:t>canvas id="myCanvas" width="578" height="200"&gt;&lt;/canvas&gt;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 &lt;script&gt;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var canvas = document.getElementById('myCanvas');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var context = canvas.getContext('2d');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/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context.beginPath();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context.moveTo(100, 20);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// line 1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context.lineTo(200, 160);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// quadratic curve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context.quadraticCurveTo(230, 200, 250, 120);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// bezier curve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context.bezierCurveTo(290, -40, 300, 200, 400, 150);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// line 2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context.lineTo(500, 90);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/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context.lineWidth = 5;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context.strokeStyle = 'blue';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   context.stroke();</a:t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/>
            </a:r>
            <a:br>
              <a:rPr lang="en-US" sz="5400">
                <a:solidFill>
                  <a:srgbClr val="000000"/>
                </a:solidFill>
                <a:latin typeface="Corbel"/>
              </a:rPr>
            </a:br>
            <a:r>
              <a:rPr lang="en-US" sz="5400">
                <a:solidFill>
                  <a:srgbClr val="000000"/>
                </a:solidFill>
                <a:latin typeface="Corbel"/>
              </a:rPr>
              <a:t>   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5915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Joining Lines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/>
              <a:t>To set the line join style of an HTML5 Canvas path, we can set the </a:t>
            </a:r>
            <a:r>
              <a:rPr lang="en-US" sz="3600" i="1"/>
              <a:t>lineJoin</a:t>
            </a:r>
            <a:r>
              <a:rPr lang="en-US" sz="3600"/>
              <a:t> context property</a:t>
            </a:r>
          </a:p>
          <a:p>
            <a:r>
              <a:rPr lang="en-US" sz="3600"/>
              <a:t>Paths can have one of three line joins: </a:t>
            </a:r>
            <a:r>
              <a:rPr lang="en-US" sz="3600" i="1"/>
              <a:t>miter</a:t>
            </a:r>
            <a:r>
              <a:rPr lang="en-US" sz="3600"/>
              <a:t>, </a:t>
            </a:r>
            <a:r>
              <a:rPr lang="en-US" sz="3600" i="1"/>
              <a:t>round</a:t>
            </a:r>
            <a:r>
              <a:rPr lang="en-US" sz="3600"/>
              <a:t>, or </a:t>
            </a:r>
            <a:r>
              <a:rPr lang="en-US" sz="3600" i="1"/>
              <a:t>bevel</a:t>
            </a:r>
          </a:p>
          <a:p>
            <a:r>
              <a:rPr lang="en-US" sz="3600"/>
              <a:t>Unless otherwise specified, the HTML5 Canvas line join property is defaulted with the </a:t>
            </a:r>
            <a:r>
              <a:rPr lang="en-US" sz="3600" i="1"/>
              <a:t>miter</a:t>
            </a:r>
            <a:r>
              <a:rPr lang="en-US" sz="360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6478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910" y="-484577"/>
            <a:ext cx="10018713" cy="1752599"/>
          </a:xfrm>
        </p:spPr>
        <p:txBody>
          <a:bodyPr/>
          <a:lstStyle/>
          <a:p>
            <a:r>
              <a:rPr lang="en-US"/>
              <a:t>Joining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724" y="1016703"/>
            <a:ext cx="10018712" cy="56702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/>
              <a:t>&lt;script&gt;</a:t>
            </a:r>
            <a:br>
              <a:rPr lang="en-US" sz="3600"/>
            </a:br>
            <a:r>
              <a:rPr lang="en-US" sz="3600"/>
              <a:t>      var canvas = document.getElementById('myCanvas');</a:t>
            </a:r>
            <a:br>
              <a:rPr lang="en-US" sz="3600"/>
            </a:br>
            <a:r>
              <a:rPr lang="en-US" sz="3600"/>
              <a:t>      var context = canvas.getContext('2d');</a:t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>      // set line width for all lines</a:t>
            </a:r>
            <a:br>
              <a:rPr lang="en-US" sz="3600"/>
            </a:br>
            <a:r>
              <a:rPr lang="en-US" sz="3600"/>
              <a:t>      context.lineWidth = 25;</a:t>
            </a:r>
          </a:p>
          <a:p>
            <a:pPr marL="0" indent="0">
              <a:buNone/>
            </a:pPr>
            <a:r>
              <a:rPr lang="en-US" sz="3600"/>
              <a:t>// round line join (middle)</a:t>
            </a:r>
            <a:br>
              <a:rPr lang="en-US" sz="3600"/>
            </a:br>
            <a:r>
              <a:rPr lang="en-US" sz="3600"/>
              <a:t>      context.beginPath();</a:t>
            </a:r>
            <a:br>
              <a:rPr lang="en-US" sz="3600"/>
            </a:br>
            <a:r>
              <a:rPr lang="en-US" sz="3600"/>
              <a:t>      context.moveTo(239, 150);</a:t>
            </a:r>
            <a:br>
              <a:rPr lang="en-US" sz="3600"/>
            </a:br>
            <a:r>
              <a:rPr lang="en-US" sz="3600"/>
              <a:t>      context.lineTo(289, 50);</a:t>
            </a:r>
            <a:br>
              <a:rPr lang="en-US" sz="3600"/>
            </a:br>
            <a:r>
              <a:rPr lang="en-US" sz="3600"/>
              <a:t>      context.lineTo(339, 150);</a:t>
            </a:r>
            <a:br>
              <a:rPr lang="en-US" sz="3600"/>
            </a:br>
            <a:r>
              <a:rPr lang="en-US" sz="3600"/>
              <a:t>      context.lineJoin = 'round';</a:t>
            </a:r>
            <a:br>
              <a:rPr lang="en-US" sz="3600"/>
            </a:br>
            <a:r>
              <a:rPr lang="en-US" sz="3600"/>
              <a:t>      context.stroke();</a:t>
            </a:r>
            <a:br>
              <a:rPr lang="en-US" sz="3600"/>
            </a:br>
            <a:r>
              <a:rPr lang="en-US" sz="3600"/>
              <a:t> &lt;/script&gt;</a:t>
            </a:r>
            <a:br>
              <a:rPr lang="en-US" sz="3600"/>
            </a:br>
            <a:r>
              <a:rPr lang="en-US" sz="3600"/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411606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orbel"/>
              </a:rPr>
              <a:t>Rounded Corners</a:t>
            </a:r>
            <a:br>
              <a:rPr lang="en-US">
                <a:solidFill>
                  <a:srgbClr val="000000"/>
                </a:solidFill>
                <a:latin typeface="Corbel"/>
              </a:rPr>
            </a:br>
            <a:endParaRPr lang="en-US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Corbel"/>
              </a:rPr>
              <a:t>we  use the </a:t>
            </a:r>
            <a:r>
              <a:rPr lang="en-US" i="1">
                <a:solidFill>
                  <a:srgbClr val="000000"/>
                </a:solidFill>
                <a:latin typeface="Corbel"/>
              </a:rPr>
              <a:t>arcTo()</a:t>
            </a:r>
            <a:r>
              <a:rPr lang="en-US">
                <a:solidFill>
                  <a:srgbClr val="000000"/>
                </a:solidFill>
                <a:latin typeface="Corbel"/>
              </a:rPr>
              <a:t> method which is defined by a control point, an ending point, and a radius.</a:t>
            </a:r>
          </a:p>
        </p:txBody>
      </p:sp>
    </p:spTree>
    <p:extLst>
      <p:ext uri="{BB962C8B-B14F-4D97-AF65-F5344CB8AC3E}">
        <p14:creationId xmlns:p14="http://schemas.microsoft.com/office/powerpoint/2010/main" val="44230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646" y="-464044"/>
            <a:ext cx="10018713" cy="1752599"/>
          </a:xfrm>
        </p:spPr>
        <p:txBody>
          <a:bodyPr/>
          <a:lstStyle/>
          <a:p>
            <a:r>
              <a:rPr lang="en-US"/>
              <a:t>Rounded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181" y="1003386"/>
            <a:ext cx="10018712" cy="544442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>
                <a:solidFill>
                  <a:srgbClr val="000000"/>
                </a:solidFill>
                <a:latin typeface="Corbel"/>
              </a:rPr>
              <a:t>&lt;script&gt;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var canvas = document.getElementById('myCanvas');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var context = canvas.getContext('2d');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var rectWidth = 200;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var rectHeight = 100;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var rectX = 189;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var rectY = 50;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var cornerRadius = 50;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/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context.beginPath();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context.moveTo(rectX, rectY);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context.lineTo(rectX + rectWidth - cornerRadius, rectY);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context.arcTo(rectX + rectWidth, rectY, rectX + rectWidth, rectY + cornerRadius, cornerRadius);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context.lineTo(rectX + rectWidth, rectY + rectHeight);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context.lineWidth = 5;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context.stroke();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724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/>
              <a:t>To create a custom shape with HTML5 Canvas, we can create a path and then close it using the </a:t>
            </a:r>
            <a:r>
              <a:rPr lang="en-US" sz="3600" i="1"/>
              <a:t>closePath()</a:t>
            </a:r>
            <a:r>
              <a:rPr lang="en-US" sz="3600"/>
              <a:t> method.</a:t>
            </a:r>
          </a:p>
          <a:p>
            <a:r>
              <a:rPr lang="en-US" sz="3600">
                <a:latin typeface="Corbel"/>
              </a:rPr>
              <a:t>We can use the </a:t>
            </a:r>
            <a:r>
              <a:rPr lang="en-US" sz="3600" i="1"/>
              <a:t>lineTo()</a:t>
            </a:r>
            <a:r>
              <a:rPr lang="en-US" sz="3600"/>
              <a:t>, </a:t>
            </a:r>
            <a:r>
              <a:rPr lang="en-US" sz="3600" i="1"/>
              <a:t>arcTo()</a:t>
            </a:r>
            <a:r>
              <a:rPr lang="en-US" sz="3600"/>
              <a:t>, </a:t>
            </a:r>
            <a:r>
              <a:rPr lang="en-US" sz="3600" i="1"/>
              <a:t>quadraticCurveTo()</a:t>
            </a:r>
            <a:r>
              <a:rPr lang="en-US" sz="3600"/>
              <a:t>, or </a:t>
            </a:r>
            <a:r>
              <a:rPr lang="en-US" sz="3600" i="1"/>
              <a:t>bezierCurveTo()</a:t>
            </a:r>
            <a:r>
              <a:rPr lang="en-US" sz="3600"/>
              <a:t> methods to construct each subpath which makes up our shape</a:t>
            </a:r>
          </a:p>
        </p:txBody>
      </p:sp>
    </p:spTree>
    <p:extLst>
      <p:ext uri="{BB962C8B-B14F-4D97-AF65-F5344CB8AC3E}">
        <p14:creationId xmlns:p14="http://schemas.microsoft.com/office/powerpoint/2010/main" val="216575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982" y="-484577"/>
            <a:ext cx="10018713" cy="1752599"/>
          </a:xfrm>
        </p:spPr>
        <p:txBody>
          <a:bodyPr/>
          <a:lstStyle/>
          <a:p>
            <a:r>
              <a:rPr lang="en-US"/>
              <a:t>Custom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225" y="860425"/>
            <a:ext cx="10018713" cy="56497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>
                <a:solidFill>
                  <a:srgbClr val="000000"/>
                </a:solidFill>
                <a:latin typeface="Corbel"/>
              </a:rPr>
              <a:t>&lt;script&gt;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var canvas = document.getElementById('myCanvas');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var context = canvas.getContext('2d');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/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// begin custom shape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context.beginPath();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context.moveTo(170, 80);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context.bezierCurveTo(130, 100, 130, 150, 230, 150);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context.bezierCurveTo(250, 180, 320, 180, 340, 150);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context.bezierCurveTo(420, 150, 420, 120, 390, 100);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context.bezierCurveTo(430, 40, 370, 30, 340, 50);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context.bezierCurveTo(320, 5, 250, 20, 250, 50);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context.bezierCurveTo(200, 5, 150, 20, 170, 80);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/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// complete custom shape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context.closePath();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context.lineWidth = 5;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context.strokeStyle = 'blue';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context.stroke();</a:t>
            </a:r>
          </a:p>
        </p:txBody>
      </p:sp>
    </p:spTree>
    <p:extLst>
      <p:ext uri="{BB962C8B-B14F-4D97-AF65-F5344CB8AC3E}">
        <p14:creationId xmlns:p14="http://schemas.microsoft.com/office/powerpoint/2010/main" val="84006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canvas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517" y="2646467"/>
            <a:ext cx="10552568" cy="3904451"/>
          </a:xfrm>
        </p:spPr>
        <p:txBody>
          <a:bodyPr>
            <a:normAutofit lnSpcReduction="10000"/>
          </a:bodyPr>
          <a:lstStyle/>
          <a:p>
            <a:r>
              <a:rPr lang="en-US" sz="3600"/>
              <a:t>Similar to the &lt;div&gt;, &lt;a&gt;, or &lt;table&gt; tag, with the exception that its contents are rendered with JavaScript</a:t>
            </a:r>
          </a:p>
          <a:p>
            <a:r>
              <a:rPr lang="en-US" sz="3600"/>
              <a:t>The canvas context is an object with properties and methods that you can use to render graphics inside the canvas element.  The context can be 2d or webgl (3d).</a:t>
            </a:r>
          </a:p>
        </p:txBody>
      </p:sp>
    </p:spTree>
    <p:extLst>
      <p:ext uri="{BB962C8B-B14F-4D97-AF65-F5344CB8AC3E}">
        <p14:creationId xmlns:p14="http://schemas.microsoft.com/office/powerpoint/2010/main" val="385238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/>
              <a:t>we can use the </a:t>
            </a:r>
            <a:r>
              <a:rPr lang="en-US" sz="3600" i="1"/>
              <a:t>rect()</a:t>
            </a:r>
            <a:r>
              <a:rPr lang="en-US" sz="3600"/>
              <a:t> method rather than constructing the shape with 4 connecting lines.</a:t>
            </a:r>
          </a:p>
          <a:p>
            <a:r>
              <a:rPr lang="en-US" sz="3600"/>
              <a:t>rectangle is positioned with </a:t>
            </a:r>
            <a:r>
              <a:rPr lang="en-US" sz="3600" i="1"/>
              <a:t>x</a:t>
            </a:r>
            <a:r>
              <a:rPr lang="en-US" sz="3600"/>
              <a:t> and </a:t>
            </a:r>
            <a:r>
              <a:rPr lang="en-US" sz="3600" i="1"/>
              <a:t>y</a:t>
            </a:r>
            <a:r>
              <a:rPr lang="en-US" sz="3600"/>
              <a:t> parameters, and is sized with </a:t>
            </a:r>
            <a:r>
              <a:rPr lang="en-US" sz="3600" i="1"/>
              <a:t>width</a:t>
            </a:r>
            <a:r>
              <a:rPr lang="en-US" sz="3600"/>
              <a:t> and </a:t>
            </a:r>
            <a:r>
              <a:rPr lang="en-US" sz="3600" i="1"/>
              <a:t>height</a:t>
            </a:r>
            <a:r>
              <a:rPr lang="en-US" sz="3600"/>
              <a:t> parameters.</a:t>
            </a:r>
          </a:p>
          <a:p>
            <a:r>
              <a:rPr lang="en-US" sz="3600"/>
              <a:t>The rectangle is positioned about its top left corner.</a:t>
            </a:r>
          </a:p>
        </p:txBody>
      </p:sp>
    </p:spTree>
    <p:extLst>
      <p:ext uri="{BB962C8B-B14F-4D97-AF65-F5344CB8AC3E}">
        <p14:creationId xmlns:p14="http://schemas.microsoft.com/office/powerpoint/2010/main" val="367736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-484577"/>
            <a:ext cx="10018713" cy="1752599"/>
          </a:xfrm>
        </p:spPr>
        <p:txBody>
          <a:bodyPr/>
          <a:lstStyle/>
          <a:p>
            <a:r>
              <a:rPr lang="en-US"/>
              <a:t>Rectangle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148" y="1044138"/>
            <a:ext cx="10018713" cy="5567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>
                <a:solidFill>
                  <a:srgbClr val="000000"/>
                </a:solidFill>
                <a:latin typeface="Corbel"/>
              </a:rPr>
              <a:t>&lt;script&gt;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var canvas = document.getElementById('myCanvas');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var context = canvas.getContext('2d');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/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context.beginPath();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context.rect(188, 50, 200, 100);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context.fillStyle = 'yellow';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context.fill();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context.lineWidth = 7;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context.strokeStyle = 'black';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   context.stroke();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6087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400">
                <a:solidFill>
                  <a:srgbClr val="000000"/>
                </a:solidFill>
                <a:latin typeface="Corbel"/>
              </a:rPr>
              <a:t>We  create a full arc using the </a:t>
            </a:r>
            <a:r>
              <a:rPr lang="en-US" sz="5400" i="1">
                <a:solidFill>
                  <a:srgbClr val="000000"/>
                </a:solidFill>
                <a:latin typeface="Corbel"/>
              </a:rPr>
              <a:t>arc()</a:t>
            </a:r>
            <a:r>
              <a:rPr lang="en-US" sz="5400">
                <a:solidFill>
                  <a:srgbClr val="000000"/>
                </a:solidFill>
                <a:latin typeface="Corbel"/>
              </a:rPr>
              <a:t> method by defining the starting angle as 0 and the ending angle as 2 * PI</a:t>
            </a:r>
          </a:p>
        </p:txBody>
      </p:sp>
    </p:spTree>
    <p:extLst>
      <p:ext uri="{BB962C8B-B14F-4D97-AF65-F5344CB8AC3E}">
        <p14:creationId xmlns:p14="http://schemas.microsoft.com/office/powerpoint/2010/main" val="229909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Filling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>
                <a:solidFill>
                  <a:srgbClr val="000000"/>
                </a:solidFill>
              </a:rPr>
              <a:t>To fill an HTML5 Canvas shape with a solid color, we can set the </a:t>
            </a:r>
            <a:r>
              <a:rPr lang="en-US" sz="3600" i="1">
                <a:solidFill>
                  <a:srgbClr val="000000"/>
                </a:solidFill>
              </a:rPr>
              <a:t>fillStyle</a:t>
            </a:r>
            <a:r>
              <a:rPr lang="en-US" sz="3600">
                <a:solidFill>
                  <a:srgbClr val="000000"/>
                </a:solidFill>
              </a:rPr>
              <a:t> property to a color.</a:t>
            </a:r>
          </a:p>
          <a:p>
            <a:r>
              <a:rPr lang="en-US" sz="3600">
                <a:solidFill>
                  <a:srgbClr val="000000"/>
                </a:solidFill>
              </a:rPr>
              <a:t>then we can use the </a:t>
            </a:r>
            <a:r>
              <a:rPr lang="en-US" sz="3600" i="1">
                <a:solidFill>
                  <a:srgbClr val="000000"/>
                </a:solidFill>
              </a:rPr>
              <a:t>fill()</a:t>
            </a:r>
            <a:r>
              <a:rPr lang="en-US" sz="3600">
                <a:solidFill>
                  <a:srgbClr val="000000"/>
                </a:solidFill>
              </a:rPr>
              <a:t> method to fill the shape.</a:t>
            </a:r>
          </a:p>
          <a:p>
            <a:r>
              <a:rPr lang="en-US" sz="3600">
                <a:solidFill>
                  <a:srgbClr val="000000"/>
                </a:solidFill>
              </a:rPr>
              <a:t>When setting both the fill and stroke for a shape, make sure that you use fill() before stroke(). Otherwise, the fill will overlap half of the stroke</a:t>
            </a:r>
          </a:p>
        </p:txBody>
      </p:sp>
    </p:spTree>
    <p:extLst>
      <p:ext uri="{BB962C8B-B14F-4D97-AF65-F5344CB8AC3E}">
        <p14:creationId xmlns:p14="http://schemas.microsoft.com/office/powerpoint/2010/main" val="1161945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778" y="-484578"/>
            <a:ext cx="10018713" cy="1752599"/>
          </a:xfrm>
        </p:spPr>
        <p:txBody>
          <a:bodyPr/>
          <a:lstStyle/>
          <a:p>
            <a:r>
              <a:rPr lang="en-US"/>
              <a:t>Filling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237" y="634687"/>
            <a:ext cx="10018713" cy="6121979"/>
          </a:xfrm>
        </p:spPr>
        <p:txBody>
          <a:bodyPr>
            <a:normAutofit fontScale="40000" lnSpcReduction="20000"/>
          </a:bodyPr>
          <a:lstStyle/>
          <a:p>
            <a:r>
              <a:rPr lang="en-US" sz="5400"/>
              <a:t>&lt;script&gt;</a:t>
            </a:r>
            <a:br>
              <a:rPr lang="en-US" sz="5400"/>
            </a:br>
            <a:r>
              <a:rPr lang="en-US" sz="5400"/>
              <a:t>      var canvas = document.getElementById('myCanvas');</a:t>
            </a:r>
            <a:br>
              <a:rPr lang="en-US" sz="5400"/>
            </a:br>
            <a:r>
              <a:rPr lang="en-US" sz="5400"/>
              <a:t>      var context = canvas.getContext('2d');</a:t>
            </a:r>
            <a:br>
              <a:rPr lang="en-US" sz="5400"/>
            </a:br>
            <a:r>
              <a:rPr lang="en-US" sz="5400"/>
              <a:t>      // begin custom shape</a:t>
            </a:r>
            <a:br>
              <a:rPr lang="en-US" sz="5400"/>
            </a:br>
            <a:r>
              <a:rPr lang="en-US" sz="5400"/>
              <a:t>      context.beginPath();</a:t>
            </a:r>
            <a:br>
              <a:rPr lang="en-US" sz="5400"/>
            </a:br>
            <a:r>
              <a:rPr lang="en-US" sz="5400"/>
              <a:t>      context.moveTo(170, 80);</a:t>
            </a:r>
            <a:br>
              <a:rPr lang="en-US" sz="5400"/>
            </a:br>
            <a:r>
              <a:rPr lang="en-US" sz="5400"/>
              <a:t>      context.bezierCurveTo(130, 100, 130, 150, 230, 150);</a:t>
            </a:r>
            <a:br>
              <a:rPr lang="en-US" sz="5400"/>
            </a:br>
            <a:r>
              <a:rPr lang="en-US" sz="5400"/>
              <a:t>      context.bezierCurveTo(250, 180, 320, 180, 340, 150);</a:t>
            </a:r>
            <a:br>
              <a:rPr lang="en-US" sz="5400"/>
            </a:br>
            <a:r>
              <a:rPr lang="en-US" sz="5400"/>
              <a:t>      context.bezierCurveTo(420, 150, 420, 120, 390, 100);</a:t>
            </a:r>
            <a:br>
              <a:rPr lang="en-US" sz="5400"/>
            </a:br>
            <a:r>
              <a:rPr lang="en-US" sz="5400"/>
              <a:t>      context.bezierCurveTo(430, 40, 370, 30, 340, 50);</a:t>
            </a:r>
            <a:br>
              <a:rPr lang="en-US" sz="5400"/>
            </a:br>
            <a:r>
              <a:rPr lang="en-US" sz="5400"/>
              <a:t>      context.bezierCurveTo(320, 5, 250, 20, 250, 50);</a:t>
            </a:r>
            <a:br>
              <a:rPr lang="en-US" sz="5400"/>
            </a:br>
            <a:r>
              <a:rPr lang="en-US" sz="5400"/>
              <a:t>      context.bezierCurveTo(200, 5, 150, 20, 170, 80);</a:t>
            </a:r>
            <a:br>
              <a:rPr lang="en-US" sz="5400"/>
            </a:br>
            <a:r>
              <a:rPr lang="en-US" sz="5400"/>
              <a:t>      // complete custom shape</a:t>
            </a:r>
            <a:br>
              <a:rPr lang="en-US" sz="5400"/>
            </a:br>
            <a:r>
              <a:rPr lang="en-US" sz="5400"/>
              <a:t>      context.closePath();</a:t>
            </a:r>
            <a:br>
              <a:rPr lang="en-US" sz="5400"/>
            </a:br>
            <a:r>
              <a:rPr lang="en-US" sz="5400"/>
              <a:t>      context.lineWidth = 5;</a:t>
            </a:r>
            <a:br>
              <a:rPr lang="en-US" sz="5400"/>
            </a:br>
            <a:r>
              <a:rPr lang="en-US" sz="5400"/>
              <a:t>      context.fillStyle = '#8ED6FF';</a:t>
            </a:r>
            <a:br>
              <a:rPr lang="en-US" sz="5400"/>
            </a:br>
            <a:r>
              <a:rPr lang="en-US" sz="5400"/>
              <a:t>      context.fill();</a:t>
            </a:r>
            <a:br>
              <a:rPr lang="en-US" sz="5400"/>
            </a:br>
            <a:r>
              <a:rPr lang="en-US" sz="5400"/>
              <a:t>      context.strokeStyle = 'blue';</a:t>
            </a:r>
            <a:br>
              <a:rPr lang="en-US" sz="5400"/>
            </a:br>
            <a:r>
              <a:rPr lang="en-US" sz="5400"/>
              <a:t>      context.stroke();</a:t>
            </a:r>
            <a:br>
              <a:rPr lang="en-US" sz="5400"/>
            </a:br>
            <a:r>
              <a:rPr lang="en-US" sz="5400"/>
              <a:t>   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49995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564" y="50454"/>
            <a:ext cx="10018713" cy="1752599"/>
          </a:xfrm>
        </p:spPr>
        <p:txBody>
          <a:bodyPr/>
          <a:lstStyle/>
          <a:p>
            <a:r>
              <a:rPr lang="en-US"/>
              <a:t>Drawing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489075"/>
            <a:ext cx="10018712" cy="5309940"/>
          </a:xfrm>
        </p:spPr>
        <p:txBody>
          <a:bodyPr>
            <a:normAutofit/>
          </a:bodyPr>
          <a:lstStyle/>
          <a:p>
            <a:r>
              <a:rPr lang="en-US"/>
              <a:t>To draw an image using HTML5 Canvas, we use the </a:t>
            </a:r>
            <a:r>
              <a:rPr lang="en-US" i="1"/>
              <a:t>drawImage()</a:t>
            </a:r>
            <a:r>
              <a:rPr lang="en-US"/>
              <a:t> method which requires an image object and a destination point.</a:t>
            </a:r>
          </a:p>
          <a:p>
            <a:r>
              <a:rPr lang="en-US"/>
              <a:t>The destination point defines the top left corner of the image relative to the top left corner of the canvas. </a:t>
            </a:r>
          </a:p>
          <a:p>
            <a:r>
              <a:rPr lang="en-US" sz="3600"/>
              <a:t>      </a:t>
            </a:r>
            <a:r>
              <a:rPr lang="en-US"/>
              <a:t>var imageObj = new Image();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      imageObj.onload = function() {</a:t>
            </a:r>
            <a:br>
              <a:rPr lang="en-US"/>
            </a:br>
            <a:r>
              <a:rPr lang="en-US"/>
              <a:t>        context.drawImage(imageObj, 69, 50);</a:t>
            </a:r>
            <a:br>
              <a:rPr lang="en-US"/>
            </a:br>
            <a:r>
              <a:rPr lang="en-US"/>
              <a:t>      };</a:t>
            </a:r>
            <a:br>
              <a:rPr lang="en-US"/>
            </a:br>
            <a:r>
              <a:rPr lang="en-US"/>
              <a:t>      imageObj.src = 'http://www.html5canvastutorials.com/demos/assets/darth-vader.jpg';</a:t>
            </a:r>
          </a:p>
        </p:txBody>
      </p:sp>
    </p:spTree>
    <p:extLst>
      <p:ext uri="{BB962C8B-B14F-4D97-AF65-F5344CB8AC3E}">
        <p14:creationId xmlns:p14="http://schemas.microsoft.com/office/powerpoint/2010/main" val="45259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/>
              <a:t>we add two additional arguments to the </a:t>
            </a:r>
            <a:r>
              <a:rPr lang="en-US" sz="3600" i="1"/>
              <a:t>drawImage()</a:t>
            </a:r>
            <a:r>
              <a:rPr lang="en-US" sz="3600"/>
              <a:t> method, </a:t>
            </a:r>
            <a:r>
              <a:rPr lang="en-US" sz="3600" i="1"/>
              <a:t>width</a:t>
            </a:r>
            <a:r>
              <a:rPr lang="en-US" sz="3600"/>
              <a:t> and </a:t>
            </a:r>
            <a:r>
              <a:rPr lang="en-US" sz="3600" i="1"/>
              <a:t>height</a:t>
            </a:r>
          </a:p>
          <a:p>
            <a:r>
              <a:rPr lang="en-US" i="1"/>
              <a:t>      </a:t>
            </a:r>
            <a:r>
              <a:rPr lang="en-US" sz="3600"/>
              <a:t>var width = 200;</a:t>
            </a:r>
            <a:br>
              <a:rPr lang="en-US" sz="3600"/>
            </a:br>
            <a:r>
              <a:rPr lang="en-US" sz="3600"/>
              <a:t>      var height = 137;</a:t>
            </a:r>
            <a:br>
              <a:rPr lang="en-US" sz="3600"/>
            </a:br>
            <a:r>
              <a:rPr lang="en-US" sz="3600"/>
              <a:t>      var imageObj = new Image();</a:t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>      imageObj.onload = function() {</a:t>
            </a:r>
            <a:br>
              <a:rPr lang="en-US" sz="3600"/>
            </a:br>
            <a:r>
              <a:rPr lang="en-US" sz="3600"/>
              <a:t>        context.drawImage(imageObj, x, y, width, height);</a:t>
            </a:r>
            <a:br>
              <a:rPr lang="en-US" sz="3600"/>
            </a:br>
            <a:r>
              <a:rPr lang="en-US" sz="3600"/>
              <a:t>      };</a:t>
            </a:r>
          </a:p>
        </p:txBody>
      </p:sp>
    </p:spTree>
    <p:extLst>
      <p:ext uri="{BB962C8B-B14F-4D97-AF65-F5344CB8AC3E}">
        <p14:creationId xmlns:p14="http://schemas.microsoft.com/office/powerpoint/2010/main" val="3061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45" y="-454086"/>
            <a:ext cx="10018713" cy="1752599"/>
          </a:xfrm>
        </p:spPr>
        <p:txBody>
          <a:bodyPr/>
          <a:lstStyle/>
          <a:p>
            <a:r>
              <a:rPr lang="en-US"/>
              <a:t>Crop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356" y="-79939"/>
            <a:ext cx="10018713" cy="3124201"/>
          </a:xfrm>
        </p:spPr>
        <p:txBody>
          <a:bodyPr/>
          <a:lstStyle/>
          <a:p>
            <a:r>
              <a:rPr lang="en-US"/>
              <a:t>We add six additional arguments to the </a:t>
            </a:r>
            <a:r>
              <a:rPr lang="en-US" i="1"/>
              <a:t>drawImage()</a:t>
            </a:r>
            <a:r>
              <a:rPr lang="en-US"/>
              <a:t> method, </a:t>
            </a:r>
            <a:r>
              <a:rPr lang="en-US" i="1"/>
              <a:t>sourceX</a:t>
            </a:r>
            <a:r>
              <a:rPr lang="en-US"/>
              <a:t>, </a:t>
            </a:r>
            <a:r>
              <a:rPr lang="en-US" i="1"/>
              <a:t>sourceY</a:t>
            </a:r>
            <a:r>
              <a:rPr lang="en-US"/>
              <a:t>, </a:t>
            </a:r>
            <a:r>
              <a:rPr lang="en-US" i="1"/>
              <a:t>sourceWidth</a:t>
            </a:r>
            <a:r>
              <a:rPr lang="en-US"/>
              <a:t>, </a:t>
            </a:r>
            <a:r>
              <a:rPr lang="en-US" i="1"/>
              <a:t>sourceHeight</a:t>
            </a:r>
            <a:r>
              <a:rPr lang="en-US"/>
              <a:t>, </a:t>
            </a:r>
            <a:r>
              <a:rPr lang="en-US" i="1"/>
              <a:t>destWidth</a:t>
            </a:r>
            <a:r>
              <a:rPr lang="en-US"/>
              <a:t> and </a:t>
            </a:r>
            <a:r>
              <a:rPr lang="en-US" i="1"/>
              <a:t>destHeight.</a:t>
            </a:r>
          </a:p>
          <a:p>
            <a:endParaRPr lang="en-US"/>
          </a:p>
        </p:txBody>
      </p:sp>
      <p:pic>
        <p:nvPicPr>
          <p:cNvPr id="4" name="Picture 3" descr="img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88" y="1646238"/>
            <a:ext cx="5564515" cy="55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draw text using HTML5 Canvas, we can use the </a:t>
            </a:r>
            <a:r>
              <a:rPr lang="en-US" i="1"/>
              <a:t>font</a:t>
            </a:r>
            <a:r>
              <a:rPr lang="en-US"/>
              <a:t> property and the </a:t>
            </a:r>
            <a:r>
              <a:rPr lang="en-US" i="1"/>
              <a:t>fillText()</a:t>
            </a:r>
            <a:r>
              <a:rPr lang="en-US"/>
              <a:t> method of the canvas context.</a:t>
            </a:r>
          </a:p>
          <a:p>
            <a:r>
              <a:rPr lang="en-US"/>
              <a:t>To set the font, size, and style of HTML5 Canvas text, we set the </a:t>
            </a:r>
            <a:r>
              <a:rPr lang="en-US" i="1"/>
              <a:t>font</a:t>
            </a:r>
            <a:r>
              <a:rPr lang="en-US"/>
              <a:t> property of the canvas context to a string containing the font style, size, and family, delimited by spaces.</a:t>
            </a:r>
          </a:p>
          <a:p>
            <a:r>
              <a:rPr lang="en-US"/>
              <a:t>Once the font property has been set, we can draw the text with the </a:t>
            </a:r>
            <a:r>
              <a:rPr lang="en-US" i="1"/>
              <a:t>fillText()</a:t>
            </a:r>
            <a:r>
              <a:rPr lang="en-US"/>
              <a:t> method, which requires a string and an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6354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&lt;script&gt;</a:t>
            </a:r>
            <a:br>
              <a:rPr lang="en-US"/>
            </a:br>
            <a:r>
              <a:rPr lang="en-US"/>
              <a:t>      var canvas = document.getElementById('myCanvas');</a:t>
            </a:r>
            <a:br>
              <a:rPr lang="en-US"/>
            </a:br>
            <a:r>
              <a:rPr lang="en-US"/>
              <a:t>      var context = canvas.getContext('2d');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      context.font = 'italic 40pt Calibri';</a:t>
            </a:r>
            <a:br>
              <a:rPr lang="en-US"/>
            </a:br>
            <a:r>
              <a:rPr lang="en-US"/>
              <a:t>      context.fillText('Hello World!', 150, 100);</a:t>
            </a:r>
            <a:br>
              <a:rPr lang="en-US"/>
            </a:br>
            <a:r>
              <a:rPr lang="en-US"/>
              <a:t>   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116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Canvas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974850"/>
            <a:ext cx="10018712" cy="47880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/>
              <a:t>&lt;body&gt;</a:t>
            </a:r>
            <a:br>
              <a:rPr lang="en-US" sz="3600"/>
            </a:br>
            <a:r>
              <a:rPr lang="en-US" sz="3600"/>
              <a:t>  &lt;canvas id="myCanvas" width="578" height="200"&gt;&lt;/canvas&gt;</a:t>
            </a:r>
            <a:br>
              <a:rPr lang="en-US" sz="3600"/>
            </a:br>
            <a:r>
              <a:rPr lang="en-US" sz="3600"/>
              <a:t>  &lt;script&gt;</a:t>
            </a:r>
            <a:br>
              <a:rPr lang="en-US" sz="3600"/>
            </a:br>
            <a:r>
              <a:rPr lang="en-US" sz="3600"/>
              <a:t>    var canvas = document.getElementById('myCanvas');</a:t>
            </a:r>
            <a:br>
              <a:rPr lang="en-US" sz="3600"/>
            </a:br>
            <a:r>
              <a:rPr lang="en-US" sz="3600"/>
              <a:t>    var context = canvas.getContext('2d');</a:t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>    // do stuff here</a:t>
            </a:r>
            <a:br>
              <a:rPr lang="en-US" sz="3600"/>
            </a:br>
            <a:r>
              <a:rPr lang="en-US" sz="3600"/>
              <a:t>  &lt;/script&gt;</a:t>
            </a:r>
            <a:br>
              <a:rPr lang="en-US" sz="3600"/>
            </a:br>
            <a:r>
              <a:rPr lang="en-US" sz="360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559840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change text color, set context.fillStyle = "color"</a:t>
            </a:r>
          </a:p>
          <a:p>
            <a:r>
              <a:rPr lang="en-US"/>
              <a:t>TO change stroke color, set  context.strokeStyle = "color"</a:t>
            </a:r>
          </a:p>
          <a:p>
            <a:r>
              <a:rPr lang="en-US"/>
              <a:t>To align text, use context.textAlign = "center". can be set to </a:t>
            </a:r>
            <a:r>
              <a:rPr lang="en-US" i="1"/>
              <a:t>start</a:t>
            </a:r>
            <a:r>
              <a:rPr lang="en-US"/>
              <a:t>, </a:t>
            </a:r>
            <a:r>
              <a:rPr lang="en-US" i="1"/>
              <a:t>end</a:t>
            </a:r>
            <a:r>
              <a:rPr lang="en-US"/>
              <a:t>, </a:t>
            </a:r>
            <a:r>
              <a:rPr lang="en-US" i="1"/>
              <a:t>left</a:t>
            </a:r>
            <a:r>
              <a:rPr lang="en-US"/>
              <a:t>, </a:t>
            </a:r>
            <a:r>
              <a:rPr lang="en-US" i="1"/>
              <a:t>center</a:t>
            </a:r>
            <a:r>
              <a:rPr lang="en-US"/>
              <a:t>, or </a:t>
            </a:r>
            <a:r>
              <a:rPr lang="en-US" i="1"/>
              <a:t>right.</a:t>
            </a:r>
          </a:p>
          <a:p>
            <a:r>
              <a:rPr lang="en-US"/>
              <a:t>When it's set to </a:t>
            </a:r>
            <a:r>
              <a:rPr lang="en-US" i="1"/>
              <a:t>start</a:t>
            </a:r>
            <a:r>
              <a:rPr lang="en-US"/>
              <a:t> and the document direction is </a:t>
            </a:r>
            <a:r>
              <a:rPr lang="en-US" i="1"/>
              <a:t>ltr</a:t>
            </a:r>
            <a:r>
              <a:rPr lang="en-US"/>
              <a:t> (left to right), or when it's set to </a:t>
            </a:r>
            <a:r>
              <a:rPr lang="en-US" i="1"/>
              <a:t>end</a:t>
            </a:r>
            <a:r>
              <a:rPr lang="en-US"/>
              <a:t> and the document direction is </a:t>
            </a:r>
            <a:r>
              <a:rPr lang="en-US" i="1"/>
              <a:t>rtl</a:t>
            </a:r>
            <a:r>
              <a:rPr lang="en-US"/>
              <a:t> (right to left).</a:t>
            </a:r>
          </a:p>
        </p:txBody>
      </p:sp>
    </p:spTree>
    <p:extLst>
      <p:ext uri="{BB962C8B-B14F-4D97-AF65-F5344CB8AC3E}">
        <p14:creationId xmlns:p14="http://schemas.microsoft.com/office/powerpoint/2010/main" val="3136910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Snake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Let's make simple snake game using the tools we have learnt.</a:t>
            </a:r>
          </a:p>
        </p:txBody>
      </p:sp>
    </p:spTree>
    <p:extLst>
      <p:ext uri="{BB962C8B-B14F-4D97-AF65-F5344CB8AC3E}">
        <p14:creationId xmlns:p14="http://schemas.microsoft.com/office/powerpoint/2010/main" val="3326924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/>
              <a:t>&lt;html&gt;</a:t>
            </a:r>
            <a:br>
              <a:rPr lang="en-US" sz="3600"/>
            </a:br>
            <a:r>
              <a:rPr lang="en-US" sz="3600"/>
              <a:t>&lt;canvas id="canvas" width="450" height="450"&gt;&lt;/canvas&gt;</a:t>
            </a:r>
          </a:p>
          <a:p>
            <a:pPr marL="0" indent="0">
              <a:buNone/>
            </a:pPr>
            <a:r>
              <a:rPr lang="en-US" sz="3600">
                <a:latin typeface="Corbel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78331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the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var canvas = document.getElementById('canvas');</a:t>
            </a:r>
          </a:p>
          <a:p>
            <a:pPr marL="0" indent="0">
              <a:buNone/>
            </a:pPr>
            <a:r>
              <a:rPr lang="en-US"/>
              <a:t>context = canvas.getContext("2d");</a:t>
            </a:r>
          </a:p>
          <a:p>
            <a:pPr marL="0" indent="0">
              <a:buNone/>
            </a:pPr>
            <a:r>
              <a:rPr lang="en-US"/>
              <a:t>var w = canvas.width();</a:t>
            </a:r>
            <a:br>
              <a:rPr lang="en-US"/>
            </a:br>
            <a:r>
              <a:rPr lang="en-US"/>
              <a:t>var h = canvas.height();</a:t>
            </a:r>
          </a:p>
        </p:txBody>
      </p:sp>
    </p:spTree>
    <p:extLst>
      <p:ext uri="{BB962C8B-B14F-4D97-AF65-F5344CB8AC3E}">
        <p14:creationId xmlns:p14="http://schemas.microsoft.com/office/powerpoint/2010/main" val="1556471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Painting the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>
                <a:solidFill>
                  <a:srgbClr val="000000"/>
                </a:solidFill>
                <a:latin typeface="Corbel"/>
              </a:rPr>
              <a:t>context.fillStyle= "white";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context.fillRect(0   , 0, w, h);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context.strokeStyle    = "black";</a:t>
            </a:r>
          </a:p>
          <a:p>
            <a:pPr marL="0" indent="0">
              <a:buNone/>
            </a:pPr>
            <a:r>
              <a:rPr lang="en-US" sz="3600">
                <a:solidFill>
                  <a:srgbClr val="000000"/>
                </a:solidFill>
                <a:latin typeface="Corbel"/>
              </a:rPr>
              <a:t>context.strokeRect(0, 0, w, h);</a:t>
            </a:r>
          </a:p>
        </p:txBody>
      </p:sp>
    </p:spTree>
    <p:extLst>
      <p:ext uri="{BB962C8B-B14F-4D97-AF65-F5344CB8AC3E}">
        <p14:creationId xmlns:p14="http://schemas.microsoft.com/office/powerpoint/2010/main" val="157895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698" y="-285906"/>
            <a:ext cx="10018713" cy="1752599"/>
          </a:xfrm>
        </p:spPr>
        <p:txBody>
          <a:bodyPr/>
          <a:lstStyle/>
          <a:p>
            <a:r>
              <a:rPr lang="en-US"/>
              <a:t>Creating the snake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480" y="1431977"/>
            <a:ext cx="10018713" cy="53665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/>
              <a:t>create_snake();</a:t>
            </a:r>
            <a:br>
              <a:rPr lang="en-US" sz="3600"/>
            </a:br>
            <a:r>
              <a:rPr lang="en-US" sz="3600"/>
              <a:t>    function create_snake()</a:t>
            </a:r>
            <a:br>
              <a:rPr lang="en-US" sz="3600"/>
            </a:br>
            <a:r>
              <a:rPr lang="en-US" sz="3600"/>
              <a:t>    {</a:t>
            </a:r>
            <a:br>
              <a:rPr lang="en-US" sz="3600"/>
            </a:br>
            <a:r>
              <a:rPr lang="en-US" sz="3600"/>
              <a:t>        var length = 5; //Length of the snake</a:t>
            </a:r>
            <a:br>
              <a:rPr lang="en-US" sz="3600"/>
            </a:br>
            <a:r>
              <a:rPr lang="en-US" sz="3600"/>
              <a:t>        snake_array = []; //Empty array to start with</a:t>
            </a:r>
            <a:br>
              <a:rPr lang="en-US" sz="3600"/>
            </a:br>
            <a:r>
              <a:rPr lang="en-US" sz="3600"/>
              <a:t>        for(var i = length-1; i&gt;=0; i--)</a:t>
            </a:r>
            <a:br>
              <a:rPr lang="en-US" sz="3600"/>
            </a:br>
            <a:r>
              <a:rPr lang="en-US" sz="3600"/>
              <a:t>        {</a:t>
            </a:r>
            <a:br>
              <a:rPr lang="en-US" sz="3600"/>
            </a:br>
            <a:r>
              <a:rPr lang="en-US" sz="3600"/>
              <a:t>            //This will create a horizontal snake starting from the top left</a:t>
            </a:r>
            <a:br>
              <a:rPr lang="en-US" sz="3600"/>
            </a:br>
            <a:r>
              <a:rPr lang="en-US" sz="3600"/>
              <a:t>            snake_array.push({x: i, y:0});</a:t>
            </a:r>
            <a:br>
              <a:rPr lang="en-US" sz="3600"/>
            </a:br>
            <a:r>
              <a:rPr lang="en-US" sz="3600"/>
              <a:t>        }</a:t>
            </a:r>
            <a:br>
              <a:rPr lang="en-US" sz="3600"/>
            </a:br>
            <a:r>
              <a:rPr lang="en-US" sz="3600"/>
              <a:t>    }</a:t>
            </a:r>
          </a:p>
        </p:txBody>
      </p:sp>
    </p:spTree>
    <p:extLst>
      <p:ext uri="{BB962C8B-B14F-4D97-AF65-F5344CB8AC3E}">
        <p14:creationId xmlns:p14="http://schemas.microsoft.com/office/powerpoint/2010/main" val="1472215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45" y="-360652"/>
            <a:ext cx="10018713" cy="1752599"/>
          </a:xfrm>
        </p:spPr>
        <p:txBody>
          <a:bodyPr/>
          <a:lstStyle/>
          <a:p>
            <a:r>
              <a:rPr lang="en-US"/>
              <a:t>Painting the snake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5799" y="1004390"/>
            <a:ext cx="10018712" cy="55534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/>
              <a:t>var cw = 10;//cell width</a:t>
            </a:r>
          </a:p>
          <a:p>
            <a:pPr marL="0" indent="0">
              <a:buNone/>
            </a:pPr>
            <a:r>
              <a:rPr lang="en-US" sz="3600"/>
              <a:t>function paint()</a:t>
            </a:r>
            <a:br>
              <a:rPr lang="en-US" sz="3600"/>
            </a:br>
            <a:r>
              <a:rPr lang="en-US" sz="3600"/>
              <a:t>    {</a:t>
            </a:r>
            <a:br>
              <a:rPr lang="en-US" sz="3600"/>
            </a:br>
            <a:r>
              <a:rPr lang="en-US" sz="3600"/>
              <a:t>        for(var i = 0; i &lt; snake_array.length; i++)</a:t>
            </a:r>
            <a:br>
              <a:rPr lang="en-US" sz="3600"/>
            </a:br>
            <a:r>
              <a:rPr lang="en-US" sz="3600"/>
              <a:t>        {</a:t>
            </a:r>
            <a:br>
              <a:rPr lang="en-US" sz="3600"/>
            </a:br>
            <a:r>
              <a:rPr lang="en-US" sz="3600"/>
              <a:t>            var c = snake_array[i];</a:t>
            </a:r>
            <a:br>
              <a:rPr lang="en-US" sz="3600"/>
            </a:br>
            <a:r>
              <a:rPr lang="en-US" sz="3600"/>
              <a:t>            //Lets paint 10px wide cells</a:t>
            </a:r>
            <a:br>
              <a:rPr lang="en-US" sz="3600"/>
            </a:br>
            <a:r>
              <a:rPr lang="en-US" sz="3600"/>
              <a:t>          context.fillStyle  = "blue";</a:t>
            </a:r>
            <a:br>
              <a:rPr lang="en-US" sz="3600"/>
            </a:br>
            <a:r>
              <a:rPr lang="en-US" sz="3600"/>
              <a:t>          context.fillRect(c.x*cw  , c.y*cw, cw, cw);</a:t>
            </a:r>
            <a:br>
              <a:rPr lang="en-US" sz="3600"/>
            </a:br>
            <a:r>
              <a:rPr lang="en-US" sz="3600"/>
              <a:t>          context.strokeStyle  = "white";</a:t>
            </a:r>
            <a:br>
              <a:rPr lang="en-US" sz="3600"/>
            </a:br>
            <a:r>
              <a:rPr lang="en-US" sz="3600"/>
              <a:t>          context.strokeRect(c.x*cw  , c.y*cw, cw, cw);</a:t>
            </a:r>
            <a:br>
              <a:rPr lang="en-US" sz="3600"/>
            </a:br>
            <a:r>
              <a:rPr lang="en-US" sz="3600"/>
              <a:t>        }</a:t>
            </a:r>
            <a:br>
              <a:rPr lang="en-US" sz="3600"/>
            </a:br>
            <a:r>
              <a:rPr lang="en-US" sz="3600"/>
              <a:t>    }</a:t>
            </a:r>
            <a:br>
              <a:rPr lang="en-US" sz="3600"/>
            </a:br>
            <a:r>
              <a:rPr lang="en-US" sz="3600"/>
              <a:t>    </a:t>
            </a:r>
          </a:p>
        </p:txBody>
      </p:sp>
    </p:spTree>
    <p:extLst>
      <p:ext uri="{BB962C8B-B14F-4D97-AF65-F5344CB8AC3E}">
        <p14:creationId xmlns:p14="http://schemas.microsoft.com/office/powerpoint/2010/main" val="522936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624" y="-472772"/>
            <a:ext cx="10018713" cy="1752599"/>
          </a:xfrm>
        </p:spPr>
        <p:txBody>
          <a:bodyPr/>
          <a:lstStyle/>
          <a:p>
            <a:r>
              <a:rPr lang="en-US"/>
              <a:t>Moving the snake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760" y="1153710"/>
            <a:ext cx="10018713" cy="54413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/>
              <a:t>game_loop = setInterval(paint, 60);</a:t>
            </a:r>
          </a:p>
          <a:p>
            <a:pPr marL="0" indent="0">
              <a:buNone/>
            </a:pPr>
            <a:r>
              <a:rPr lang="en-US" sz="3600"/>
              <a:t>//put the following lines inside the paint function</a:t>
            </a:r>
          </a:p>
          <a:p>
            <a:pPr marL="0" indent="0">
              <a:buNone/>
            </a:pPr>
            <a:r>
              <a:rPr lang="en-US" sz="3600"/>
              <a:t>        //Pop out the tail cell and place it infront of the head cell</a:t>
            </a:r>
            <a:br>
              <a:rPr lang="en-US" sz="3600"/>
            </a:br>
            <a:r>
              <a:rPr lang="en-US" sz="3600"/>
              <a:t>        var nx = snake_array[0].x;</a:t>
            </a:r>
            <a:br>
              <a:rPr lang="en-US" sz="3600"/>
            </a:br>
            <a:r>
              <a:rPr lang="en-US" sz="3600"/>
              <a:t>        var ny = snake_array[0].y;</a:t>
            </a:r>
            <a:br>
              <a:rPr lang="en-US" sz="3600"/>
            </a:br>
            <a:r>
              <a:rPr lang="en-US" sz="3600"/>
              <a:t>        //These were the position of the head cell.</a:t>
            </a:r>
            <a:br>
              <a:rPr lang="en-US" sz="3600"/>
            </a:br>
            <a:r>
              <a:rPr lang="en-US" sz="3600"/>
              <a:t>        //We will increment it to get the new head position</a:t>
            </a:r>
            <a:br>
              <a:rPr lang="en-US" sz="3600"/>
            </a:br>
            <a:r>
              <a:rPr lang="en-US" sz="3600"/>
              <a:t>        </a:t>
            </a:r>
            <a:br>
              <a:rPr lang="en-US" sz="3600"/>
            </a:br>
            <a:r>
              <a:rPr lang="en-US" sz="3600"/>
              <a:t>        nx++;</a:t>
            </a:r>
            <a:br>
              <a:rPr lang="en-US" sz="3600"/>
            </a:br>
            <a:r>
              <a:rPr lang="en-US" sz="3600"/>
              <a:t>        </a:t>
            </a:r>
            <a:br>
              <a:rPr lang="en-US" sz="3600"/>
            </a:br>
            <a:r>
              <a:rPr lang="en-US" sz="3600"/>
              <a:t>        var tail = snake_array.pop(); //pops out the last cell</a:t>
            </a:r>
            <a:br>
              <a:rPr lang="en-US" sz="3600"/>
            </a:br>
            <a:r>
              <a:rPr lang="en-US" sz="3600"/>
              <a:t>        tail.x = nx;</a:t>
            </a:r>
            <a:br>
              <a:rPr lang="en-US" sz="3600"/>
            </a:br>
            <a:r>
              <a:rPr lang="en-US" sz="3600"/>
              <a:t>        snake_array.unshift(tail); //puts back the tail as the first cell</a:t>
            </a:r>
          </a:p>
        </p:txBody>
      </p:sp>
    </p:spTree>
    <p:extLst>
      <p:ext uri="{BB962C8B-B14F-4D97-AF65-F5344CB8AC3E}">
        <p14:creationId xmlns:p14="http://schemas.microsoft.com/office/powerpoint/2010/main" val="1000184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191" y="162574"/>
            <a:ext cx="10018713" cy="1752599"/>
          </a:xfrm>
        </p:spPr>
        <p:txBody>
          <a:bodyPr/>
          <a:lstStyle/>
          <a:p>
            <a:r>
              <a:rPr lang="en-US"/>
              <a:t>Leaving a trail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863" y="2592253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/>
              <a:t>After every 60ms, paint() function will create new rectangles but not delete the previous ones. This will leave a trail of the movement of the snake.</a:t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>To fix it, we paint the background of the canvas inside the paint() function.</a:t>
            </a:r>
          </a:p>
        </p:txBody>
      </p:sp>
    </p:spTree>
    <p:extLst>
      <p:ext uri="{BB962C8B-B14F-4D97-AF65-F5344CB8AC3E}">
        <p14:creationId xmlns:p14="http://schemas.microsoft.com/office/powerpoint/2010/main" val="4237741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Based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var d = "right"; //default direction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//add the following lines in the paint function</a:t>
            </a:r>
            <a:br>
              <a:rPr lang="en-US"/>
            </a:br>
            <a:r>
              <a:rPr lang="en-US"/>
              <a:t>if(d == "right") nx++;</a:t>
            </a:r>
            <a:br>
              <a:rPr lang="en-US"/>
            </a:br>
            <a:r>
              <a:rPr lang="en-US"/>
              <a:t>        else if(d == "left") nx--;</a:t>
            </a:r>
            <a:br>
              <a:rPr lang="en-US"/>
            </a:br>
            <a:r>
              <a:rPr lang="en-US"/>
              <a:t>        else if(d == "up") ny--;</a:t>
            </a:r>
            <a:br>
              <a:rPr lang="en-US"/>
            </a:br>
            <a:r>
              <a:rPr lang="en-US"/>
              <a:t>        else if(d == "down") ny++;</a:t>
            </a:r>
          </a:p>
        </p:txBody>
      </p:sp>
    </p:spTree>
    <p:extLst>
      <p:ext uri="{BB962C8B-B14F-4D97-AF65-F5344CB8AC3E}">
        <p14:creationId xmlns:p14="http://schemas.microsoft.com/office/powerpoint/2010/main" val="288093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beginPath(), moveTo(), lineTo(), and stroke() methods</a:t>
            </a:r>
          </a:p>
          <a:p>
            <a:r>
              <a:rPr lang="en-US"/>
              <a:t>beginPath() - to declare that we are about to draw a new path</a:t>
            </a:r>
          </a:p>
          <a:p>
            <a:r>
              <a:rPr lang="en-US"/>
              <a:t>moveTo() - to position the context point (i.e. Starting point),</a:t>
            </a:r>
          </a:p>
          <a:p>
            <a:r>
              <a:rPr lang="en-US"/>
              <a:t>lineTo() -  to draw a straight line from the starting position to a new position</a:t>
            </a:r>
          </a:p>
          <a:p>
            <a:r>
              <a:rPr lang="en-US"/>
              <a:t>stroke() - to make the line visible i.e fill color in the line</a:t>
            </a:r>
          </a:p>
        </p:txBody>
      </p:sp>
    </p:spTree>
    <p:extLst>
      <p:ext uri="{BB962C8B-B14F-4D97-AF65-F5344CB8AC3E}">
        <p14:creationId xmlns:p14="http://schemas.microsoft.com/office/powerpoint/2010/main" val="2304031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Keyboard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>
                <a:solidFill>
                  <a:srgbClr val="000000"/>
                </a:solidFill>
                <a:latin typeface="Corbel"/>
              </a:rPr>
              <a:t>document.onkeydown = function(e){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     var key = e.which;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      if(key == "37" &amp;&amp; d != "right ") d = "left";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     else if(key == "38" &amp;&amp; d != "down ") d= " up";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     else if(key == "39" &amp;&amp; d != "left ") d= " right";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     else if(key == "40" &amp;&amp; d != "up") d= " down";</a:t>
            </a:r>
            <a:br>
              <a:rPr lang="en-US" sz="3600">
                <a:solidFill>
                  <a:srgbClr val="000000"/>
                </a:solidFill>
                <a:latin typeface="Corbel"/>
              </a:rPr>
            </a:br>
            <a:r>
              <a:rPr lang="en-US" sz="3600">
                <a:solidFill>
                  <a:srgbClr val="000000"/>
                </a:solidFill>
                <a:latin typeface="Corbel"/>
              </a:rPr>
              <a:t>    }; </a:t>
            </a:r>
          </a:p>
        </p:txBody>
      </p:sp>
    </p:spTree>
    <p:extLst>
      <p:ext uri="{BB962C8B-B14F-4D97-AF65-F5344CB8AC3E}">
        <p14:creationId xmlns:p14="http://schemas.microsoft.com/office/powerpoint/2010/main" val="251580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init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function init()</a:t>
            </a:r>
            <a:br>
              <a:rPr lang="en-US"/>
            </a:br>
            <a:r>
              <a:rPr lang="en-US"/>
              <a:t>    {</a:t>
            </a:r>
            <a:br>
              <a:rPr lang="en-US"/>
            </a:br>
            <a:r>
              <a:rPr lang="en-US"/>
              <a:t>        d = "right"; //default direction</a:t>
            </a:r>
            <a:br>
              <a:rPr lang="en-US"/>
            </a:br>
            <a:r>
              <a:rPr lang="en-US"/>
              <a:t>        create_snake();</a:t>
            </a:r>
            <a:br>
              <a:rPr lang="en-US"/>
            </a:br>
            <a:r>
              <a:rPr lang="en-US"/>
              <a:t>        create_food(); </a:t>
            </a:r>
            <a:br>
              <a:rPr lang="en-US"/>
            </a:br>
            <a:r>
              <a:rPr lang="en-US"/>
              <a:t>        </a:t>
            </a:r>
            <a:br>
              <a:rPr lang="en-US"/>
            </a:br>
            <a:r>
              <a:rPr lang="en-US"/>
              <a:t>        game_loop = setInterval(paint, 60);</a:t>
            </a:r>
            <a:br>
              <a:rPr lang="en-US"/>
            </a:br>
            <a:r>
              <a:rPr lang="en-US"/>
              <a:t>    }</a:t>
            </a:r>
          </a:p>
        </p:txBody>
      </p:sp>
    </p:spTree>
    <p:extLst>
      <p:ext uri="{BB962C8B-B14F-4D97-AF65-F5344CB8AC3E}">
        <p14:creationId xmlns:p14="http://schemas.microsoft.com/office/powerpoint/2010/main" val="2758173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Over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rbel"/>
              </a:rPr>
              <a:t>if(nx == -1 || nx = w/cw || ny == -1 || ny = h/cw)</a:t>
            </a:r>
            <a:br>
              <a:rPr lang="en-US">
                <a:solidFill>
                  <a:srgbClr val="000000"/>
                </a:solidFill>
                <a:latin typeface="Corbel"/>
              </a:rPr>
            </a:br>
            <a:r>
              <a:rPr lang="en-US">
                <a:solidFill>
                  <a:srgbClr val="000000"/>
                </a:solidFill>
                <a:latin typeface="Corbel"/>
              </a:rPr>
              <a:t>        {</a:t>
            </a:r>
            <a:br>
              <a:rPr lang="en-US">
                <a:solidFill>
                  <a:srgbClr val="000000"/>
                </a:solidFill>
                <a:latin typeface="Corbel"/>
              </a:rPr>
            </a:br>
            <a:r>
              <a:rPr lang="en-US">
                <a:solidFill>
                  <a:srgbClr val="000000"/>
                </a:solidFill>
                <a:latin typeface="Corbel"/>
              </a:rPr>
              <a:t>            //restart game</a:t>
            </a:r>
            <a:br>
              <a:rPr lang="en-US">
                <a:solidFill>
                  <a:srgbClr val="000000"/>
                </a:solidFill>
                <a:latin typeface="Corbel"/>
              </a:rPr>
            </a:br>
            <a:r>
              <a:rPr lang="en-US">
                <a:solidFill>
                  <a:srgbClr val="000000"/>
                </a:solidFill>
                <a:latin typeface="Corbel"/>
              </a:rPr>
              <a:t>            init();</a:t>
            </a:r>
            <a:br>
              <a:rPr lang="en-US">
                <a:solidFill>
                  <a:srgbClr val="000000"/>
                </a:solidFill>
                <a:latin typeface="Corbel"/>
              </a:rPr>
            </a:br>
            <a:r>
              <a:rPr lang="en-US">
                <a:solidFill>
                  <a:srgbClr val="000000"/>
                </a:solidFill>
                <a:latin typeface="Corbel"/>
              </a:rPr>
              <a:t>            return;</a:t>
            </a:r>
            <a:br>
              <a:rPr lang="en-US">
                <a:solidFill>
                  <a:srgbClr val="000000"/>
                </a:solidFill>
                <a:latin typeface="Corbel"/>
              </a:rPr>
            </a:br>
            <a:r>
              <a:rPr lang="en-US">
                <a:solidFill>
                  <a:srgbClr val="000000"/>
                </a:solidFill>
                <a:latin typeface="Corbel"/>
              </a:rPr>
              <a:t>        }</a:t>
            </a:r>
          </a:p>
        </p:txBody>
      </p:sp>
    </p:spTree>
    <p:extLst>
      <p:ext uri="{BB962C8B-B14F-4D97-AF65-F5344CB8AC3E}">
        <p14:creationId xmlns:p14="http://schemas.microsoft.com/office/powerpoint/2010/main" val="1180327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Create food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/>
              <a:t>function create_food()</a:t>
            </a:r>
            <a:br>
              <a:rPr lang="en-US" sz="3600"/>
            </a:br>
            <a:r>
              <a:rPr lang="en-US" sz="3600"/>
              <a:t>    {</a:t>
            </a:r>
            <a:br>
              <a:rPr lang="en-US" sz="3600"/>
            </a:br>
            <a:r>
              <a:rPr lang="en-US" sz="3600"/>
              <a:t>        food = {</a:t>
            </a:r>
            <a:br>
              <a:rPr lang="en-US" sz="3600"/>
            </a:br>
            <a:r>
              <a:rPr lang="en-US" sz="3600"/>
              <a:t>            x: Math.random()*(w-cw)/cw, </a:t>
            </a:r>
            <a:br>
              <a:rPr lang="en-US" sz="3600"/>
            </a:br>
            <a:r>
              <a:rPr lang="en-US" sz="3600"/>
              <a:t>            y: Math.random()*(h-cw)/cw, </a:t>
            </a:r>
            <a:br>
              <a:rPr lang="en-US" sz="3600"/>
            </a:br>
            <a:r>
              <a:rPr lang="en-US" sz="3600"/>
              <a:t>        };</a:t>
            </a:r>
            <a:br>
              <a:rPr lang="en-US" sz="3600"/>
            </a:br>
            <a:r>
              <a:rPr lang="en-US" sz="3600"/>
              <a:t>        //This will create a cell with x/y between 0-44</a:t>
            </a:r>
            <a:br>
              <a:rPr lang="en-US" sz="3600"/>
            </a:br>
            <a:r>
              <a:rPr lang="en-US" sz="3600"/>
              <a:t>        //Because there are 45(450/10) positions accross the rows and columns</a:t>
            </a:r>
            <a:br>
              <a:rPr lang="en-US" sz="3600"/>
            </a:br>
            <a:r>
              <a:rPr lang="en-US" sz="3600"/>
              <a:t>    }</a:t>
            </a:r>
          </a:p>
        </p:txBody>
      </p:sp>
    </p:spTree>
    <p:extLst>
      <p:ext uri="{BB962C8B-B14F-4D97-AF65-F5344CB8AC3E}">
        <p14:creationId xmlns:p14="http://schemas.microsoft.com/office/powerpoint/2010/main" val="1694095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function to paint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function paint_cell(x, y)</a:t>
            </a:r>
            <a:br>
              <a:rPr lang="en-US"/>
            </a:br>
            <a:r>
              <a:rPr lang="en-US"/>
              <a:t>    {</a:t>
            </a:r>
            <a:br>
              <a:rPr lang="en-US"/>
            </a:br>
            <a:r>
              <a:rPr lang="en-US"/>
              <a:t>        context.fillStyle= "blue";</a:t>
            </a:r>
            <a:br>
              <a:rPr lang="en-US"/>
            </a:br>
            <a:r>
              <a:rPr lang="en-US"/>
              <a:t>        contetx.fillRect(x*cw, y*cw, cw, cw);</a:t>
            </a:r>
            <a:br>
              <a:rPr lang="en-US"/>
            </a:br>
            <a:r>
              <a:rPr lang="en-US"/>
              <a:t>        context.strokeStyle= "white";</a:t>
            </a:r>
            <a:br>
              <a:rPr lang="en-US"/>
            </a:br>
            <a:r>
              <a:rPr lang="en-US"/>
              <a:t>        context.strokeRect(x*cw, y*cw, cw, cw);</a:t>
            </a:r>
            <a:br>
              <a:rPr lang="en-US"/>
            </a:br>
            <a:r>
              <a:rPr lang="en-US"/>
              <a:t>    }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//Now even while painting snake, we can use this function</a:t>
            </a:r>
          </a:p>
        </p:txBody>
      </p:sp>
    </p:spTree>
    <p:extLst>
      <p:ext uri="{BB962C8B-B14F-4D97-AF65-F5344CB8AC3E}">
        <p14:creationId xmlns:p14="http://schemas.microsoft.com/office/powerpoint/2010/main" val="1666701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Paint food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//inside the paint function</a:t>
            </a:r>
          </a:p>
          <a:p>
            <a:pPr marL="0" indent="0">
              <a:buNone/>
            </a:pPr>
            <a:r>
              <a:rPr lang="en-US"/>
              <a:t>var food;</a:t>
            </a:r>
          </a:p>
          <a:p>
            <a:pPr marL="0" indent="0">
              <a:buNone/>
            </a:pPr>
            <a:r>
              <a:rPr lang="en-US"/>
              <a:t>create_food;</a:t>
            </a:r>
          </a:p>
          <a:p>
            <a:pPr marL="0" indent="0">
              <a:buNone/>
            </a:pPr>
            <a:r>
              <a:rPr lang="en-US"/>
              <a:t>paint_cell(food.x, food.y)</a:t>
            </a:r>
          </a:p>
        </p:txBody>
      </p:sp>
    </p:spTree>
    <p:extLst>
      <p:ext uri="{BB962C8B-B14F-4D97-AF65-F5344CB8AC3E}">
        <p14:creationId xmlns:p14="http://schemas.microsoft.com/office/powerpoint/2010/main" val="4220923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938" y="-117726"/>
            <a:ext cx="10018713" cy="1752599"/>
          </a:xfrm>
        </p:spPr>
        <p:txBody>
          <a:bodyPr/>
          <a:lstStyle/>
          <a:p>
            <a:r>
              <a:rPr lang="en-US"/>
              <a:t>Eating food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363" y="911225"/>
            <a:ext cx="10018712" cy="52171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/>
              <a:t>//If the new head position matches with that of the food,</a:t>
            </a:r>
            <a:br>
              <a:rPr lang="en-US" sz="3600"/>
            </a:br>
            <a:r>
              <a:rPr lang="en-US" sz="3600"/>
              <a:t>        //Create a new head instead of moving the tail</a:t>
            </a:r>
            <a:br>
              <a:rPr lang="en-US" sz="3600"/>
            </a:br>
            <a:r>
              <a:rPr lang="en-US" sz="3600"/>
              <a:t>        if(nx == food.x &amp;&amp; ny == food.y)</a:t>
            </a:r>
            <a:br>
              <a:rPr lang="en-US" sz="3600"/>
            </a:br>
            <a:r>
              <a:rPr lang="en-US" sz="3600"/>
              <a:t>        {</a:t>
            </a:r>
            <a:br>
              <a:rPr lang="en-US" sz="3600"/>
            </a:br>
            <a:r>
              <a:rPr lang="en-US" sz="3600"/>
              <a:t>            var tail = {x: nx, y: ny};</a:t>
            </a:r>
            <a:br>
              <a:rPr lang="en-US" sz="3600"/>
            </a:br>
            <a:r>
              <a:rPr lang="en-US" sz="3600"/>
              <a:t>            //Create new food</a:t>
            </a:r>
            <a:br>
              <a:rPr lang="en-US" sz="3600"/>
            </a:br>
            <a:r>
              <a:rPr lang="en-US" sz="3600"/>
              <a:t>            create_food();</a:t>
            </a:r>
            <a:br>
              <a:rPr lang="en-US" sz="3600"/>
            </a:br>
            <a:r>
              <a:rPr lang="en-US" sz="3600"/>
              <a:t>        }</a:t>
            </a:r>
            <a:br>
              <a:rPr lang="en-US" sz="3600"/>
            </a:br>
            <a:r>
              <a:rPr lang="en-US" sz="3600"/>
              <a:t>        else</a:t>
            </a:r>
            <a:br>
              <a:rPr lang="en-US" sz="3600"/>
            </a:br>
            <a:r>
              <a:rPr lang="en-US" sz="3600"/>
              <a:t>        {</a:t>
            </a:r>
            <a:br>
              <a:rPr lang="en-US" sz="3600"/>
            </a:br>
            <a:r>
              <a:rPr lang="en-US" sz="3600"/>
              <a:t>            var tail = snake_array.pop(); //pops out the last cell</a:t>
            </a:r>
            <a:br>
              <a:rPr lang="en-US" sz="3600"/>
            </a:br>
            <a:r>
              <a:rPr lang="en-US" sz="3600"/>
              <a:t>            tail.x = nx; tail.y = ny;</a:t>
            </a:r>
            <a:br>
              <a:rPr lang="en-US" sz="3600"/>
            </a:br>
            <a:r>
              <a:rPr lang="en-US" sz="3600"/>
              <a:t>        }</a:t>
            </a:r>
          </a:p>
        </p:txBody>
      </p:sp>
    </p:spTree>
    <p:extLst>
      <p:ext uri="{BB962C8B-B14F-4D97-AF65-F5344CB8AC3E}">
        <p14:creationId xmlns:p14="http://schemas.microsoft.com/office/powerpoint/2010/main" val="2871395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504" y="-304592"/>
            <a:ext cx="10018713" cy="1752599"/>
          </a:xfrm>
        </p:spPr>
        <p:txBody>
          <a:bodyPr/>
          <a:lstStyle/>
          <a:p>
            <a:r>
              <a:rPr lang="en-US"/>
              <a:t>Checking Body 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263" y="1471613"/>
            <a:ext cx="10018712" cy="5310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/>
              <a:t>function check_collision(x, y, array)</a:t>
            </a:r>
            <a:br>
              <a:rPr lang="en-US" sz="3600"/>
            </a:br>
            <a:r>
              <a:rPr lang="en-US" sz="3600"/>
              <a:t>    {</a:t>
            </a:r>
            <a:br>
              <a:rPr lang="en-US" sz="3600"/>
            </a:br>
            <a:r>
              <a:rPr lang="en-US" sz="3600"/>
              <a:t>        //This function will check if the provided x/y coordinates exist</a:t>
            </a:r>
            <a:br>
              <a:rPr lang="en-US" sz="3600"/>
            </a:br>
            <a:r>
              <a:rPr lang="en-US" sz="3600"/>
              <a:t>        //in an array of cells or not</a:t>
            </a:r>
            <a:br>
              <a:rPr lang="en-US" sz="3600"/>
            </a:br>
            <a:r>
              <a:rPr lang="en-US" sz="3600"/>
              <a:t>        for(var i = 0; i &lt; array.length; i++)</a:t>
            </a:r>
            <a:br>
              <a:rPr lang="en-US" sz="3600"/>
            </a:br>
            <a:r>
              <a:rPr lang="en-US" sz="3600"/>
              <a:t>        {</a:t>
            </a:r>
            <a:br>
              <a:rPr lang="en-US" sz="3600"/>
            </a:br>
            <a:r>
              <a:rPr lang="en-US" sz="3600"/>
              <a:t>            if(array[i].x == x &amp;&amp; array[i].y == y)</a:t>
            </a:r>
            <a:br>
              <a:rPr lang="en-US" sz="3600"/>
            </a:br>
            <a:r>
              <a:rPr lang="en-US" sz="3600"/>
              <a:t>             return true;</a:t>
            </a:r>
            <a:br>
              <a:rPr lang="en-US" sz="3600"/>
            </a:br>
            <a:r>
              <a:rPr lang="en-US" sz="3600"/>
              <a:t>        }</a:t>
            </a:r>
            <a:br>
              <a:rPr lang="en-US" sz="3600"/>
            </a:br>
            <a:r>
              <a:rPr lang="en-US" sz="3600"/>
              <a:t>        return false;</a:t>
            </a:r>
            <a:br>
              <a:rPr lang="en-US" sz="3600"/>
            </a:br>
            <a:r>
              <a:rPr lang="en-US" sz="3600"/>
              <a:t>    }</a:t>
            </a:r>
          </a:p>
        </p:txBody>
      </p:sp>
    </p:spTree>
    <p:extLst>
      <p:ext uri="{BB962C8B-B14F-4D97-AF65-F5344CB8AC3E}">
        <p14:creationId xmlns:p14="http://schemas.microsoft.com/office/powerpoint/2010/main" val="237013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Addone more condition for game over in the paint function.-</a:t>
            </a:r>
          </a:p>
          <a:p>
            <a:pPr marL="0" indent="0">
              <a:buNone/>
            </a:pPr>
            <a:r>
              <a:rPr lang="en-US"/>
              <a:t>if(nx == -1 || nx == w/cw || ny == -1 || ny == h/cw || check_collision(nx, ny, snake_array ))</a:t>
            </a:r>
            <a:br>
              <a:rPr lang="en-US"/>
            </a:br>
            <a:r>
              <a:rPr lang="en-US"/>
              <a:t>        {</a:t>
            </a:r>
            <a:br>
              <a:rPr lang="en-US"/>
            </a:br>
            <a:r>
              <a:rPr lang="en-US"/>
              <a:t>            //restart game</a:t>
            </a:r>
            <a:br>
              <a:rPr lang="en-US"/>
            </a:br>
            <a:r>
              <a:rPr lang="en-US"/>
              <a:t>            init();</a:t>
            </a:r>
            <a:br>
              <a:rPr lang="en-US"/>
            </a:br>
            <a:r>
              <a:rPr lang="en-US"/>
              <a:t>            return;</a:t>
            </a:r>
            <a:br>
              <a:rPr lang="en-US"/>
            </a:br>
            <a:r>
              <a:rPr lang="en-US"/>
              <a:t>        }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4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we are done!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/>
              <a:t>Congratulations on Making Your first game. Simple, wasn't it?</a:t>
            </a:r>
          </a:p>
        </p:txBody>
      </p:sp>
    </p:spTree>
    <p:extLst>
      <p:ext uri="{BB962C8B-B14F-4D97-AF65-F5344CB8AC3E}">
        <p14:creationId xmlns:p14="http://schemas.microsoft.com/office/powerpoint/2010/main" val="43955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486" y="1799001"/>
            <a:ext cx="10948987" cy="49672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/>
              <a:t>&lt;body&gt;</a:t>
            </a:r>
            <a:br>
              <a:rPr lang="en-US" sz="3600"/>
            </a:br>
            <a:r>
              <a:rPr lang="en-US" sz="3600"/>
              <a:t>    &lt;canvas id="myCanvas" width="578" height="200"&gt;&lt;/canvas&gt;</a:t>
            </a:r>
            <a:br>
              <a:rPr lang="en-US" sz="3600"/>
            </a:br>
            <a:r>
              <a:rPr lang="en-US" sz="3600"/>
              <a:t>    &lt;script&gt;</a:t>
            </a:r>
            <a:br>
              <a:rPr lang="en-US" sz="3600"/>
            </a:br>
            <a:r>
              <a:rPr lang="en-US" sz="3600"/>
              <a:t>      var canvas = document.getElementById('myCanvas');</a:t>
            </a:r>
            <a:br>
              <a:rPr lang="en-US" sz="3600"/>
            </a:br>
            <a:r>
              <a:rPr lang="en-US" sz="3600"/>
              <a:t>      var context = canvas.getContext('2d');</a:t>
            </a:r>
            <a:br>
              <a:rPr lang="en-US" sz="36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>      context.beginPath();</a:t>
            </a:r>
            <a:br>
              <a:rPr lang="en-US" sz="3600"/>
            </a:br>
            <a:r>
              <a:rPr lang="en-US" sz="3600"/>
              <a:t>      context.moveTo(100, 150);</a:t>
            </a:r>
            <a:br>
              <a:rPr lang="en-US" sz="3600"/>
            </a:br>
            <a:r>
              <a:rPr lang="en-US" sz="3600"/>
              <a:t>      context.lineTo(450, 50);</a:t>
            </a:r>
            <a:br>
              <a:rPr lang="en-US" sz="3600"/>
            </a:br>
            <a:r>
              <a:rPr lang="en-US" sz="3600"/>
              <a:t>      context.stroke();</a:t>
            </a:r>
            <a:br>
              <a:rPr lang="en-US" sz="3600"/>
            </a:br>
            <a:r>
              <a:rPr lang="en-US" sz="3600"/>
              <a:t>    &lt;/script&gt;</a:t>
            </a:r>
            <a:br>
              <a:rPr lang="en-US" sz="3600"/>
            </a:br>
            <a:r>
              <a:rPr lang="en-US" sz="3600"/>
              <a:t>  &lt;/body&gt;</a:t>
            </a:r>
          </a:p>
        </p:txBody>
      </p:sp>
    </p:spTree>
    <p:extLst>
      <p:ext uri="{BB962C8B-B14F-4D97-AF65-F5344CB8AC3E}">
        <p14:creationId xmlns:p14="http://schemas.microsoft.com/office/powerpoint/2010/main" val="308639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 Width - context.lineWidth = 15;</a:t>
            </a:r>
            <a:br>
              <a:rPr lang="en-US"/>
            </a:br>
            <a:r>
              <a:rPr lang="en-US"/>
              <a:t> Must be set before stroke() function</a:t>
            </a:r>
          </a:p>
          <a:p>
            <a:r>
              <a:rPr lang="en-US"/>
              <a:t>Line Color – context.strokeStyle = '#ff0000';</a:t>
            </a:r>
          </a:p>
          <a:p>
            <a:r>
              <a:rPr lang="en-US"/>
              <a:t>Line Cap – Can be round, square or butt. Specified by </a:t>
            </a:r>
            <a:br>
              <a:rPr lang="en-US"/>
            </a:br>
            <a:r>
              <a:rPr lang="en-US"/>
              <a:t>context.lineCap = 'round';</a:t>
            </a:r>
          </a:p>
        </p:txBody>
      </p:sp>
    </p:spTree>
    <p:extLst>
      <p:ext uri="{BB962C8B-B14F-4D97-AF65-F5344CB8AC3E}">
        <p14:creationId xmlns:p14="http://schemas.microsoft.com/office/powerpoint/2010/main" val="371258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Arcs are defined by a center point, a radius, a starting angle, an ending angle, and the drawing direction (either clockwise or anticlockwise).</a:t>
            </a:r>
          </a:p>
          <a:p>
            <a:r>
              <a:rPr lang="en-US"/>
              <a:t>Angle should be in radians</a:t>
            </a:r>
          </a:p>
          <a:p>
            <a:r>
              <a:rPr lang="en-US"/>
              <a:t>Arcs can be styled with the lineWidth, strokeStyle, and lineCap properties</a:t>
            </a:r>
          </a:p>
        </p:txBody>
      </p:sp>
    </p:spTree>
    <p:extLst>
      <p:ext uri="{BB962C8B-B14F-4D97-AF65-F5344CB8AC3E}">
        <p14:creationId xmlns:p14="http://schemas.microsoft.com/office/powerpoint/2010/main" val="33386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60" y="-435836"/>
            <a:ext cx="10018713" cy="1752599"/>
          </a:xfrm>
        </p:spPr>
        <p:txBody>
          <a:bodyPr/>
          <a:lstStyle/>
          <a:p>
            <a:r>
              <a:rPr lang="en-US"/>
              <a:t>Arc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855663"/>
            <a:ext cx="10675669" cy="59610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&lt;body&gt;</a:t>
            </a:r>
            <a:br>
              <a:rPr lang="en-US"/>
            </a:br>
            <a:r>
              <a:rPr lang="en-US"/>
              <a:t>    &lt;canvas id="myCanvas" width="578" height="250"&gt;&lt;/canvas&gt;</a:t>
            </a:r>
            <a:br>
              <a:rPr lang="en-US"/>
            </a:br>
            <a:r>
              <a:rPr lang="en-US"/>
              <a:t>    &lt;script&gt;</a:t>
            </a:r>
            <a:br>
              <a:rPr lang="en-US"/>
            </a:br>
            <a:r>
              <a:rPr lang="en-US"/>
              <a:t>      var canvas = document.getElementById('myCanvas');</a:t>
            </a:r>
            <a:br>
              <a:rPr lang="en-US"/>
            </a:br>
            <a:r>
              <a:rPr lang="en-US"/>
              <a:t>      var context = canvas.getContext('2d');</a:t>
            </a:r>
            <a:br>
              <a:rPr lang="en-US"/>
            </a:br>
            <a:r>
              <a:rPr lang="en-US"/>
              <a:t>      var x = canvas.width / 2;</a:t>
            </a:r>
            <a:br>
              <a:rPr lang="en-US"/>
            </a:br>
            <a:r>
              <a:rPr lang="en-US"/>
              <a:t>      var y = canvas.height / 2;</a:t>
            </a:r>
            <a:br>
              <a:rPr lang="en-US"/>
            </a:br>
            <a:r>
              <a:rPr lang="en-US"/>
              <a:t>      var radius = 75;</a:t>
            </a:r>
            <a:br>
              <a:rPr lang="en-US"/>
            </a:br>
            <a:r>
              <a:rPr lang="en-US"/>
              <a:t>      var startAngle = 1.1 * Math.PI;</a:t>
            </a:r>
            <a:br>
              <a:rPr lang="en-US"/>
            </a:br>
            <a:r>
              <a:rPr lang="en-US"/>
              <a:t>      var endAngle = 1.9 * Math.PI;</a:t>
            </a:r>
            <a:br>
              <a:rPr lang="en-US"/>
            </a:br>
            <a:r>
              <a:rPr lang="en-US"/>
              <a:t>      var counterClockwise = false;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      context.beginPath();</a:t>
            </a:r>
            <a:br>
              <a:rPr lang="en-US"/>
            </a:br>
            <a:r>
              <a:rPr lang="en-US"/>
              <a:t>      context.arc(x, y, radius, startAngle, endAngle, counterClockwise);</a:t>
            </a:r>
            <a:br>
              <a:rPr lang="en-US"/>
            </a:br>
            <a:r>
              <a:rPr lang="en-US"/>
              <a:t>      context.lineWidth = 15;</a:t>
            </a:r>
            <a:br>
              <a:rPr lang="en-US"/>
            </a:br>
            <a:r>
              <a:rPr lang="en-US"/>
              <a:t>      context.strokeStyle = 'black';</a:t>
            </a:r>
            <a:br>
              <a:rPr lang="en-US"/>
            </a:br>
            <a:r>
              <a:rPr lang="en-US"/>
              <a:t>      context.stroke();</a:t>
            </a:r>
            <a:br>
              <a:rPr lang="en-US"/>
            </a:br>
            <a:r>
              <a:rPr lang="en-US"/>
              <a:t>    &lt;/script&gt;</a:t>
            </a:r>
            <a:br>
              <a:rPr lang="en-US"/>
            </a:br>
            <a:r>
              <a:rPr lang="en-US"/>
              <a:t>  &lt;/body&gt;</a:t>
            </a:r>
          </a:p>
        </p:txBody>
      </p:sp>
    </p:spTree>
    <p:extLst>
      <p:ext uri="{BB962C8B-B14F-4D97-AF65-F5344CB8AC3E}">
        <p14:creationId xmlns:p14="http://schemas.microsoft.com/office/powerpoint/2010/main" val="80578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241" y="-195485"/>
            <a:ext cx="10018713" cy="1752599"/>
          </a:xfrm>
        </p:spPr>
        <p:txBody>
          <a:bodyPr/>
          <a:lstStyle/>
          <a:p>
            <a:r>
              <a:rPr lang="en-US"/>
              <a:t>Quadratic Curve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263" y="664079"/>
            <a:ext cx="10018713" cy="3124201"/>
          </a:xfrm>
        </p:spPr>
        <p:txBody>
          <a:bodyPr/>
          <a:lstStyle/>
          <a:p>
            <a:r>
              <a:rPr lang="en-US"/>
              <a:t>Use the quadraticCurveTo() method</a:t>
            </a:r>
          </a:p>
          <a:p>
            <a:r>
              <a:rPr lang="en-US">
                <a:latin typeface="Corbel"/>
              </a:rPr>
              <a:t>Quadratic curves can be styled with the lineWidth, strokeStyle, and lineCap properties</a:t>
            </a:r>
            <a:br>
              <a:rPr lang="en-US">
                <a:latin typeface="Corbel"/>
              </a:rPr>
            </a:br>
            <a:endParaRPr lang="en-US">
              <a:latin typeface="Corbel"/>
            </a:endParaRPr>
          </a:p>
        </p:txBody>
      </p:sp>
      <p:pic>
        <p:nvPicPr>
          <p:cNvPr id="4" name="Picture 3" descr="im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42" y="3176220"/>
            <a:ext cx="8421648" cy="36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72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Parallax</vt:lpstr>
      <vt:lpstr>HTML5 Canvas and PHP</vt:lpstr>
      <vt:lpstr>The canvas tag</vt:lpstr>
      <vt:lpstr>Canvas Template</vt:lpstr>
      <vt:lpstr>Line</vt:lpstr>
      <vt:lpstr>Line</vt:lpstr>
      <vt:lpstr>Properties of Line</vt:lpstr>
      <vt:lpstr>Arc</vt:lpstr>
      <vt:lpstr>Arc</vt:lpstr>
      <vt:lpstr>Quadratic Curve </vt:lpstr>
      <vt:lpstr>Quadratic Curve</vt:lpstr>
      <vt:lpstr>Quadratic Curve</vt:lpstr>
      <vt:lpstr>Path</vt:lpstr>
      <vt:lpstr>Path</vt:lpstr>
      <vt:lpstr>Joining Lines </vt:lpstr>
      <vt:lpstr>Joining Lines</vt:lpstr>
      <vt:lpstr>Rounded Corners </vt:lpstr>
      <vt:lpstr>Rounded Corners</vt:lpstr>
      <vt:lpstr>Custom Shape</vt:lpstr>
      <vt:lpstr>Custom Path</vt:lpstr>
      <vt:lpstr>Rectangle</vt:lpstr>
      <vt:lpstr>Rectangle</vt:lpstr>
      <vt:lpstr>Circle</vt:lpstr>
      <vt:lpstr>Color Filling</vt:lpstr>
      <vt:lpstr>Filling Color</vt:lpstr>
      <vt:lpstr>Drawing Image</vt:lpstr>
      <vt:lpstr>Image Size</vt:lpstr>
      <vt:lpstr>Crop an Image</vt:lpstr>
      <vt:lpstr>Text</vt:lpstr>
      <vt:lpstr>Text</vt:lpstr>
      <vt:lpstr>Properties Of Text</vt:lpstr>
      <vt:lpstr>Snake GAME</vt:lpstr>
      <vt:lpstr>HTML</vt:lpstr>
      <vt:lpstr>Initializing the canvas</vt:lpstr>
      <vt:lpstr>Painting the canvas</vt:lpstr>
      <vt:lpstr>Creating the snake</vt:lpstr>
      <vt:lpstr>Painting the snake</vt:lpstr>
      <vt:lpstr>Moving the snake</vt:lpstr>
      <vt:lpstr>Leaving a trail</vt:lpstr>
      <vt:lpstr>Direction Based Movement</vt:lpstr>
      <vt:lpstr>Keyboard Controls</vt:lpstr>
      <vt:lpstr>Game init function</vt:lpstr>
      <vt:lpstr>Game Over Condition</vt:lpstr>
      <vt:lpstr>Lets Create food now</vt:lpstr>
      <vt:lpstr>A function to paint cells</vt:lpstr>
      <vt:lpstr>Paint food </vt:lpstr>
      <vt:lpstr>Eating food </vt:lpstr>
      <vt:lpstr>Checking Body Collision</vt:lpstr>
      <vt:lpstr>Checking Collision</vt:lpstr>
      <vt:lpstr>And we are done!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 Canvas and PHP</dc:title>
  <dc:creator/>
  <cp:lastModifiedBy/>
  <cp:revision>45</cp:revision>
  <dcterms:created xsi:type="dcterms:W3CDTF">2012-07-27T01:16:44Z</dcterms:created>
  <dcterms:modified xsi:type="dcterms:W3CDTF">2013-06-02T13:44:06Z</dcterms:modified>
</cp:coreProperties>
</file>