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5"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105" d="100"/>
          <a:sy n="105" d="100"/>
        </p:scale>
        <p:origin x="-725" y="-77"/>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3a35a99874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3a35a99874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3a35a99874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3a35a99874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3a38fd1af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3a38fd1af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3a38fd1af5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3a38fd1af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3a38fd1af5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3a38fd1af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3a38fd1af5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3a38fd1af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3a38fd1af5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3a38fd1af5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3a38fd1af5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3a38fd1af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744575"/>
            <a:ext cx="8520600" cy="1357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ML Hackathon Approach</a:t>
            </a:r>
            <a:endParaRPr/>
          </a:p>
        </p:txBody>
      </p:sp>
      <p:sp>
        <p:nvSpPr>
          <p:cNvPr id="55" name="Google Shape;55;p13"/>
          <p:cNvSpPr txBox="1">
            <a:spLocks noGrp="1"/>
          </p:cNvSpPr>
          <p:nvPr>
            <p:ph type="subTitle" idx="1"/>
          </p:nvPr>
        </p:nvSpPr>
        <p:spPr>
          <a:xfrm>
            <a:off x="898075" y="2175450"/>
            <a:ext cx="7872900" cy="79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Fractal Imagineers B6</a:t>
            </a:r>
            <a:endParaRPr/>
          </a:p>
        </p:txBody>
      </p:sp>
      <p:sp>
        <p:nvSpPr>
          <p:cNvPr id="56" name="Google Shape;56;p13"/>
          <p:cNvSpPr txBox="1"/>
          <p:nvPr/>
        </p:nvSpPr>
        <p:spPr>
          <a:xfrm>
            <a:off x="1030750" y="2857475"/>
            <a:ext cx="2984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CCCCCC"/>
                </a:solidFill>
              </a:rPr>
              <a:t>~ By Aayush Paikra</a:t>
            </a:r>
            <a:endParaRPr>
              <a:solidFill>
                <a:srgbClr val="CCCCCC"/>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chemeClr val="lt2"/>
                </a:solidFill>
              </a:rPr>
              <a:t>Problem Statement:</a:t>
            </a:r>
            <a:endParaRPr>
              <a:solidFill>
                <a:schemeClr val="lt2"/>
              </a:solidFill>
            </a:endParaRPr>
          </a:p>
        </p:txBody>
      </p:sp>
      <p:sp>
        <p:nvSpPr>
          <p:cNvPr id="62" name="Google Shape;62;p14"/>
          <p:cNvSpPr txBox="1">
            <a:spLocks noGrp="1"/>
          </p:cNvSpPr>
          <p:nvPr>
            <p:ph type="body" idx="1"/>
          </p:nvPr>
        </p:nvSpPr>
        <p:spPr>
          <a:xfrm>
            <a:off x="311700" y="1152475"/>
            <a:ext cx="8520600" cy="3664500"/>
          </a:xfrm>
          <a:prstGeom prst="rect">
            <a:avLst/>
          </a:prstGeom>
        </p:spPr>
        <p:txBody>
          <a:bodyPr spcFirstLastPara="1" wrap="square" lIns="91425" tIns="91425" rIns="91425" bIns="91425" anchor="t" anchorCtr="0">
            <a:normAutofit/>
          </a:bodyPr>
          <a:lstStyle/>
          <a:p>
            <a:pPr marL="457200" lvl="0" indent="-304800" algn="just" rtl="0">
              <a:lnSpc>
                <a:spcPct val="137500"/>
              </a:lnSpc>
              <a:spcBef>
                <a:spcPts val="0"/>
              </a:spcBef>
              <a:spcAft>
                <a:spcPts val="0"/>
              </a:spcAft>
              <a:buClr>
                <a:schemeClr val="dk1"/>
              </a:buClr>
              <a:buSzPts val="1200"/>
              <a:buChar char="●"/>
            </a:pPr>
            <a:r>
              <a:rPr lang="en" sz="1200">
                <a:solidFill>
                  <a:schemeClr val="dk1"/>
                </a:solidFill>
              </a:rPr>
              <a:t>ABC is an online content sharing platform that enables users to create, upload and share the content in the form of videos. It includes videos from different genres like entertainment, education, sports, technology and so on. The maximum duration of video is 10 minutes.</a:t>
            </a:r>
            <a:endParaRPr sz="1200">
              <a:solidFill>
                <a:schemeClr val="dk1"/>
              </a:solidFill>
            </a:endParaRPr>
          </a:p>
          <a:p>
            <a:pPr marL="457200" lvl="0" indent="0" algn="just" rtl="0">
              <a:lnSpc>
                <a:spcPct val="137500"/>
              </a:lnSpc>
              <a:spcBef>
                <a:spcPts val="1200"/>
              </a:spcBef>
              <a:spcAft>
                <a:spcPts val="0"/>
              </a:spcAft>
              <a:buNone/>
            </a:pPr>
            <a:endParaRPr sz="100">
              <a:solidFill>
                <a:schemeClr val="dk1"/>
              </a:solidFill>
            </a:endParaRPr>
          </a:p>
          <a:p>
            <a:pPr marL="457200" lvl="0" indent="-304800" algn="just" rtl="0">
              <a:lnSpc>
                <a:spcPct val="137500"/>
              </a:lnSpc>
              <a:spcBef>
                <a:spcPts val="1200"/>
              </a:spcBef>
              <a:spcAft>
                <a:spcPts val="0"/>
              </a:spcAft>
              <a:buClr>
                <a:schemeClr val="dk1"/>
              </a:buClr>
              <a:buSzPts val="1200"/>
              <a:buChar char="●"/>
            </a:pPr>
            <a:r>
              <a:rPr lang="en" sz="1200">
                <a:solidFill>
                  <a:schemeClr val="dk1"/>
                </a:solidFill>
              </a:rPr>
              <a:t>Users can like, comment and share the videos on the platform. </a:t>
            </a:r>
            <a:endParaRPr sz="1200">
              <a:solidFill>
                <a:schemeClr val="dk1"/>
              </a:solidFill>
            </a:endParaRPr>
          </a:p>
          <a:p>
            <a:pPr marL="457200" lvl="0" indent="0" algn="just" rtl="0">
              <a:lnSpc>
                <a:spcPct val="137500"/>
              </a:lnSpc>
              <a:spcBef>
                <a:spcPts val="1200"/>
              </a:spcBef>
              <a:spcAft>
                <a:spcPts val="0"/>
              </a:spcAft>
              <a:buNone/>
            </a:pPr>
            <a:endParaRPr sz="100">
              <a:solidFill>
                <a:schemeClr val="dk1"/>
              </a:solidFill>
            </a:endParaRPr>
          </a:p>
          <a:p>
            <a:pPr marL="457200" lvl="0" indent="-304800" algn="just" rtl="0">
              <a:lnSpc>
                <a:spcPct val="137500"/>
              </a:lnSpc>
              <a:spcBef>
                <a:spcPts val="1200"/>
              </a:spcBef>
              <a:spcAft>
                <a:spcPts val="0"/>
              </a:spcAft>
              <a:buClr>
                <a:schemeClr val="dk1"/>
              </a:buClr>
              <a:buSzPts val="1200"/>
              <a:buChar char="●"/>
            </a:pPr>
            <a:r>
              <a:rPr lang="en" sz="1200">
                <a:solidFill>
                  <a:schemeClr val="dk1"/>
                </a:solidFill>
              </a:rPr>
              <a:t>Based on the user’s interaction with the videos, engagement score is assigned to the video with respect to each user. Engagement score defines how engaging the content of the video is. </a:t>
            </a:r>
            <a:endParaRPr sz="1200">
              <a:solidFill>
                <a:schemeClr val="dk1"/>
              </a:solidFill>
            </a:endParaRPr>
          </a:p>
          <a:p>
            <a:pPr marL="457200" lvl="0" indent="0" algn="just" rtl="0">
              <a:lnSpc>
                <a:spcPct val="137500"/>
              </a:lnSpc>
              <a:spcBef>
                <a:spcPts val="1200"/>
              </a:spcBef>
              <a:spcAft>
                <a:spcPts val="0"/>
              </a:spcAft>
              <a:buNone/>
            </a:pPr>
            <a:endParaRPr sz="100">
              <a:solidFill>
                <a:schemeClr val="dk1"/>
              </a:solidFill>
            </a:endParaRPr>
          </a:p>
          <a:p>
            <a:pPr marL="457200" lvl="0" indent="-304800" algn="just" rtl="0">
              <a:lnSpc>
                <a:spcPct val="137500"/>
              </a:lnSpc>
              <a:spcBef>
                <a:spcPts val="1200"/>
              </a:spcBef>
              <a:spcAft>
                <a:spcPts val="0"/>
              </a:spcAft>
              <a:buClr>
                <a:schemeClr val="dk1"/>
              </a:buClr>
              <a:buSzPts val="1200"/>
              <a:buChar char="●"/>
            </a:pPr>
            <a:r>
              <a:rPr lang="en" sz="1200">
                <a:solidFill>
                  <a:schemeClr val="dk1"/>
                </a:solidFill>
              </a:rPr>
              <a:t>Understanding the engagement score of the video improves the user’s interaction with the platform. It defines the type of content that is appealing to the user and engages the larger audience.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1: EDA</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Performed various Univariate and Bi-variate Analysis and got some conclusions that improved accuracy:</a:t>
            </a:r>
            <a:endParaRPr/>
          </a:p>
          <a:p>
            <a:pPr marL="0" lvl="0" indent="0" algn="l" rtl="0">
              <a:spcBef>
                <a:spcPts val="1200"/>
              </a:spcBef>
              <a:spcAft>
                <a:spcPts val="0"/>
              </a:spcAft>
              <a:buNone/>
            </a:pPr>
            <a:endParaRPr sz="100"/>
          </a:p>
          <a:p>
            <a:pPr marL="457200" lvl="0" indent="-334327" algn="l" rtl="0">
              <a:spcBef>
                <a:spcPts val="1200"/>
              </a:spcBef>
              <a:spcAft>
                <a:spcPts val="0"/>
              </a:spcAft>
              <a:buSzPct val="100000"/>
              <a:buAutoNum type="arabicPeriod"/>
            </a:pPr>
            <a:r>
              <a:rPr lang="en"/>
              <a:t>Views and followers are correlated so we can remove views as it has more unique values.</a:t>
            </a:r>
            <a:endParaRPr/>
          </a:p>
          <a:p>
            <a:pPr marL="457200" lvl="0" indent="0" algn="l" rtl="0">
              <a:spcBef>
                <a:spcPts val="1200"/>
              </a:spcBef>
              <a:spcAft>
                <a:spcPts val="0"/>
              </a:spcAft>
              <a:buNone/>
            </a:pPr>
            <a:endParaRPr sz="100"/>
          </a:p>
          <a:p>
            <a:pPr marL="457200" lvl="0" indent="-334327" algn="l" rtl="0">
              <a:spcBef>
                <a:spcPts val="1200"/>
              </a:spcBef>
              <a:spcAft>
                <a:spcPts val="0"/>
              </a:spcAft>
              <a:buSzPct val="100000"/>
              <a:buAutoNum type="arabicPeriod"/>
            </a:pPr>
            <a:r>
              <a:rPr lang="en"/>
              <a:t>Category ID and Video ID are highly correlated so we can remove video id as it has more unique values.</a:t>
            </a:r>
            <a:endParaRPr/>
          </a:p>
          <a:p>
            <a:pPr marL="0" lvl="0" indent="0" algn="l" rtl="0">
              <a:spcBef>
                <a:spcPts val="1200"/>
              </a:spcBef>
              <a:spcAft>
                <a:spcPts val="0"/>
              </a:spcAft>
              <a:buNone/>
            </a:pPr>
            <a:endParaRPr sz="100"/>
          </a:p>
          <a:p>
            <a:pPr marL="0" lvl="0" indent="0" algn="l" rtl="0">
              <a:spcBef>
                <a:spcPts val="1200"/>
              </a:spcBef>
              <a:spcAft>
                <a:spcPts val="0"/>
              </a:spcAft>
              <a:buNone/>
            </a:pPr>
            <a:r>
              <a:rPr lang="en"/>
              <a:t>Removing Views and Video ID will make all features independent of each other.</a:t>
            </a:r>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2: Pre-processing</a:t>
            </a:r>
            <a:endParaRPr/>
          </a:p>
        </p:txBody>
      </p:sp>
      <p:sp>
        <p:nvSpPr>
          <p:cNvPr id="74" name="Google Shape;74;p16"/>
          <p:cNvSpPr txBox="1">
            <a:spLocks noGrp="1"/>
          </p:cNvSpPr>
          <p:nvPr>
            <p:ph type="body" idx="1"/>
          </p:nvPr>
        </p:nvSpPr>
        <p:spPr>
          <a:xfrm>
            <a:off x="311700" y="1152475"/>
            <a:ext cx="8520600" cy="3511500"/>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SzPts val="1900"/>
              <a:buChar char="●"/>
            </a:pPr>
            <a:r>
              <a:rPr lang="en" sz="1900"/>
              <a:t>Convert categorical data to Binary using pd.get_dummies.</a:t>
            </a:r>
            <a:endParaRPr sz="1900"/>
          </a:p>
          <a:p>
            <a:pPr marL="457200" lvl="0" indent="0" algn="l" rtl="0">
              <a:spcBef>
                <a:spcPts val="1200"/>
              </a:spcBef>
              <a:spcAft>
                <a:spcPts val="0"/>
              </a:spcAft>
              <a:buNone/>
            </a:pPr>
            <a:endParaRPr sz="200"/>
          </a:p>
          <a:p>
            <a:pPr marL="457200" lvl="0" indent="-349250" algn="l" rtl="0">
              <a:spcBef>
                <a:spcPts val="1200"/>
              </a:spcBef>
              <a:spcAft>
                <a:spcPts val="0"/>
              </a:spcAft>
              <a:buSzPts val="1900"/>
              <a:buChar char="●"/>
            </a:pPr>
            <a:r>
              <a:rPr lang="en" sz="1900"/>
              <a:t>Remove following features:</a:t>
            </a:r>
            <a:endParaRPr sz="1900"/>
          </a:p>
          <a:p>
            <a:pPr marL="457200" lvl="0" indent="0" algn="l" rtl="0">
              <a:spcBef>
                <a:spcPts val="1200"/>
              </a:spcBef>
              <a:spcAft>
                <a:spcPts val="0"/>
              </a:spcAft>
              <a:buNone/>
            </a:pPr>
            <a:endParaRPr sz="200"/>
          </a:p>
          <a:p>
            <a:pPr marL="914400" lvl="1" indent="-323850" algn="l" rtl="0">
              <a:spcBef>
                <a:spcPts val="1200"/>
              </a:spcBef>
              <a:spcAft>
                <a:spcPts val="0"/>
              </a:spcAft>
              <a:buSzPts val="1500"/>
              <a:buAutoNum type="alphaLcPeriod"/>
            </a:pPr>
            <a:r>
              <a:rPr lang="en" sz="1500"/>
              <a:t>Row_id : As mentioned in problem</a:t>
            </a:r>
            <a:endParaRPr sz="1500"/>
          </a:p>
          <a:p>
            <a:pPr marL="914400" lvl="0" indent="0" algn="l" rtl="0">
              <a:spcBef>
                <a:spcPts val="1200"/>
              </a:spcBef>
              <a:spcAft>
                <a:spcPts val="0"/>
              </a:spcAft>
              <a:buNone/>
            </a:pPr>
            <a:endParaRPr sz="200"/>
          </a:p>
          <a:p>
            <a:pPr marL="914400" lvl="1" indent="-323850" algn="l" rtl="0">
              <a:spcBef>
                <a:spcPts val="1200"/>
              </a:spcBef>
              <a:spcAft>
                <a:spcPts val="0"/>
              </a:spcAft>
              <a:buSzPts val="1500"/>
              <a:buAutoNum type="alphaLcPeriod"/>
            </a:pPr>
            <a:r>
              <a:rPr lang="en" sz="1500"/>
              <a:t>Views : Views and followers are correlated so we can remove one of them.</a:t>
            </a:r>
            <a:endParaRPr sz="1500"/>
          </a:p>
          <a:p>
            <a:pPr marL="914400" lvl="0" indent="0" algn="l" rtl="0">
              <a:spcBef>
                <a:spcPts val="1200"/>
              </a:spcBef>
              <a:spcAft>
                <a:spcPts val="0"/>
              </a:spcAft>
              <a:buNone/>
            </a:pPr>
            <a:endParaRPr sz="200"/>
          </a:p>
          <a:p>
            <a:pPr marL="914400" lvl="1" indent="-323850" algn="l" rtl="0">
              <a:spcBef>
                <a:spcPts val="1200"/>
              </a:spcBef>
              <a:spcAft>
                <a:spcPts val="0"/>
              </a:spcAft>
              <a:buSzPts val="1500"/>
              <a:buAutoNum type="alphaLcPeriod"/>
            </a:pPr>
            <a:r>
              <a:rPr lang="en" sz="1500"/>
              <a:t>Video_ID : Video_ID and Category_ID are correlated so we can remove one of them.  </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3: Various Model fitting </a:t>
            </a:r>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Following models are fitted to the given data:</a:t>
            </a:r>
            <a:endParaRPr/>
          </a:p>
          <a:p>
            <a:pPr marL="457200" lvl="0" indent="-342900" algn="l" rtl="0">
              <a:spcBef>
                <a:spcPts val="1200"/>
              </a:spcBef>
              <a:spcAft>
                <a:spcPts val="0"/>
              </a:spcAft>
              <a:buSzPts val="1800"/>
              <a:buAutoNum type="arabicPeriod"/>
            </a:pPr>
            <a:r>
              <a:rPr lang="en"/>
              <a:t>KNN</a:t>
            </a:r>
            <a:endParaRPr/>
          </a:p>
          <a:p>
            <a:pPr marL="457200" lvl="0" indent="-342900" algn="l" rtl="0">
              <a:spcBef>
                <a:spcPts val="0"/>
              </a:spcBef>
              <a:spcAft>
                <a:spcPts val="0"/>
              </a:spcAft>
              <a:buSzPts val="1800"/>
              <a:buAutoNum type="arabicPeriod"/>
            </a:pPr>
            <a:r>
              <a:rPr lang="en"/>
              <a:t>Linear regression</a:t>
            </a:r>
            <a:endParaRPr/>
          </a:p>
          <a:p>
            <a:pPr marL="457200" lvl="0" indent="-342900" algn="l" rtl="0">
              <a:spcBef>
                <a:spcPts val="0"/>
              </a:spcBef>
              <a:spcAft>
                <a:spcPts val="0"/>
              </a:spcAft>
              <a:buSzPts val="1800"/>
              <a:buAutoNum type="arabicPeriod"/>
            </a:pPr>
            <a:r>
              <a:rPr lang="en"/>
              <a:t>Decision Tree</a:t>
            </a:r>
            <a:endParaRPr/>
          </a:p>
          <a:p>
            <a:pPr marL="457200" lvl="0" indent="-342900" algn="l" rtl="0">
              <a:spcBef>
                <a:spcPts val="0"/>
              </a:spcBef>
              <a:spcAft>
                <a:spcPts val="0"/>
              </a:spcAft>
              <a:buSzPts val="1800"/>
              <a:buAutoNum type="arabicPeriod"/>
            </a:pPr>
            <a:r>
              <a:rPr lang="en"/>
              <a:t>Random Forest</a:t>
            </a:r>
            <a:endParaRPr/>
          </a:p>
          <a:p>
            <a:pPr marL="457200" lvl="0" indent="-342900" algn="l" rtl="0">
              <a:spcBef>
                <a:spcPts val="0"/>
              </a:spcBef>
              <a:spcAft>
                <a:spcPts val="0"/>
              </a:spcAft>
              <a:buSzPts val="1800"/>
              <a:buAutoNum type="arabicPeriod"/>
            </a:pPr>
            <a:r>
              <a:rPr lang="en"/>
              <a:t>XG Boost</a:t>
            </a:r>
            <a:endParaRPr/>
          </a:p>
          <a:p>
            <a:pPr marL="0" lvl="0" indent="0" algn="l" rtl="0">
              <a:spcBef>
                <a:spcPts val="1200"/>
              </a:spcBef>
              <a:spcAft>
                <a:spcPts val="1200"/>
              </a:spcAft>
              <a:buNone/>
            </a:pPr>
            <a:r>
              <a:rPr lang="en"/>
              <a:t>And r2 score is calculated to each model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112250" y="445025"/>
            <a:ext cx="89298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20"/>
              <a:t>Step 4: Optimization of Models (By Adjusting hyperparameter)</a:t>
            </a:r>
            <a:endParaRPr sz="2420"/>
          </a:p>
        </p:txBody>
      </p:sp>
      <p:sp>
        <p:nvSpPr>
          <p:cNvPr id="86" name="Google Shape;86;p18"/>
          <p:cNvSpPr txBox="1">
            <a:spLocks noGrp="1"/>
          </p:cNvSpPr>
          <p:nvPr>
            <p:ph type="body" idx="1"/>
          </p:nvPr>
        </p:nvSpPr>
        <p:spPr>
          <a:xfrm>
            <a:off x="311700" y="1377725"/>
            <a:ext cx="8520600" cy="3191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This is achieved by k-fold cross validation where hyper parameters are adjusted and r2 score is evaluated.</a:t>
            </a: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en"/>
              <a:t>A plot between hyperparameter and r2 Score is plotted.</a:t>
            </a: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en"/>
              <a:t>The hyper parameter with highest r2 score is then selected for optimum performance of that model.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5: Improving Accuracy by ensembling</a:t>
            </a:r>
            <a:endParaRPr/>
          </a:p>
        </p:txBody>
      </p:sp>
      <p:sp>
        <p:nvSpPr>
          <p:cNvPr id="92" name="Google Shape;92;p19"/>
          <p:cNvSpPr txBox="1">
            <a:spLocks noGrp="1"/>
          </p:cNvSpPr>
          <p:nvPr>
            <p:ph type="body" idx="1"/>
          </p:nvPr>
        </p:nvSpPr>
        <p:spPr>
          <a:xfrm>
            <a:off x="311700" y="1152475"/>
            <a:ext cx="8520600" cy="3756300"/>
          </a:xfrm>
          <a:prstGeom prst="rect">
            <a:avLst/>
          </a:prstGeom>
        </p:spPr>
        <p:txBody>
          <a:bodyPr spcFirstLastPara="1" wrap="square" lIns="91425" tIns="91425" rIns="91425" bIns="91425" anchor="t" anchorCtr="0">
            <a:normAutofit fontScale="85000" lnSpcReduction="20000"/>
          </a:bodyPr>
          <a:lstStyle/>
          <a:p>
            <a:pPr marL="457200" lvl="0" indent="-312797" algn="l" rtl="0">
              <a:spcBef>
                <a:spcPts val="0"/>
              </a:spcBef>
              <a:spcAft>
                <a:spcPts val="0"/>
              </a:spcAft>
              <a:buSzPct val="100000"/>
              <a:buChar char="●"/>
            </a:pPr>
            <a:r>
              <a:rPr lang="en" sz="1710"/>
              <a:t>This is achieved by ensembling all models.</a:t>
            </a:r>
            <a:endParaRPr sz="1710"/>
          </a:p>
          <a:p>
            <a:pPr marL="457200" lvl="0" indent="0" algn="l" rtl="0">
              <a:spcBef>
                <a:spcPts val="1200"/>
              </a:spcBef>
              <a:spcAft>
                <a:spcPts val="0"/>
              </a:spcAft>
              <a:buNone/>
            </a:pPr>
            <a:endParaRPr sz="997"/>
          </a:p>
          <a:p>
            <a:pPr marL="457200" lvl="0" indent="-312797" algn="l" rtl="0">
              <a:spcBef>
                <a:spcPts val="1200"/>
              </a:spcBef>
              <a:spcAft>
                <a:spcPts val="0"/>
              </a:spcAft>
              <a:buSzPct val="100000"/>
              <a:buChar char="●"/>
            </a:pPr>
            <a:r>
              <a:rPr lang="en" sz="1710"/>
              <a:t>Final output is weighted average of outputs of all models.</a:t>
            </a:r>
            <a:endParaRPr sz="1710"/>
          </a:p>
          <a:p>
            <a:pPr marL="457200" lvl="0" indent="0" algn="l" rtl="0">
              <a:spcBef>
                <a:spcPts val="1200"/>
              </a:spcBef>
              <a:spcAft>
                <a:spcPts val="0"/>
              </a:spcAft>
              <a:buNone/>
            </a:pPr>
            <a:endParaRPr sz="997"/>
          </a:p>
          <a:p>
            <a:pPr marL="457200" lvl="0" indent="-312797" algn="l" rtl="0">
              <a:spcBef>
                <a:spcPts val="1200"/>
              </a:spcBef>
              <a:spcAft>
                <a:spcPts val="0"/>
              </a:spcAft>
              <a:buSzPct val="100000"/>
              <a:buChar char="●"/>
            </a:pPr>
            <a:r>
              <a:rPr lang="en" sz="1710"/>
              <a:t>Weights are selected based on the r2 score of individual models.</a:t>
            </a:r>
            <a:endParaRPr sz="1710"/>
          </a:p>
          <a:p>
            <a:pPr marL="0" lvl="0" indent="0" algn="l" rtl="0">
              <a:spcBef>
                <a:spcPts val="1200"/>
              </a:spcBef>
              <a:spcAft>
                <a:spcPts val="0"/>
              </a:spcAft>
              <a:buNone/>
            </a:pPr>
            <a:endParaRPr sz="997"/>
          </a:p>
          <a:p>
            <a:pPr marL="0" lvl="0" indent="0" algn="l" rtl="0">
              <a:spcBef>
                <a:spcPts val="1200"/>
              </a:spcBef>
              <a:spcAft>
                <a:spcPts val="0"/>
              </a:spcAft>
              <a:buNone/>
            </a:pPr>
            <a:r>
              <a:rPr lang="en" sz="1710"/>
              <a:t>From hit and trial weights are decided as follows:</a:t>
            </a:r>
            <a:endParaRPr sz="1710"/>
          </a:p>
          <a:p>
            <a:pPr marL="457200" lvl="0" indent="-312797" algn="l" rtl="0">
              <a:spcBef>
                <a:spcPts val="1200"/>
              </a:spcBef>
              <a:spcAft>
                <a:spcPts val="0"/>
              </a:spcAft>
              <a:buSzPct val="100000"/>
              <a:buAutoNum type="arabicPeriod"/>
            </a:pPr>
            <a:r>
              <a:rPr lang="en" sz="1710"/>
              <a:t>XG Boost—----------------50%</a:t>
            </a:r>
            <a:endParaRPr sz="1710"/>
          </a:p>
          <a:p>
            <a:pPr marL="457200" lvl="0" indent="-312797" algn="l" rtl="0">
              <a:spcBef>
                <a:spcPts val="0"/>
              </a:spcBef>
              <a:spcAft>
                <a:spcPts val="0"/>
              </a:spcAft>
              <a:buSzPct val="100000"/>
              <a:buAutoNum type="arabicPeriod"/>
            </a:pPr>
            <a:r>
              <a:rPr lang="en" sz="1710"/>
              <a:t>Random Forest—--------27.6%</a:t>
            </a:r>
            <a:endParaRPr sz="1710"/>
          </a:p>
          <a:p>
            <a:pPr marL="457200" lvl="0" indent="-312797" algn="l" rtl="0">
              <a:spcBef>
                <a:spcPts val="0"/>
              </a:spcBef>
              <a:spcAft>
                <a:spcPts val="0"/>
              </a:spcAft>
              <a:buSzPct val="100000"/>
              <a:buAutoNum type="arabicPeriod"/>
            </a:pPr>
            <a:r>
              <a:rPr lang="en" sz="1710"/>
              <a:t>Decision Tree—----------6.4%</a:t>
            </a:r>
            <a:endParaRPr sz="1710"/>
          </a:p>
          <a:p>
            <a:pPr marL="457200" lvl="0" indent="-312797" algn="l" rtl="0">
              <a:spcBef>
                <a:spcPts val="0"/>
              </a:spcBef>
              <a:spcAft>
                <a:spcPts val="0"/>
              </a:spcAft>
              <a:buSzPct val="100000"/>
              <a:buAutoNum type="arabicPeriod"/>
            </a:pPr>
            <a:r>
              <a:rPr lang="en" sz="1710"/>
              <a:t>Linear Regression—----8%</a:t>
            </a:r>
            <a:endParaRPr sz="1710"/>
          </a:p>
          <a:p>
            <a:pPr marL="457200" lvl="0" indent="-312797" algn="l" rtl="0">
              <a:spcBef>
                <a:spcPts val="0"/>
              </a:spcBef>
              <a:spcAft>
                <a:spcPts val="0"/>
              </a:spcAft>
              <a:buSzPct val="100000"/>
              <a:buAutoNum type="arabicPeriod"/>
            </a:pPr>
            <a:r>
              <a:rPr lang="en" sz="1710"/>
              <a:t>KNN—----------------------8%</a:t>
            </a:r>
            <a:endParaRPr sz="1710"/>
          </a:p>
          <a:p>
            <a:pPr marL="457200" lvl="0" indent="0" algn="l" rtl="0">
              <a:spcBef>
                <a:spcPts val="1200"/>
              </a:spcBef>
              <a:spcAft>
                <a:spcPts val="1200"/>
              </a:spcAft>
              <a:buNone/>
            </a:pPr>
            <a:endParaRPr/>
          </a:p>
        </p:txBody>
      </p:sp>
      <p:sp>
        <p:nvSpPr>
          <p:cNvPr id="93" name="Google Shape;93;p19"/>
          <p:cNvSpPr txBox="1"/>
          <p:nvPr/>
        </p:nvSpPr>
        <p:spPr>
          <a:xfrm>
            <a:off x="3429000" y="3582075"/>
            <a:ext cx="4010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=&gt; from this my score is 0.42554</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5: Improving Accuracy by ensembling</a:t>
            </a:r>
            <a:endParaRPr/>
          </a:p>
        </p:txBody>
      </p:sp>
      <p:pic>
        <p:nvPicPr>
          <p:cNvPr id="99" name="Google Shape;99;p20"/>
          <p:cNvPicPr preferRelativeResize="0"/>
          <p:nvPr/>
        </p:nvPicPr>
        <p:blipFill>
          <a:blip r:embed="rId3">
            <a:alphaModFix/>
          </a:blip>
          <a:stretch>
            <a:fillRect/>
          </a:stretch>
        </p:blipFill>
        <p:spPr>
          <a:xfrm>
            <a:off x="311700" y="1152475"/>
            <a:ext cx="8520599" cy="2419400"/>
          </a:xfrm>
          <a:prstGeom prst="rect">
            <a:avLst/>
          </a:prstGeom>
          <a:noFill/>
          <a:ln>
            <a:noFill/>
          </a:ln>
        </p:spPr>
      </p:pic>
      <p:sp>
        <p:nvSpPr>
          <p:cNvPr id="100" name="Google Shape;100;p20"/>
          <p:cNvSpPr txBox="1"/>
          <p:nvPr/>
        </p:nvSpPr>
        <p:spPr>
          <a:xfrm>
            <a:off x="311700" y="3911050"/>
            <a:ext cx="852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Distribution of Errors in ensemble model corresponds to r2 score of 0.4255</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1318950" y="621300"/>
            <a:ext cx="6506100" cy="390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endParaRPr sz="8000"/>
          </a:p>
          <a:p>
            <a:pPr marL="0" lvl="0" indent="0" algn="ctr" rtl="0">
              <a:spcBef>
                <a:spcPts val="0"/>
              </a:spcBef>
              <a:spcAft>
                <a:spcPts val="0"/>
              </a:spcAft>
              <a:buSzPts val="990"/>
              <a:buNone/>
            </a:pPr>
            <a:r>
              <a:rPr lang="en" sz="8000"/>
              <a:t>Thankyou</a:t>
            </a:r>
            <a:endParaRPr sz="8000"/>
          </a:p>
          <a:p>
            <a:pPr marL="0" lvl="0" indent="0" algn="ctr" rtl="0">
              <a:spcBef>
                <a:spcPts val="0"/>
              </a:spcBef>
              <a:spcAft>
                <a:spcPts val="0"/>
              </a:spcAft>
              <a:buSzPts val="990"/>
              <a:buNone/>
            </a:pPr>
            <a:endParaRPr sz="8000"/>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453</Words>
  <PresentationFormat>On-screen Show (16:9)</PresentationFormat>
  <Paragraphs>61</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Simple Dark</vt:lpstr>
      <vt:lpstr>ML Hackathon Approach</vt:lpstr>
      <vt:lpstr>Problem Statement:</vt:lpstr>
      <vt:lpstr>Step 1: EDA</vt:lpstr>
      <vt:lpstr>Step 2: Pre-processing</vt:lpstr>
      <vt:lpstr>Step 3: Various Model fitting </vt:lpstr>
      <vt:lpstr>Step 4: Optimization of Models (By Adjusting hyperparameter)</vt:lpstr>
      <vt:lpstr>Step 5: Improving Accuracy by ensembling</vt:lpstr>
      <vt:lpstr>Step 5: Improving Accuracy by ensembling</vt:lpstr>
      <vt:lpstr> Thankyou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Hackathon Approach</dc:title>
  <cp:lastModifiedBy>ASUS</cp:lastModifiedBy>
  <cp:revision>2</cp:revision>
  <dcterms:modified xsi:type="dcterms:W3CDTF">2022-07-10T16:48:12Z</dcterms:modified>
</cp:coreProperties>
</file>