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embeddings/oleObject6.bin" ContentType="application/vnd.openxmlformats-officedocument.oleObject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31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1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22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4" r:id="rId61"/>
    <p:sldId id="316" r:id="rId62"/>
    <p:sldId id="317" r:id="rId63"/>
    <p:sldId id="318" r:id="rId64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2235" autoAdjust="0"/>
  </p:normalViewPr>
  <p:slideViewPr>
    <p:cSldViewPr>
      <p:cViewPr varScale="1">
        <p:scale>
          <a:sx n="92" d="100"/>
          <a:sy n="92" d="100"/>
        </p:scale>
        <p:origin x="-10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viewProps" Target="viewProps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handoutMaster" Target="handoutMasters/handoutMaster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presProps" Target="presProps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D1FD44B-8A16-9F46-BCB2-4325B1A286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AD5494C-CE2E-374A-9314-4F4C204DB0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8A7A5-6954-8F4F-A80F-54448241C65B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422672-0240-5644-BF1E-76027201C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9ADB8D-7B9F-ED49-8B59-ED426CE38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12E162-91CD-C24F-9F5D-C52A35346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355047-7328-9D44-A373-87710B6D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7DF211-67D5-3D45-B534-85EE4972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9DBBD97-4F2D-2048-916A-28FF0510C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88442A-AACE-EB4B-8832-DCAB012A8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30BF497-809A-1A48-A59E-7BBA3A38B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D46D3D-056F-7545-8506-C60040F63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9651AE-7E24-8A42-A02D-AE952B3D6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B0495E-D428-9C4D-984A-A74C0F679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310969-5FE8-5A4E-9BF5-B4C7B1EB0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1" Type="http://schemas.openxmlformats.org/officeDocument/2006/relationships/vmlDrawing" Target="../drawings/vmlDrawing8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1" Type="http://schemas.openxmlformats.org/officeDocument/2006/relationships/vmlDrawing" Target="../drawings/vmlDrawing9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1" Type="http://schemas.openxmlformats.org/officeDocument/2006/relationships/vmlDrawing" Target="../drawings/vmlDrawing10.v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1" Type="http://schemas.openxmlformats.org/officeDocument/2006/relationships/vmlDrawing" Target="../drawings/vmlDrawing11.v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9AF2743-C37E-0F4B-B196-E05704591F3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Of Activation Records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almost all languages, activation records must be allocated dynamically</a:t>
            </a:r>
          </a:p>
          <a:p>
            <a:r>
              <a:rPr lang="en-US"/>
              <a:t>For many, it suffices to allocate on call and deallocate on return</a:t>
            </a:r>
          </a:p>
          <a:p>
            <a:r>
              <a:rPr lang="en-US"/>
              <a:t>This produces a stack of activation records: push on call, pop on return</a:t>
            </a:r>
          </a:p>
          <a:p>
            <a:r>
              <a:rPr lang="en-US"/>
              <a:t>A simple memory management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0C49-D805-8B4F-A841-D7110219B96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Stack Illustration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1ED4-CB1F-0242-ADCF-AC617E917454}" type="slidenum">
              <a:rPr lang="en-US"/>
              <a:pPr/>
              <a:t>11</a:t>
            </a:fld>
            <a:endParaRPr lang="en-US"/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838200" y="1524000"/>
          <a:ext cx="4059238" cy="4724400"/>
        </p:xfrm>
        <a:graphic>
          <a:graphicData uri="http://schemas.openxmlformats.org/presentationml/2006/ole">
            <p:oleObj spid="_x0000_s278532" r:id="rId3" imgW="3019425" imgH="3514725" progId="">
              <p:embed/>
            </p:oleObj>
          </a:graphicData>
        </a:graphic>
      </p:graphicFrame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5334000" y="1828800"/>
            <a:ext cx="35052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empty stack of 8 words.  The stack will grow down, from high addresses to lower addresses.  A reserved memory location (perhaps a register) records the address of the lowest allocated word.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9DB-C7A3-BD43-B737-431FD964BA5B}" type="slidenum">
              <a:rPr lang="en-US"/>
              <a:pPr/>
              <a:t>12</a:t>
            </a:fld>
            <a:endParaRPr lang="en-US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5181600" y="1666875"/>
            <a:ext cx="3657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program calls </a:t>
            </a:r>
            <a:r>
              <a:rPr lang="en-US" b="1">
                <a:latin typeface="Courier New" pitchFamily="-110" charset="0"/>
              </a:rPr>
              <a:t>m.push(3)</a:t>
            </a:r>
            <a:r>
              <a:rPr lang="en-US"/>
              <a:t>, which </a:t>
            </a:r>
            <a:br>
              <a:rPr lang="en-US"/>
            </a:br>
            <a:r>
              <a:rPr lang="en-US"/>
              <a:t>returns 5: the address of the first of the 3 words allocated for an activation record.  Memory management uses an extra word to record the previous value of </a:t>
            </a:r>
            <a:r>
              <a:rPr lang="en-US" b="1">
                <a:latin typeface="Courier New" pitchFamily="-110" charset="0"/>
              </a:rPr>
              <a:t>top</a:t>
            </a:r>
            <a:r>
              <a:rPr lang="en-US"/>
              <a:t>.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750888" y="1066800"/>
          <a:ext cx="4049712" cy="4714875"/>
        </p:xfrm>
        <a:graphic>
          <a:graphicData uri="http://schemas.openxmlformats.org/presentationml/2006/ole">
            <p:oleObj spid="_x0000_s279558" r:id="rId3" imgW="3019425" imgH="3514725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96CD-1402-9B44-93E0-4E83A5C0F38B}" type="slidenum">
              <a:rPr lang="en-US"/>
              <a:pPr/>
              <a:t>13</a:t>
            </a:fld>
            <a:endParaRPr lang="en-US"/>
          </a:p>
        </p:txBody>
      </p:sp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5181600" y="914400"/>
            <a:ext cx="36576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program calls </a:t>
            </a:r>
            <a:r>
              <a:rPr lang="en-US" b="1">
                <a:latin typeface="Courier New" pitchFamily="-110" charset="0"/>
              </a:rPr>
              <a:t>m.push(2)</a:t>
            </a:r>
            <a:r>
              <a:rPr lang="en-US"/>
              <a:t>, which </a:t>
            </a:r>
            <a:br>
              <a:rPr lang="en-US"/>
            </a:br>
            <a:r>
              <a:rPr lang="en-US"/>
              <a:t>returns 2: the address of the first of the 2 words allocated for an activation record.  The stack is now full—there is not room even for </a:t>
            </a:r>
            <a:r>
              <a:rPr lang="en-US" b="1">
                <a:latin typeface="Courier New" pitchFamily="-110" charset="0"/>
              </a:rPr>
              <a:t>m.push(1)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r>
              <a:rPr lang="en-US"/>
              <a:t>For </a:t>
            </a:r>
            <a:r>
              <a:rPr lang="en-US" b="1">
                <a:latin typeface="Courier New" pitchFamily="-110" charset="0"/>
              </a:rPr>
              <a:t>m.pop()</a:t>
            </a:r>
            <a:r>
              <a:rPr lang="en-US"/>
              <a:t>, just do</a:t>
            </a:r>
            <a:br>
              <a:rPr lang="en-US"/>
            </a:br>
            <a:r>
              <a:rPr lang="en-US"/>
              <a:t>  </a:t>
            </a:r>
            <a:r>
              <a:rPr lang="en-US" b="1">
                <a:latin typeface="Courier New" pitchFamily="-110" charset="0"/>
              </a:rPr>
              <a:t>top = memory[top]</a:t>
            </a:r>
            <a:br>
              <a:rPr lang="en-US" b="1">
                <a:latin typeface="Courier New" pitchFamily="-110" charset="0"/>
              </a:rPr>
            </a:br>
            <a:r>
              <a:rPr lang="en-US"/>
              <a:t>to return to previous configuration.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05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76325"/>
            <a:ext cx="4049713" cy="4714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Java Stack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BB88-ECDF-4A43-83BC-B5A1AA81ECDD}" type="slidenum">
              <a:rPr lang="en-US"/>
              <a:pPr/>
              <a:t>14</a:t>
            </a:fld>
            <a:endParaRPr lang="en-US"/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81534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public class StackManager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private int[] memory; // the memory we manage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private int top; // index of top stack block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/**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StackManager constructor.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initialMemory int[] of memory to manage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StackManager(int[] initialMemory)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 = initialMemory;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top = memory.length;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4326-EFFE-F44F-8303-60327399D510}" type="slidenum">
              <a:rPr lang="en-US"/>
              <a:pPr/>
              <a:t>15</a:t>
            </a:fld>
            <a:endParaRPr lang="en-US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Allocate a block and return its address.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@param requestSize int size of block, &gt; 0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@return block address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@throws StackOverflowError if out of stack space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public int push(int requestSize)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int oldtop = top;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top -= (requestSize+1); // extra word for oldtop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if (top&lt;0) throw new StackOverflowError();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memory[top] = oldtop;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return top+1;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}</a:t>
            </a:r>
            <a:endParaRPr lang="en-US" sz="2000" b="1">
              <a:latin typeface="Courier New" pitchFamily="-110" charset="0"/>
            </a:endParaRP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4191000" y="4800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</a:t>
            </a:r>
            <a:r>
              <a:rPr lang="en-US" b="1">
                <a:latin typeface="Courier New" pitchFamily="-110" charset="0"/>
              </a:rPr>
              <a:t>throw</a:t>
            </a:r>
            <a:r>
              <a:rPr lang="en-US"/>
              <a:t> statement and exception handling are introduced in Chapter 17.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BD45-705B-EA4F-9E0E-83278859FF92}" type="slidenum">
              <a:rPr lang="en-US"/>
              <a:pPr/>
              <a:t>16</a:t>
            </a:fld>
            <a:endParaRPr lang="en-US"/>
          </a:p>
        </p:txBody>
      </p:sp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30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Pop the top stack frame.  This works only if the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stack is not empty.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void pop()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top = memory[top];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14.2 Memory model using Java arrays</a:t>
            </a:r>
          </a:p>
          <a:p>
            <a:r>
              <a:rPr lang="en-US">
                <a:solidFill>
                  <a:schemeClr val="bg2"/>
                </a:solidFill>
              </a:rPr>
              <a:t>14.3 Stacks</a:t>
            </a:r>
          </a:p>
          <a:p>
            <a:r>
              <a:rPr lang="en-US"/>
              <a:t>14.4 Heaps</a:t>
            </a:r>
          </a:p>
          <a:p>
            <a:r>
              <a:rPr lang="en-US">
                <a:solidFill>
                  <a:schemeClr val="bg2"/>
                </a:solidFill>
              </a:rPr>
              <a:t>14.5 Current heap links</a:t>
            </a:r>
          </a:p>
          <a:p>
            <a:r>
              <a:rPr lang="en-US">
                <a:solidFill>
                  <a:schemeClr val="bg2"/>
                </a:solidFill>
              </a:rPr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DC91-A474-7A4F-A1A6-76C781B97BE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Heap Problem</a:t>
            </a:r>
          </a:p>
        </p:txBody>
      </p:sp>
      <p:sp>
        <p:nvSpPr>
          <p:cNvPr id="285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 order makes implementation easy</a:t>
            </a:r>
          </a:p>
          <a:p>
            <a:r>
              <a:rPr lang="en-US"/>
              <a:t>Not always possible: what if allocations and deallocations can come in any order?</a:t>
            </a:r>
          </a:p>
          <a:p>
            <a:r>
              <a:rPr lang="en-US">
                <a:ea typeface="Times New Roman" pitchFamily="-110" charset="0"/>
                <a:cs typeface="Times New Roman" pitchFamily="-110" charset="0"/>
              </a:rPr>
              <a:t>A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heap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is a pool of blocks of memory, with an interface for unordered runtime memory allocation and deallocation</a:t>
            </a:r>
          </a:p>
          <a:p>
            <a:r>
              <a:rPr lang="en-US">
                <a:ea typeface="Times New Roman" pitchFamily="-110" charset="0"/>
                <a:cs typeface="Times New Roman" pitchFamily="-110" charset="0"/>
              </a:rPr>
              <a:t>There are many mechanisms for this…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023D-C97E-EB4F-ABE9-AF3F2A23F7DE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Fit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A linked list of free blocks, initially containing one big free block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To allocate: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Search free list for first adequate block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If there is extra space in the block, return the unused portion at the upper end to the free list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Allocate requested portion (at the lower end)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To free, just add to the front of the free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09E-BE71-C34A-8DF3-499E35A54E4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Lots of things need memory at runtime: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</a:t>
            </a:r>
          </a:p>
          <a:p>
            <a:pPr lvl="1">
              <a:lnSpc>
                <a:spcPct val="90000"/>
              </a:lnSpc>
            </a:pPr>
            <a:r>
              <a:rPr lang="en-US"/>
              <a:t>Objects</a:t>
            </a:r>
          </a:p>
          <a:p>
            <a:pPr lvl="1">
              <a:lnSpc>
                <a:spcPct val="90000"/>
              </a:lnSpc>
            </a:pPr>
            <a:r>
              <a:rPr lang="en-US"/>
              <a:t>Explicit allocations: </a:t>
            </a:r>
            <a:r>
              <a:rPr lang="en-US" b="1">
                <a:latin typeface="Courier New" pitchFamily="-110" charset="0"/>
              </a:rPr>
              <a:t>new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malloc</a:t>
            </a:r>
            <a:r>
              <a:rPr lang="en-US"/>
              <a:t>, etc.</a:t>
            </a:r>
          </a:p>
          <a:p>
            <a:pPr lvl="1">
              <a:lnSpc>
                <a:spcPct val="90000"/>
              </a:lnSpc>
            </a:pPr>
            <a:r>
              <a:rPr lang="en-US"/>
              <a:t>Implicit allocations: strings, file buffers, arrays with dynamically varying size, etc.</a:t>
            </a:r>
          </a:p>
          <a:p>
            <a:pPr>
              <a:lnSpc>
                <a:spcPct val="90000"/>
              </a:lnSpc>
            </a:pPr>
            <a:r>
              <a:rPr lang="en-US"/>
              <a:t>Language systems provide an important hidden player: runtime memory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7800-E5BE-FD43-BE96-1A82EB414F1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Heap Illustration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3B66-10D6-D34E-BC40-4961C5E0C810}" type="slidenum">
              <a:rPr lang="en-US"/>
              <a:pPr/>
              <a:t>20</a:t>
            </a:fld>
            <a:endParaRPr lang="en-US"/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281463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3810000" y="533400"/>
          <a:ext cx="4706938" cy="5256213"/>
        </p:xfrm>
        <a:graphic>
          <a:graphicData uri="http://schemas.openxmlformats.org/presentationml/2006/ole">
            <p:oleObj spid="_x0000_s287749" r:id="rId3" imgW="3514725" imgH="3924300" progId="">
              <p:embed/>
            </p:oleObj>
          </a:graphicData>
        </a:graphic>
      </p:graphicFrame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48006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heap manager </a:t>
            </a:r>
            <a:r>
              <a:rPr lang="en-US" b="1">
                <a:latin typeface="Courier New" pitchFamily="-110" charset="0"/>
              </a:rPr>
              <a:t>m</a:t>
            </a:r>
            <a:r>
              <a:rPr lang="en-US"/>
              <a:t> with a memory array of 10 words, initially empty.</a:t>
            </a:r>
          </a:p>
          <a:p>
            <a:pPr>
              <a:spcBef>
                <a:spcPct val="50000"/>
              </a:spcBef>
            </a:pPr>
            <a:r>
              <a:rPr lang="en-US"/>
              <a:t>The link to the head of the free list is held in </a:t>
            </a:r>
            <a:r>
              <a:rPr lang="en-US" b="1">
                <a:latin typeface="Courier New" pitchFamily="-110" charset="0"/>
              </a:rPr>
              <a:t>freeStart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r>
              <a:rPr lang="en-US"/>
              <a:t>Every block, allocated or free, has its length in its first word.</a:t>
            </a:r>
          </a:p>
          <a:p>
            <a:pPr>
              <a:spcBef>
                <a:spcPct val="50000"/>
              </a:spcBef>
            </a:pPr>
            <a:r>
              <a:rPr lang="en-US"/>
              <a:t>Free blocks have free-list link in their second word, or –1 at the end of the free list.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FF6-7014-4E46-886A-6C6C1F9C7A03}" type="slidenum">
              <a:rPr lang="en-US"/>
              <a:pPr/>
              <a:t>21</a:t>
            </a:fld>
            <a:endParaRPr lang="en-US"/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2824163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3733800" y="609600"/>
          <a:ext cx="4679950" cy="5254625"/>
        </p:xfrm>
        <a:graphic>
          <a:graphicData uri="http://schemas.openxmlformats.org/presentationml/2006/ole">
            <p:oleObj spid="_x0000_s288772" r:id="rId3" imgW="3486150" imgH="3924300" progId="">
              <p:embed/>
            </p:oleObj>
          </a:graphicData>
        </a:graphic>
      </p:graphicFrame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1295400" y="685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p1=m.allocate(4);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4648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</a:t>
            </a:r>
            <a:r>
              <a:rPr lang="en-US"/>
              <a:t> will be 1—the address of the first of four allocated words.</a:t>
            </a:r>
          </a:p>
          <a:p>
            <a:pPr>
              <a:spcBef>
                <a:spcPct val="50000"/>
              </a:spcBef>
            </a:pPr>
            <a:r>
              <a:rPr lang="en-US"/>
              <a:t>An extra word holds the block length.</a:t>
            </a:r>
          </a:p>
          <a:p>
            <a:pPr>
              <a:spcBef>
                <a:spcPct val="50000"/>
              </a:spcBef>
            </a:pPr>
            <a:r>
              <a:rPr lang="en-US"/>
              <a:t>Remainder of the big free block was returned to the free list.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E6F4-FC76-0844-A9E0-6AA2F0EE9D2C}" type="slidenum">
              <a:rPr lang="en-US"/>
              <a:pPr/>
              <a:t>22</a:t>
            </a:fld>
            <a:endParaRPr lang="en-US"/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295400" y="6858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p1=m.allocate(4);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</a:rPr>
              <a:t>p2=m.allocate(2);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4648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p2</a:t>
            </a:r>
            <a:r>
              <a:rPr lang="en-US"/>
              <a:t> will be 6—the address of the first of two allocated words.</a:t>
            </a:r>
          </a:p>
          <a:p>
            <a:pPr>
              <a:spcBef>
                <a:spcPct val="50000"/>
              </a:spcBef>
            </a:pPr>
            <a:r>
              <a:rPr lang="en-US"/>
              <a:t>An extra word holds the block length.</a:t>
            </a:r>
          </a:p>
          <a:p>
            <a:pPr>
              <a:spcBef>
                <a:spcPct val="50000"/>
              </a:spcBef>
            </a:pPr>
            <a:r>
              <a:rPr lang="en-US"/>
              <a:t>Remainder of the free block was returned to the free list.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283368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3581400" y="609600"/>
          <a:ext cx="4652963" cy="5253038"/>
        </p:xfrm>
        <a:graphic>
          <a:graphicData uri="http://schemas.openxmlformats.org/presentationml/2006/ole">
            <p:oleObj spid="_x0000_s289798" r:id="rId3" imgW="3467100" imgH="3924300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029-9950-4C4F-A473-8D9F361E732D}" type="slidenum">
              <a:rPr lang="en-US"/>
              <a:pPr/>
              <a:t>23</a:t>
            </a:fld>
            <a:endParaRPr lang="en-US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3505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p1=m.allocate(4);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</a:rPr>
              <a:t>p2=m.allocate(2);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m.deallocate(p1)</a:t>
            </a:r>
            <a:r>
              <a:rPr lang="en-US" b="1">
                <a:latin typeface="Courier New" pitchFamily="-110" charset="0"/>
              </a:rPr>
              <a:t>;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685800" y="2911475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Deallocates the first allocated block.  It returns to the head of the free list.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283368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270033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3657600" y="685800"/>
          <a:ext cx="5027613" cy="5270500"/>
        </p:xfrm>
        <a:graphic>
          <a:graphicData uri="http://schemas.openxmlformats.org/presentationml/2006/ole">
            <p:oleObj spid="_x0000_s290822" r:id="rId3" imgW="3743325" imgH="392430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36AC-2A94-5C44-9896-81AA8AE71DC6}" type="slidenum">
              <a:rPr lang="en-US"/>
              <a:pPr/>
              <a:t>24</a:t>
            </a:fld>
            <a:endParaRPr lang="en-US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3505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p1=m.allocate(4);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</a:rPr>
              <a:t>p2=m.allocate(2);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m.deallocate(p1)</a:t>
            </a:r>
            <a:r>
              <a:rPr lang="en-US" b="1">
                <a:latin typeface="Courier New" pitchFamily="-110" charset="0"/>
              </a:rPr>
              <a:t>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p3=m.allocate(1)</a:t>
            </a:r>
            <a:r>
              <a:rPr lang="en-US" b="1">
                <a:latin typeface="Courier New" pitchFamily="-110" charset="0"/>
              </a:rPr>
              <a:t>;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283368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270033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2733675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1848" name="Object 8"/>
          <p:cNvGraphicFramePr>
            <a:graphicFrameLocks noChangeAspect="1"/>
          </p:cNvGraphicFramePr>
          <p:nvPr/>
        </p:nvGraphicFramePr>
        <p:xfrm>
          <a:off x="3733800" y="457200"/>
          <a:ext cx="4927600" cy="5259388"/>
        </p:xfrm>
        <a:graphic>
          <a:graphicData uri="http://schemas.openxmlformats.org/presentationml/2006/ole">
            <p:oleObj spid="_x0000_s291848" r:id="rId3" imgW="3676650" imgH="3924300" progId="">
              <p:embed/>
            </p:oleObj>
          </a:graphicData>
        </a:graphic>
      </p:graphicFrame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685800" y="2514600"/>
            <a:ext cx="46482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p3</a:t>
            </a:r>
            <a:r>
              <a:rPr lang="en-US"/>
              <a:t> will be 1—the address of the allocated word.</a:t>
            </a:r>
          </a:p>
          <a:p>
            <a:pPr>
              <a:spcBef>
                <a:spcPct val="50000"/>
              </a:spcBef>
            </a:pPr>
            <a:r>
              <a:rPr lang="en-US"/>
              <a:t>Notice that there were two suitable blocks.  The other one would have been an exact fit.  (Best Fit is another possible mechanism.)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Java Heap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8D6-86B1-D74E-A929-F70FC5FBE12D}" type="slidenum">
              <a:rPr lang="en-US"/>
              <a:pPr/>
              <a:t>25</a:t>
            </a:fld>
            <a:endParaRPr lang="en-US"/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153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public class HeapManager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static private final int NULL = -1; // null link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int[] memory; // the memory we manage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private int freeStart; // start of the free list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/**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HeapManager constructor.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initialMemory int[] of memory to manage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HeapManager(int[] initialMemory)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 = initialMemory;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memory[0] = memory.length; // one big free block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memory[1] = NULL; // free list ends with it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freeStart = 0; // free list starts with it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3EE-4C2E-B047-8C41-1F0E68837ABA}" type="slidenum">
              <a:rPr lang="en-US"/>
              <a:pPr/>
              <a:t>26</a:t>
            </a:fld>
            <a:endParaRPr lang="en-US"/>
          </a:p>
        </p:txBody>
      </p:sp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/**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Allocate a block and return its address.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requestSize int size of block, &gt; 0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@return block address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@throws OutOfMemoryError if no block big enough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int allocate(int requestSize)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size = requestSize + 1; // size with header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Do first-fit search: linear search of the free 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list for the first block of sufficient size.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p = freeStart; // head of free list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lag = NULL;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while (p!=NULL &amp;&amp; memory[p]&lt;size)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lag = p; // lag is previous p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p = memory[p+1]; // link to next block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if (p==NULL) // no block large enough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throw new OutOfMemoryError();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nextFree = memory[p+1]; // block after 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BD29-DA7A-3741-A6A7-05585B435B86}" type="slidenum">
              <a:rPr lang="en-US"/>
              <a:pPr/>
              <a:t>27</a:t>
            </a:fld>
            <a:endParaRPr lang="en-US"/>
          </a:p>
        </p:txBody>
      </p:sp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839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// Now p is the index of a block of sufficient size,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and lag is the index of p's predecessor in the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free list, or NULL, and nextFree is the index of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p's successor in the free list, or NULL.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If the block has more space than we need, carve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out what we need from the front and return the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unused end part to the free list.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unused = memory[p]-size; // extra space 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if (unused&gt;1) { // if more than a header's worth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nextFree = p+size; // index of the unused piece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memory[nextFree] = unused; // fill in size 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memory[nextFree+1] = memory[p+1]; // fill in link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memory[p] = size; // reduce p's size accordingly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Link out the block we are allocating and done.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if (lag==NULL) freeStart = nextFree;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else memory[lag+1] = nextFree;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return p+1; // index of useable word (after header)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5142-3716-BC4F-A8DC-8A8272636500}" type="slidenum">
              <a:rPr lang="en-US"/>
              <a:pPr/>
              <a:t>28</a:t>
            </a:fld>
            <a:endParaRPr lang="en-US"/>
          </a:p>
        </p:txBody>
      </p:sp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Deallocate an allocated block.  This works only if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the block address is one that was returned by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allocate and has not yet been deallocated.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address int address of the block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void deallocate(int address)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addr = address-1;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memory[addr+1] = freeStart;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freeStart = addr;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Problem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sequence: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Final </a:t>
            </a:r>
            <a:r>
              <a:rPr lang="en-US" b="1">
                <a:latin typeface="Courier New" pitchFamily="-110" charset="0"/>
              </a:rPr>
              <a:t>allocate</a:t>
            </a:r>
            <a:r>
              <a:rPr lang="en-US"/>
              <a:t> will fail: we are breaking up large blocks but never reversing the process</a:t>
            </a:r>
          </a:p>
          <a:p>
            <a:pPr>
              <a:lnSpc>
                <a:spcPct val="90000"/>
              </a:lnSpc>
            </a:pPr>
            <a:r>
              <a:rPr lang="en-US"/>
              <a:t>Need to </a:t>
            </a:r>
            <a:r>
              <a:rPr lang="en-US" i="1"/>
              <a:t>coalesce</a:t>
            </a:r>
            <a:r>
              <a:rPr lang="en-US"/>
              <a:t> adjacent free blocks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4710-0B54-374C-B515-CC25F6E9F7A2}" type="slidenum">
              <a:rPr lang="en-US"/>
              <a:pPr/>
              <a:t>29</a:t>
            </a:fld>
            <a:endParaRPr lang="en-US"/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514600" y="2286000"/>
            <a:ext cx="3657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p1=m.allocate(4);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p2=m.allocate(4);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m.deallocate(p1);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m.deallocate(p2);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p3=m.allocate(7);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14.2 Memory model using Java arrays</a:t>
            </a:r>
          </a:p>
          <a:p>
            <a:r>
              <a:rPr lang="en-US"/>
              <a:t>14.3 Stacks</a:t>
            </a:r>
          </a:p>
          <a:p>
            <a:r>
              <a:rPr lang="en-US"/>
              <a:t>14.4 Heaps</a:t>
            </a:r>
          </a:p>
          <a:p>
            <a:r>
              <a:rPr lang="en-US"/>
              <a:t>14.5 Current heap links</a:t>
            </a:r>
          </a:p>
          <a:p>
            <a:r>
              <a:rPr lang="en-US"/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75ED-9BE9-0F41-9E24-02FF0D77876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implement a smarter </a:t>
            </a:r>
            <a:r>
              <a:rPr lang="en-US" b="1">
                <a:latin typeface="Courier New" pitchFamily="-110" charset="0"/>
              </a:rPr>
              <a:t>deallocate</a:t>
            </a:r>
            <a:r>
              <a:rPr lang="en-US"/>
              <a:t> method:</a:t>
            </a:r>
          </a:p>
          <a:p>
            <a:pPr lvl="1"/>
            <a:r>
              <a:rPr lang="en-US"/>
              <a:t>Maintain the free list sorted in address order</a:t>
            </a:r>
          </a:p>
          <a:p>
            <a:pPr lvl="1"/>
            <a:r>
              <a:rPr lang="en-US"/>
              <a:t>When freeing, look at the previous free block and the next free block</a:t>
            </a:r>
          </a:p>
          <a:p>
            <a:pPr lvl="1"/>
            <a:r>
              <a:rPr lang="en-US"/>
              <a:t>If adjacent, coalesce</a:t>
            </a:r>
          </a:p>
          <a:p>
            <a:r>
              <a:rPr lang="en-US"/>
              <a:t>This is a lot more work than just returning the block to the head of the free list…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4F5-2D17-6247-B17B-CB43A7A7C339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D7E-C357-EE48-B3B6-ED6D8156408C}" type="slidenum">
              <a:rPr lang="en-US"/>
              <a:pPr/>
              <a:t>31</a:t>
            </a:fld>
            <a:endParaRPr lang="en-US"/>
          </a:p>
        </p:txBody>
      </p:sp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304800" y="288925"/>
            <a:ext cx="868680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Deallocate an allocated block.  This works only if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the block address is one that was returned by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allocate and has not yet been deallocated.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address int address of the block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void deallocate(int address)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addr = address-1; // real start of the block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Find the insertion point in the sorted free list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for this block.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p = freeStart;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lag = NULL;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while (p!=NULL &amp;&amp; p&lt;addr)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lag = 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p = memory[p+1];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5D9B-34A6-244A-B66E-384C93AD88D0}" type="slidenum">
              <a:rPr lang="en-US"/>
              <a:pPr/>
              <a:t>32</a:t>
            </a:fld>
            <a:endParaRPr lang="en-US"/>
          </a:p>
        </p:txBody>
      </p:sp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152400" y="898525"/>
            <a:ext cx="8839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Now p is the index of the block to come after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ours in the free list, or NULL, and lag is the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index of the block to come before ours in the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free list, or NULL.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If the one to come after ours is adjacent to it,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merge it into ours and restore the property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described above.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if (addr+memory[addr]==p)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memory[addr] += memory[p]; // add its size to ours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p = memory[p+1]; //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328-4FEC-F84C-9027-956145125C36}" type="slidenum">
              <a:rPr lang="en-US"/>
              <a:pPr/>
              <a:t>33</a:t>
            </a:fld>
            <a:endParaRPr lang="en-US"/>
          </a:p>
        </p:txBody>
      </p:sp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152400" y="1127125"/>
            <a:ext cx="88392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if (lag==NULL) { // ours will be first free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freeStart = addr;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memory[addr+1] = 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else if (lag+memory[lag]==addr) { // block before is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                          // adjacent to ours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memory[lag] += memory[addr]; // merge ours into it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memory[lag+1] = 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else { // neither: just a simple insertion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memory[lag+1] = addr;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memory[addr+1] = 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Lists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Small blocks tend to be allocated and deallocated much more frequently</a:t>
            </a:r>
          </a:p>
          <a:p>
            <a:pPr>
              <a:lnSpc>
                <a:spcPct val="90000"/>
              </a:lnSpc>
            </a:pPr>
            <a:r>
              <a:rPr lang="en-US"/>
              <a:t>A common optimization: keep separate free lists for popular (small) block sizes</a:t>
            </a:r>
          </a:p>
          <a:p>
            <a:pPr>
              <a:lnSpc>
                <a:spcPct val="90000"/>
              </a:lnSpc>
            </a:pPr>
            <a:r>
              <a:rPr lang="en-US"/>
              <a:t>On these </a:t>
            </a:r>
            <a:r>
              <a:rPr lang="en-US" i="1"/>
              <a:t>quick lists</a:t>
            </a:r>
            <a:r>
              <a:rPr lang="en-US"/>
              <a:t>, blocks are one size</a:t>
            </a:r>
          </a:p>
          <a:p>
            <a:pPr>
              <a:lnSpc>
                <a:spcPct val="90000"/>
              </a:lnSpc>
            </a:pPr>
            <a:r>
              <a:rPr lang="en-US" i="1"/>
              <a:t>Delayed coalescing</a:t>
            </a:r>
            <a:r>
              <a:rPr lang="en-US"/>
              <a:t>: free blocks on quick lists are not coalesced right away (but may have to be coalesced eventually)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76F-FE60-F246-B031-452774A506FB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r>
              <a:rPr lang="en-US"/>
              <a:t>When free regions are separated by allocated blocks, so that it is not possible to allocate all of free memory as one block</a:t>
            </a:r>
          </a:p>
          <a:p>
            <a:r>
              <a:rPr lang="en-US"/>
              <a:t>More generally: any time a heap manager is unable to allocate memory even though free</a:t>
            </a:r>
          </a:p>
          <a:p>
            <a:pPr lvl="1"/>
            <a:r>
              <a:rPr lang="en-US"/>
              <a:t>If it allocated more than requested</a:t>
            </a:r>
          </a:p>
          <a:p>
            <a:pPr lvl="1"/>
            <a:r>
              <a:rPr lang="en-US"/>
              <a:t>If it does not coalesce adjacent free blocks</a:t>
            </a:r>
          </a:p>
          <a:p>
            <a:pPr lvl="1"/>
            <a:r>
              <a:rPr lang="en-US"/>
              <a:t>And so on…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3D35-50EA-1D42-A94E-F55E68263BEE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E194-BC9D-6240-BFC2-373FF554710C}" type="slidenum">
              <a:rPr lang="en-US"/>
              <a:pPr/>
              <a:t>36</a:t>
            </a:fld>
            <a:endParaRPr lang="en-US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3505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p1=m.allocate(4);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p2=m.allocate(1);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m.deallocate(p1);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p3=m.allocate(5);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283368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270033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2733675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685800" y="25146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final allocation will fail because of fragmentation.</a:t>
            </a: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2733675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4136" name="Object 8"/>
          <p:cNvGraphicFramePr>
            <a:graphicFrameLocks noChangeAspect="1"/>
          </p:cNvGraphicFramePr>
          <p:nvPr/>
        </p:nvGraphicFramePr>
        <p:xfrm>
          <a:off x="3657600" y="685800"/>
          <a:ext cx="4927600" cy="5259388"/>
        </p:xfrm>
        <a:graphic>
          <a:graphicData uri="http://schemas.openxmlformats.org/presentationml/2006/ole">
            <p:oleObj spid="_x0000_s304136" r:id="rId3" imgW="3676650" imgH="3924300" progId="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Heap Mechanisms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amazing variety</a:t>
            </a:r>
          </a:p>
          <a:p>
            <a:r>
              <a:rPr lang="en-US"/>
              <a:t>Three major issues:</a:t>
            </a:r>
          </a:p>
          <a:p>
            <a:pPr lvl="1"/>
            <a:r>
              <a:rPr lang="en-US"/>
              <a:t>Placement—where to allocate a block</a:t>
            </a:r>
          </a:p>
          <a:p>
            <a:pPr lvl="1"/>
            <a:r>
              <a:rPr lang="en-US"/>
              <a:t>Splitting—when and how to split large blocks</a:t>
            </a:r>
          </a:p>
          <a:p>
            <a:pPr lvl="1"/>
            <a:r>
              <a:rPr lang="en-US"/>
              <a:t>Coalescing—when and how to recombine</a:t>
            </a:r>
          </a:p>
          <a:p>
            <a:r>
              <a:rPr lang="en-US"/>
              <a:t>Many other refinements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5A28-263F-2E46-B207-624BF6E9D6C4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Placement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Where to allocate a block</a:t>
            </a:r>
          </a:p>
          <a:p>
            <a:r>
              <a:rPr lang="en-US"/>
              <a:t>Our mechanism: first fit from FIFO free list</a:t>
            </a:r>
          </a:p>
          <a:p>
            <a:r>
              <a:rPr lang="en-US"/>
              <a:t>Some mechanisms use a similar linked list of free blocks: first fit, best fit, next fit, etc.</a:t>
            </a:r>
          </a:p>
          <a:p>
            <a:r>
              <a:rPr lang="en-US"/>
              <a:t>Some mechanisms use a more scalable data structure like a balanced binary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083B-E240-6549-AC57-0F60D77AA9D4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and how to split large blocks</a:t>
            </a:r>
          </a:p>
          <a:p>
            <a:r>
              <a:rPr lang="en-US"/>
              <a:t>Our mechanism: split to requested size</a:t>
            </a:r>
          </a:p>
          <a:p>
            <a:r>
              <a:rPr lang="en-US"/>
              <a:t>Sometimes you get better results with less splitting—just allocate more than requested</a:t>
            </a:r>
          </a:p>
          <a:p>
            <a:r>
              <a:rPr lang="en-US"/>
              <a:t>A common example: rounding up allocation size to some multiple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0F6-82FE-144F-8EE0-5E690E7D0A01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Model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now, assume that the OS grants each running program one or more fixed-size regions of memory for dynamic allocation</a:t>
            </a:r>
          </a:p>
          <a:p>
            <a:r>
              <a:rPr lang="en-US"/>
              <a:t>We will model these regions as Java arrays</a:t>
            </a:r>
          </a:p>
          <a:p>
            <a:pPr lvl="1"/>
            <a:r>
              <a:rPr lang="en-US"/>
              <a:t>To see examples of memory management code</a:t>
            </a:r>
          </a:p>
          <a:p>
            <a:pPr lvl="1"/>
            <a:r>
              <a:rPr lang="en-US"/>
              <a:t>And, for practice with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EE4B-E5C1-7443-B2A4-CFAFEFB63B1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Coalescing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and how to recombine adjacent free blocks</a:t>
            </a:r>
          </a:p>
          <a:p>
            <a:r>
              <a:rPr lang="en-US"/>
              <a:t>We saw several varieties:</a:t>
            </a:r>
          </a:p>
          <a:p>
            <a:pPr lvl="1"/>
            <a:r>
              <a:rPr lang="en-US"/>
              <a:t>No coalescing</a:t>
            </a:r>
          </a:p>
          <a:p>
            <a:pPr lvl="1"/>
            <a:r>
              <a:rPr lang="en-US"/>
              <a:t>Eager coalescing</a:t>
            </a:r>
          </a:p>
          <a:p>
            <a:pPr lvl="1"/>
            <a:r>
              <a:rPr lang="en-US"/>
              <a:t>Delayed coalescing (as with quick lists)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CD5F-49B6-4949-8B82-16F1D14DBF48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14.2 Memory model using Java arrays</a:t>
            </a:r>
          </a:p>
          <a:p>
            <a:r>
              <a:rPr lang="en-US">
                <a:solidFill>
                  <a:schemeClr val="bg2"/>
                </a:solidFill>
              </a:rPr>
              <a:t>14.3 Stacks</a:t>
            </a:r>
          </a:p>
          <a:p>
            <a:r>
              <a:rPr lang="en-US">
                <a:solidFill>
                  <a:schemeClr val="bg2"/>
                </a:solidFill>
              </a:rPr>
              <a:t>14.4 Heaps</a:t>
            </a:r>
          </a:p>
          <a:p>
            <a:r>
              <a:rPr lang="en-US"/>
              <a:t>14.5 Current heap links</a:t>
            </a:r>
          </a:p>
          <a:p>
            <a:r>
              <a:rPr lang="en-US">
                <a:solidFill>
                  <a:schemeClr val="bg2"/>
                </a:solidFill>
              </a:rPr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4CE4-BC40-3645-9091-053F7B20281C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Heap Links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far, the running program is a black box: a source of allocations and deallocations</a:t>
            </a:r>
          </a:p>
          <a:p>
            <a:pPr>
              <a:lnSpc>
                <a:spcPct val="90000"/>
              </a:lnSpc>
            </a:pPr>
            <a:r>
              <a:rPr lang="en-US"/>
              <a:t>What does the running program do with addresses allocated to it?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Some systems track current heap links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A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current heap link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is a memory location where a value is stored that the running program will use as a heap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27E-18E7-714A-9CA4-95A63902EEF0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Current Heap Links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69CD-2397-7A4D-B4D3-C912209D8948}" type="slidenum">
              <a:rPr lang="en-US"/>
              <a:pPr/>
              <a:t>43</a:t>
            </a:fld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2562225" y="1666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/>
        </p:nvGraphicFramePr>
        <p:xfrm>
          <a:off x="609600" y="1447800"/>
          <a:ext cx="5384800" cy="4721225"/>
        </p:xfrm>
        <a:graphic>
          <a:graphicData uri="http://schemas.openxmlformats.org/presentationml/2006/ole">
            <p:oleObj spid="_x0000_s313348" r:id="rId3" imgW="4023360" imgH="3520440" progId="">
              <p:embed/>
            </p:oleObj>
          </a:graphicData>
        </a:graphic>
      </p:graphicFrame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5486400" y="1600200"/>
            <a:ext cx="3429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IntList a =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new IntList(null);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 b = 2;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 c = 1;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 = a.cons(b);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 = a.cons(c);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5715000" y="4191000"/>
            <a:ext cx="304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Where are the current heap links in this picture?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Find Current Heap Links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Start with the </a:t>
            </a:r>
            <a:r>
              <a:rPr lang="en-US" i="1"/>
              <a:t>root set</a:t>
            </a:r>
            <a:r>
              <a:rPr lang="en-US"/>
              <a:t>: memory locations outside of the heap with links into the heap </a:t>
            </a:r>
          </a:p>
          <a:p>
            <a:pPr lvl="1">
              <a:lnSpc>
                <a:spcPct val="90000"/>
              </a:lnSpc>
            </a:pPr>
            <a:r>
              <a:rPr lang="en-US"/>
              <a:t>Active activation records (if on the stack)</a:t>
            </a:r>
          </a:p>
          <a:p>
            <a:pPr lvl="1">
              <a:lnSpc>
                <a:spcPct val="90000"/>
              </a:lnSpc>
            </a:pPr>
            <a:r>
              <a:rPr lang="en-US"/>
              <a:t>Static variables, etc.</a:t>
            </a:r>
          </a:p>
          <a:p>
            <a:pPr>
              <a:lnSpc>
                <a:spcPct val="90000"/>
              </a:lnSpc>
            </a:pPr>
            <a:r>
              <a:rPr lang="en-US"/>
              <a:t>For each memory location in the set, look at the allocated block it points to, and add all the memory locations in that block</a:t>
            </a:r>
          </a:p>
          <a:p>
            <a:pPr>
              <a:lnSpc>
                <a:spcPct val="90000"/>
              </a:lnSpc>
            </a:pPr>
            <a:r>
              <a:rPr lang="en-US"/>
              <a:t>Repeat until no new locations are found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FDF8-704A-1844-B626-9311A25E27D8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Discarding Impossible Links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Depending on the language and implementation, we may be able to discard some locations from the set:</a:t>
            </a:r>
          </a:p>
          <a:p>
            <a:pPr lvl="1">
              <a:lnSpc>
                <a:spcPct val="90000"/>
              </a:lnSpc>
            </a:pPr>
            <a:r>
              <a:rPr lang="en-US"/>
              <a:t>If they do not point into allocated heap blocks</a:t>
            </a:r>
          </a:p>
          <a:p>
            <a:pPr lvl="1">
              <a:lnSpc>
                <a:spcPct val="90000"/>
              </a:lnSpc>
            </a:pPr>
            <a:r>
              <a:rPr lang="en-US"/>
              <a:t>If they do not point </a:t>
            </a:r>
            <a:r>
              <a:rPr lang="en-US" i="1"/>
              <a:t>to</a:t>
            </a:r>
            <a:r>
              <a:rPr lang="en-US"/>
              <a:t> allocated heap blocks (Java, but not C)</a:t>
            </a:r>
            <a:endParaRPr lang="en-US" i="1"/>
          </a:p>
          <a:p>
            <a:pPr lvl="1">
              <a:lnSpc>
                <a:spcPct val="90000"/>
              </a:lnSpc>
            </a:pPr>
            <a:r>
              <a:rPr lang="en-US"/>
              <a:t>If their dynamic type rules out use as heap links</a:t>
            </a:r>
          </a:p>
          <a:p>
            <a:pPr lvl="1">
              <a:lnSpc>
                <a:spcPct val="90000"/>
              </a:lnSpc>
            </a:pPr>
            <a:r>
              <a:rPr lang="en-US"/>
              <a:t>If their static type rules out use as heap links (Java, but not 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9A18-41E0-3A4C-BF92-31F7396075BC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Errors In Current Heap Links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724400"/>
          </a:xfrm>
        </p:spPr>
        <p:txBody>
          <a:bodyPr/>
          <a:lstStyle/>
          <a:p>
            <a:r>
              <a:rPr lang="en-US" i="1">
                <a:ea typeface="Times New Roman" pitchFamily="-110" charset="0"/>
                <a:cs typeface="Times New Roman" pitchFamily="-110" charset="0"/>
              </a:rPr>
              <a:t>Exclusion errors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:  a memory location that actually is a current heap link is left out</a:t>
            </a:r>
          </a:p>
          <a:p>
            <a:r>
              <a:rPr lang="en-US" i="1">
                <a:ea typeface="Times New Roman" pitchFamily="-110" charset="0"/>
                <a:cs typeface="Times New Roman" pitchFamily="-110" charset="0"/>
              </a:rPr>
              <a:t>Unused inclusion errors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:  a memory location is included, but the program never actually uses the value stored there</a:t>
            </a:r>
          </a:p>
          <a:p>
            <a:r>
              <a:rPr lang="en-US" i="1">
                <a:ea typeface="Times New Roman" pitchFamily="-110" charset="0"/>
                <a:cs typeface="Times New Roman" pitchFamily="-110" charset="0"/>
              </a:rPr>
              <a:t>Used inclusion errors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:  a memory location is included, but the program uses the value stored there as something other than a heap address—as an integer, for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A8F-BA11-4E49-80BF-62B49B10395A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Errors Are Unavoidable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For heap manager purposes, exclusion errors are unacceptable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We must include a location if it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might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be used as a heap link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This makes unused inclusion errors unavoidable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Depending on the language, used inclusions may also be unavoidable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F6A2-40C5-1F43-8DD0-189586DCE18F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Used Inclusion Errors In C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438400"/>
          </a:xfrm>
        </p:spPr>
        <p:txBody>
          <a:bodyPr/>
          <a:lstStyle/>
          <a:p>
            <a:r>
              <a:rPr lang="en-US"/>
              <a:t>Static type and runtime value may be of no use in telling how a value will be used</a:t>
            </a:r>
          </a:p>
          <a:p>
            <a:r>
              <a:rPr lang="en-US"/>
              <a:t>Variable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/>
              <a:t> may be used either as a pointer or as an array of four characters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7398-D4E2-C64E-8812-7574B70EEDC6}" type="slidenum">
              <a:rPr lang="en-US"/>
              <a:pPr/>
              <a:t>48</a:t>
            </a:fld>
            <a:endParaRPr lang="en-US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2819400" y="4267200"/>
            <a:ext cx="320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union {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char *p;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char tag[4];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} x;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Compaction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application for current heap links</a:t>
            </a:r>
          </a:p>
          <a:p>
            <a:r>
              <a:rPr lang="en-US"/>
              <a:t>Manager can move allocated blocks:</a:t>
            </a:r>
          </a:p>
          <a:p>
            <a:pPr lvl="1"/>
            <a:r>
              <a:rPr lang="en-US"/>
              <a:t>Copy the block to a new location</a:t>
            </a:r>
          </a:p>
          <a:p>
            <a:pPr lvl="1"/>
            <a:r>
              <a:rPr lang="en-US"/>
              <a:t>Update all links to (or into) that block</a:t>
            </a:r>
          </a:p>
          <a:p>
            <a:r>
              <a:rPr lang="en-US"/>
              <a:t>So it can </a:t>
            </a:r>
            <a:r>
              <a:rPr lang="en-US" i="1"/>
              <a:t>compact</a:t>
            </a:r>
            <a:r>
              <a:rPr lang="en-US"/>
              <a:t> the heap, moving all allocated blocks to one end, leaving one big free block and no fragmentation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9E13-4A2C-D14B-BE1A-667734DBA480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Array</a:t>
            </a:r>
          </a:p>
        </p:txBody>
      </p:sp>
      <p:sp>
        <p:nvSpPr>
          <p:cNvPr id="272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Java array declaration:</a:t>
            </a:r>
            <a:br>
              <a:rPr lang="en-US"/>
            </a:br>
            <a:endParaRPr lang="en-US"/>
          </a:p>
          <a:p>
            <a:r>
              <a:rPr lang="en-US"/>
              <a:t>Array types are reference types—an array is really an object, with a little special syntax</a:t>
            </a:r>
          </a:p>
          <a:p>
            <a:r>
              <a:rPr lang="en-US"/>
              <a:t>The variable </a:t>
            </a:r>
            <a:r>
              <a:rPr lang="en-US" b="1">
                <a:latin typeface="Courier New" pitchFamily="-110" charset="0"/>
              </a:rPr>
              <a:t>a</a:t>
            </a:r>
            <a:r>
              <a:rPr lang="en-US"/>
              <a:t> above is initialized to </a:t>
            </a:r>
            <a:r>
              <a:rPr lang="en-US" b="1">
                <a:latin typeface="Courier New" pitchFamily="-110" charset="0"/>
              </a:rPr>
              <a:t>null</a:t>
            </a:r>
          </a:p>
          <a:p>
            <a:r>
              <a:rPr lang="en-US"/>
              <a:t>It can hold a reference to an array of </a:t>
            </a:r>
            <a:r>
              <a:rPr lang="en-US" b="1">
                <a:latin typeface="Courier New" pitchFamily="-110" charset="0"/>
              </a:rPr>
              <a:t>int</a:t>
            </a:r>
            <a:r>
              <a:rPr lang="en-US"/>
              <a:t> values, but does not yet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49B9-C03B-4C41-A7E9-F335394E2A8C}" type="slidenum">
              <a:rPr lang="en-US"/>
              <a:pPr/>
              <a:t>5</a:t>
            </a:fld>
            <a:endParaRPr lang="en-US"/>
          </a:p>
        </p:txBody>
      </p:sp>
      <p:sp>
        <p:nvSpPr>
          <p:cNvPr id="272388" name="Text Box 1028"/>
          <p:cNvSpPr txBox="1">
            <a:spLocks noChangeArrowheads="1"/>
          </p:cNvSpPr>
          <p:nvPr/>
        </p:nvSpPr>
        <p:spPr bwMode="auto">
          <a:xfrm>
            <a:off x="2362200" y="2362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int[] a = null;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14.2 Memory model using Java arrays</a:t>
            </a:r>
          </a:p>
          <a:p>
            <a:r>
              <a:rPr lang="en-US">
                <a:solidFill>
                  <a:schemeClr val="bg2"/>
                </a:solidFill>
              </a:rPr>
              <a:t>14.3 Stacks</a:t>
            </a:r>
          </a:p>
          <a:p>
            <a:r>
              <a:rPr lang="en-US">
                <a:solidFill>
                  <a:schemeClr val="bg2"/>
                </a:solidFill>
              </a:rPr>
              <a:t>14.4 Heaps</a:t>
            </a:r>
          </a:p>
          <a:p>
            <a:r>
              <a:rPr lang="en-US">
                <a:solidFill>
                  <a:schemeClr val="bg2"/>
                </a:solidFill>
              </a:rPr>
              <a:t>14.5 Current heap links</a:t>
            </a:r>
          </a:p>
          <a:p>
            <a:r>
              <a:rPr lang="en-US"/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A85-594B-8046-94B2-4CCB5EEF81E9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Common Pointer Errors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557-0AAD-1044-BD88-E73AFB5A8426}" type="slidenum">
              <a:rPr lang="en-US"/>
              <a:pPr/>
              <a:t>51</a:t>
            </a:fld>
            <a:endParaRPr lang="en-US"/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914400" y="1295400"/>
            <a:ext cx="2819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type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p: ^Integer;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begin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new(p);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p^ := 21;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dispose(p);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p^ := p^ + 1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end</a:t>
            </a:r>
            <a:endParaRPr lang="en-US" sz="2000"/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914400" y="4022725"/>
            <a:ext cx="2819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procedure Leak;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type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p: ^Integer;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begin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new(p)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end;</a:t>
            </a:r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3657600" y="1905000"/>
            <a:ext cx="502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Dangling pointer: this Pascal fragment uses a pointer after the block it points to has been deallocated</a:t>
            </a:r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3657600" y="4267200"/>
            <a:ext cx="502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Memory leak: this Pascal procedure allocates a block but forgets to deallocate it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so many errors are caused by improper deallocation…</a:t>
            </a:r>
          </a:p>
          <a:p>
            <a:r>
              <a:rPr lang="en-US"/>
              <a:t>…and since it is a burden on the programmer to have to worry about it…</a:t>
            </a:r>
          </a:p>
          <a:p>
            <a:r>
              <a:rPr lang="en-US"/>
              <a:t>…why not have the language system reclaim blocks automatically?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DE4-F058-3E48-A9AA-82588F3F4271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Major Approaches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Mark and sweep</a:t>
            </a:r>
          </a:p>
          <a:p>
            <a:r>
              <a:rPr lang="en-US"/>
              <a:t>Copying</a:t>
            </a:r>
          </a:p>
          <a:p>
            <a:r>
              <a:rPr lang="en-US"/>
              <a:t>Reference counting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1789-8A6C-1F43-89BD-CF9D071A772E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 And Sweep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mark-and-sweep collector uses current heap links in a two-stage process:</a:t>
            </a:r>
          </a:p>
          <a:p>
            <a:pPr lvl="1"/>
            <a:r>
              <a:rPr lang="en-US" i="1"/>
              <a:t>Mark</a:t>
            </a:r>
            <a:r>
              <a:rPr lang="en-US"/>
              <a:t>: find the live heap links and mark all the heap blocks linked to by them</a:t>
            </a:r>
          </a:p>
          <a:p>
            <a:pPr lvl="1"/>
            <a:r>
              <a:rPr lang="en-US" i="1"/>
              <a:t>Sweep</a:t>
            </a:r>
            <a:r>
              <a:rPr lang="en-US"/>
              <a:t>: make a pass over the heap and return unmarked blocks to the free pool</a:t>
            </a:r>
          </a:p>
          <a:p>
            <a:r>
              <a:rPr lang="en-US"/>
              <a:t>Blocks are not moved, so both kinds of inclusion errors are tolerated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5719-F91A-5E4D-9CF0-82F6E2FEE79D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Collection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copying collector divides memory in half, and uses only one half at a time</a:t>
            </a:r>
          </a:p>
          <a:p>
            <a:pPr>
              <a:lnSpc>
                <a:spcPct val="90000"/>
              </a:lnSpc>
            </a:pPr>
            <a:r>
              <a:rPr lang="en-US"/>
              <a:t>When one half becomes full, find live heap links, and copy live blocks to the other half</a:t>
            </a:r>
          </a:p>
          <a:p>
            <a:pPr>
              <a:lnSpc>
                <a:spcPct val="90000"/>
              </a:lnSpc>
            </a:pPr>
            <a:r>
              <a:rPr lang="en-US"/>
              <a:t>Compacts as it goes, so fragmentation is eliminated</a:t>
            </a:r>
          </a:p>
          <a:p>
            <a:pPr>
              <a:lnSpc>
                <a:spcPct val="90000"/>
              </a:lnSpc>
            </a:pPr>
            <a:r>
              <a:rPr lang="en-US"/>
              <a:t>Moves blocks: cannot tolerate used inclusion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F3E9-8494-0547-B656-6AACA76C00AC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Counting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block has a counter of heap links to it</a:t>
            </a:r>
          </a:p>
          <a:p>
            <a:r>
              <a:rPr lang="en-US"/>
              <a:t>Incremented when a heap link is copied, decremented when a heap link is discarded</a:t>
            </a:r>
          </a:p>
          <a:p>
            <a:r>
              <a:rPr lang="en-US"/>
              <a:t>When counter goes to zero, block is garbage and can be freed</a:t>
            </a:r>
          </a:p>
          <a:p>
            <a:r>
              <a:rPr lang="en-US"/>
              <a:t>Does not use current heap links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848-1219-6842-8122-248FCD615A48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Counting Problem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A2B-D3D1-5443-BB46-8500B9D2C920}" type="slidenum">
              <a:rPr lang="en-US"/>
              <a:pPr/>
              <a:t>57</a:t>
            </a:fld>
            <a:endParaRPr lang="en-US"/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2562225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/>
        </p:nvGraphicFramePr>
        <p:xfrm>
          <a:off x="696913" y="1419225"/>
          <a:ext cx="5399087" cy="4905375"/>
        </p:xfrm>
        <a:graphic>
          <a:graphicData uri="http://schemas.openxmlformats.org/presentationml/2006/ole">
            <p:oleObj spid="_x0000_s330756" name="Microsoft Draw Drawing" r:id="rId3" imgW="4028040" imgH="3651480" progId="">
              <p:embed/>
            </p:oleObj>
          </a:graphicData>
        </a:graphic>
      </p:graphicFrame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5867400" y="2133600"/>
            <a:ext cx="28956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problem with reference counting: it misses cycles of garbage.</a:t>
            </a:r>
          </a:p>
          <a:p>
            <a:pPr>
              <a:spcBef>
                <a:spcPct val="50000"/>
              </a:spcBef>
            </a:pPr>
            <a:r>
              <a:rPr lang="en-US"/>
              <a:t>Here, a circularly linked list is pointed to by </a:t>
            </a:r>
            <a:r>
              <a:rPr lang="en-US" b="1">
                <a:latin typeface="Courier New" pitchFamily="-110" charset="0"/>
              </a:rPr>
              <a:t>circle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Counting Problem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B4A-1B18-5941-8230-740AD94DAD82}" type="slidenum">
              <a:rPr lang="en-US"/>
              <a:pPr/>
              <a:t>58</a:t>
            </a:fld>
            <a:endParaRPr 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2562225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5867400" y="2133600"/>
            <a:ext cx="28956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When </a:t>
            </a:r>
            <a:r>
              <a:rPr lang="en-US" b="1">
                <a:latin typeface="Courier New" pitchFamily="-110" charset="0"/>
              </a:rPr>
              <a:t>circle</a:t>
            </a:r>
            <a:r>
              <a:rPr lang="en-US"/>
              <a:t> is set to null, the reference counter is decremented.</a:t>
            </a:r>
          </a:p>
          <a:p>
            <a:pPr>
              <a:spcBef>
                <a:spcPct val="50000"/>
              </a:spcBef>
            </a:pPr>
            <a:r>
              <a:rPr lang="en-US"/>
              <a:t>No reference counter is zero, though all blocks are garbage.</a:t>
            </a:r>
          </a:p>
        </p:txBody>
      </p:sp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2562225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838200" y="1447800"/>
          <a:ext cx="5392738" cy="4933950"/>
        </p:xfrm>
        <a:graphic>
          <a:graphicData uri="http://schemas.openxmlformats.org/presentationml/2006/ole">
            <p:oleObj spid="_x0000_s331782" r:id="rId3" imgW="4023360" imgH="3672840" progId="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Counting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 with cycles of garbage</a:t>
            </a:r>
          </a:p>
          <a:p>
            <a:r>
              <a:rPr lang="en-US"/>
              <a:t>Problem with performance generally, since the overhead of updating reference counters is high</a:t>
            </a:r>
          </a:p>
          <a:p>
            <a:r>
              <a:rPr lang="en-US"/>
              <a:t>One advantage: naturally incremental, with no big pause while collecting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FB05-9A99-F341-939C-EDC35EAE2E43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Array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b="1">
                <a:latin typeface="Courier New" pitchFamily="-110" charset="0"/>
              </a:rPr>
              <a:t>new</a:t>
            </a:r>
            <a:r>
              <a:rPr lang="en-US"/>
              <a:t> to create an array object:</a:t>
            </a:r>
          </a:p>
          <a:p>
            <a:pPr>
              <a:buFont typeface="Monotype Sorts" pitchFamily="-110" charset="2"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We could have done it with one declaration statement, like this: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62E5-208F-BB4A-9863-7112F9611942}" type="slidenum">
              <a:rPr lang="en-US"/>
              <a:pPr/>
              <a:t>6</a:t>
            </a:fld>
            <a:endParaRPr lang="en-US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362200" y="2286000"/>
            <a:ext cx="358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int[] a = null;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 = new int[100];</a:t>
            </a:r>
            <a:endParaRPr lang="en-US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362200" y="44958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int[] a = new int[100];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Collecting Refinements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Generational </a:t>
            </a:r>
            <a:r>
              <a:rPr lang="en-US"/>
              <a:t>collectors</a:t>
            </a:r>
          </a:p>
          <a:p>
            <a:pPr lvl="1"/>
            <a:r>
              <a:rPr lang="en-US"/>
              <a:t>Divide block into </a:t>
            </a:r>
            <a:r>
              <a:rPr lang="en-US" i="1"/>
              <a:t>generations</a:t>
            </a:r>
            <a:r>
              <a:rPr lang="en-US"/>
              <a:t> according to age</a:t>
            </a:r>
          </a:p>
          <a:p>
            <a:pPr lvl="1"/>
            <a:r>
              <a:rPr lang="en-US"/>
              <a:t>Garbage collect in younger generations more often (using previous methods)</a:t>
            </a:r>
          </a:p>
          <a:p>
            <a:r>
              <a:rPr lang="en-US" i="1"/>
              <a:t>Incremental</a:t>
            </a:r>
            <a:r>
              <a:rPr lang="en-US"/>
              <a:t> collectors</a:t>
            </a:r>
          </a:p>
          <a:p>
            <a:pPr lvl="1"/>
            <a:r>
              <a:rPr lang="en-US"/>
              <a:t>Collect garbage a little at a time</a:t>
            </a:r>
          </a:p>
          <a:p>
            <a:pPr lvl="1"/>
            <a:r>
              <a:rPr lang="en-US"/>
              <a:t>Avoid the uneven performance of ordinary mark-and-sweep and copying collectors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CAC2-DEB2-1E4F-8826-D0303DB009EC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Collecting Languages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require it: Java, ML</a:t>
            </a:r>
          </a:p>
          <a:p>
            <a:r>
              <a:rPr lang="en-US"/>
              <a:t>Some encourage it: Ada</a:t>
            </a:r>
          </a:p>
          <a:p>
            <a:r>
              <a:rPr lang="en-US"/>
              <a:t>Some make it difficult: C, C++</a:t>
            </a:r>
          </a:p>
          <a:p>
            <a:pPr lvl="1"/>
            <a:r>
              <a:rPr lang="en-US"/>
              <a:t>Even for C and C++ it is possible</a:t>
            </a:r>
          </a:p>
          <a:p>
            <a:pPr lvl="1"/>
            <a:r>
              <a:rPr lang="en-US"/>
              <a:t>There are libraries that replace the usual </a:t>
            </a:r>
            <a:r>
              <a:rPr lang="en-US" b="1">
                <a:latin typeface="Courier New" pitchFamily="-110" charset="0"/>
              </a:rPr>
              <a:t>malloc</a:t>
            </a:r>
            <a:r>
              <a:rPr lang="en-US"/>
              <a:t>/</a:t>
            </a:r>
            <a:r>
              <a:rPr lang="en-US" b="1">
                <a:latin typeface="Courier New" pitchFamily="-110" charset="0"/>
              </a:rPr>
              <a:t>free</a:t>
            </a:r>
            <a:r>
              <a:rPr lang="en-US"/>
              <a:t> with a garbage-collecting manager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E64-709A-3C49-8D55-C9EC67D19E42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old idea whose popularity is increasing</a:t>
            </a:r>
          </a:p>
          <a:p>
            <a:r>
              <a:rPr lang="en-US"/>
              <a:t>Good implementations are within a few percent of the performance of systems with explicit deallocation</a:t>
            </a:r>
          </a:p>
          <a:p>
            <a:r>
              <a:rPr lang="en-US"/>
              <a:t>Programmers who like garbage collection feel that the development and debugging time it saves is worth the runtime it costs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854-BCBA-754E-B453-E4C0DAC274E9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Memory management is an important hidden player in language systems</a:t>
            </a:r>
          </a:p>
          <a:p>
            <a:pPr>
              <a:lnSpc>
                <a:spcPct val="90000"/>
              </a:lnSpc>
            </a:pPr>
            <a:r>
              <a:rPr lang="en-US"/>
              <a:t>Performance and reliability are critical</a:t>
            </a:r>
          </a:p>
          <a:p>
            <a:pPr>
              <a:lnSpc>
                <a:spcPct val="90000"/>
              </a:lnSpc>
            </a:pPr>
            <a:r>
              <a:rPr lang="en-US"/>
              <a:t>Different techniques are difficult to compare, since every run of every program makes different memory demands</a:t>
            </a:r>
          </a:p>
          <a:p>
            <a:pPr>
              <a:lnSpc>
                <a:spcPct val="90000"/>
              </a:lnSpc>
            </a:pPr>
            <a:r>
              <a:rPr lang="en-US"/>
              <a:t>An active area of language systems research and experimentation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6F-3DD2-094C-9D39-7DBBEDF2AF38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An Array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2004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 </a:t>
            </a:r>
            <a:r>
              <a:rPr lang="en-US" b="1">
                <a:latin typeface="Courier New" pitchFamily="-110" charset="0"/>
              </a:rPr>
              <a:t>a[i]</a:t>
            </a:r>
            <a:r>
              <a:rPr lang="en-US"/>
              <a:t> to refer to an element (as lvalue or rvalue): </a:t>
            </a:r>
            <a:r>
              <a:rPr lang="en-US" b="1">
                <a:latin typeface="Courier New" pitchFamily="-110" charset="0"/>
              </a:rPr>
              <a:t>a</a:t>
            </a:r>
            <a:r>
              <a:rPr lang="en-US"/>
              <a:t> is an array reference expression and </a:t>
            </a:r>
            <a:r>
              <a:rPr lang="en-US" b="1">
                <a:latin typeface="Courier New" pitchFamily="-110" charset="0"/>
              </a:rPr>
              <a:t>i</a:t>
            </a:r>
            <a:r>
              <a:rPr lang="en-US"/>
              <a:t> is an </a:t>
            </a:r>
            <a:r>
              <a:rPr lang="en-US" b="1">
                <a:latin typeface="Courier New" pitchFamily="-110" charset="0"/>
              </a:rPr>
              <a:t>int</a:t>
            </a:r>
            <a:r>
              <a:rPr lang="en-US"/>
              <a:t> expression</a:t>
            </a:r>
          </a:p>
          <a:p>
            <a:pPr>
              <a:lnSpc>
                <a:spcPct val="90000"/>
              </a:lnSpc>
            </a:pPr>
            <a:r>
              <a:rPr lang="en-US"/>
              <a:t>Use </a:t>
            </a:r>
            <a:r>
              <a:rPr lang="en-US" b="1">
                <a:latin typeface="Courier New" pitchFamily="-110" charset="0"/>
              </a:rPr>
              <a:t>a.length</a:t>
            </a:r>
            <a:r>
              <a:rPr lang="en-US"/>
              <a:t> to access length</a:t>
            </a:r>
          </a:p>
          <a:p>
            <a:pPr>
              <a:lnSpc>
                <a:spcPct val="90000"/>
              </a:lnSpc>
            </a:pPr>
            <a:r>
              <a:rPr lang="en-US"/>
              <a:t>Array indexes are 0..(</a:t>
            </a:r>
            <a:r>
              <a:rPr lang="en-US" b="1">
                <a:latin typeface="Courier New" pitchFamily="-110" charset="0"/>
              </a:rPr>
              <a:t>a.length-1</a:t>
            </a:r>
            <a:r>
              <a:rPr lang="en-US"/>
              <a:t>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42ED-2B00-E642-A4AE-87555736B666}" type="slidenum">
              <a:rPr lang="en-US"/>
              <a:pPr/>
              <a:t>7</a:t>
            </a:fld>
            <a:endParaRPr lang="en-US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2133600" y="1219200"/>
            <a:ext cx="4572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 i = 0;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while (i&lt;a.length) {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a[i] = 5;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i++;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Managers In Java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094-F1E6-7642-9E58-0A9702AA33D2}" type="slidenum">
              <a:rPr lang="en-US"/>
              <a:pPr/>
              <a:t>8</a:t>
            </a:fld>
            <a:endParaRPr lang="en-US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8229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public class MemoryManager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private int[] memory;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MemoryManager constructor.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@param initialMemory int[] of memory to manage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public MemoryManager(int[] initialMemory)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memory = initialMemory;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…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}</a:t>
            </a:r>
            <a:endParaRPr lang="en-US" sz="2000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657600" y="4572000"/>
            <a:ext cx="4724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will show Java implementations this way.  The </a:t>
            </a:r>
            <a:r>
              <a:rPr lang="en-US" b="1">
                <a:latin typeface="Courier New" pitchFamily="-110" charset="0"/>
              </a:rPr>
              <a:t>initialMemory</a:t>
            </a:r>
            <a:r>
              <a:rPr lang="en-US"/>
              <a:t> array is the memory region provided by the operating 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14.2 Memory model using Java arrays</a:t>
            </a:r>
          </a:p>
          <a:p>
            <a:r>
              <a:rPr lang="en-US"/>
              <a:t>14.3 Stacks</a:t>
            </a:r>
          </a:p>
          <a:p>
            <a:r>
              <a:rPr lang="en-US">
                <a:solidFill>
                  <a:schemeClr val="bg2"/>
                </a:solidFill>
              </a:rPr>
              <a:t>14.4 Heaps</a:t>
            </a:r>
          </a:p>
          <a:p>
            <a:r>
              <a:rPr lang="en-US">
                <a:solidFill>
                  <a:schemeClr val="bg2"/>
                </a:solidFill>
              </a:rPr>
              <a:t>14.5 Current heap links</a:t>
            </a:r>
          </a:p>
          <a:p>
            <a:r>
              <a:rPr lang="en-US">
                <a:solidFill>
                  <a:schemeClr val="bg2"/>
                </a:solidFill>
              </a:rPr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E77-F97A-0844-9A3C-B9E6001A48A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4064</TotalTime>
  <Words>4660</Words>
  <Application>Microsoft Macintosh PowerPoint</Application>
  <PresentationFormat>On-screen Show (4:3)</PresentationFormat>
  <Paragraphs>455</Paragraphs>
  <Slides>63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parse trees</vt:lpstr>
      <vt:lpstr>Microsoft Draw Drawing</vt:lpstr>
      <vt:lpstr>Memory Management</vt:lpstr>
      <vt:lpstr>Dynamic Memory Allocation</vt:lpstr>
      <vt:lpstr>Outline</vt:lpstr>
      <vt:lpstr>Memory Model</vt:lpstr>
      <vt:lpstr>Declaring An Array</vt:lpstr>
      <vt:lpstr>Creating An Array</vt:lpstr>
      <vt:lpstr>Using An Array</vt:lpstr>
      <vt:lpstr>Memory Managers In Java</vt:lpstr>
      <vt:lpstr>Outline</vt:lpstr>
      <vt:lpstr>Stacks Of Activation Records</vt:lpstr>
      <vt:lpstr>A Stack Illustration</vt:lpstr>
      <vt:lpstr>Slide 12</vt:lpstr>
      <vt:lpstr>Slide 13</vt:lpstr>
      <vt:lpstr>A Java Stack Implementation</vt:lpstr>
      <vt:lpstr>Slide 15</vt:lpstr>
      <vt:lpstr>Slide 16</vt:lpstr>
      <vt:lpstr>Outline</vt:lpstr>
      <vt:lpstr>The Heap Problem</vt:lpstr>
      <vt:lpstr>First Fit</vt:lpstr>
      <vt:lpstr>Heap Illustration</vt:lpstr>
      <vt:lpstr>Slide 21</vt:lpstr>
      <vt:lpstr>Slide 22</vt:lpstr>
      <vt:lpstr>Slide 23</vt:lpstr>
      <vt:lpstr>Slide 24</vt:lpstr>
      <vt:lpstr>A Java Heap Implementation</vt:lpstr>
      <vt:lpstr>Slide 26</vt:lpstr>
      <vt:lpstr>Slide 27</vt:lpstr>
      <vt:lpstr>Slide 28</vt:lpstr>
      <vt:lpstr>A Problem</vt:lpstr>
      <vt:lpstr>A Solution</vt:lpstr>
      <vt:lpstr>Slide 31</vt:lpstr>
      <vt:lpstr>Slide 32</vt:lpstr>
      <vt:lpstr>Slide 33</vt:lpstr>
      <vt:lpstr>Quick Lists</vt:lpstr>
      <vt:lpstr>Fragmentation</vt:lpstr>
      <vt:lpstr>Slide 36</vt:lpstr>
      <vt:lpstr>Other Heap Mechanisms</vt:lpstr>
      <vt:lpstr>Placement</vt:lpstr>
      <vt:lpstr>Splitting</vt:lpstr>
      <vt:lpstr>Coalescing</vt:lpstr>
      <vt:lpstr>Outline</vt:lpstr>
      <vt:lpstr>Current Heap Links</vt:lpstr>
      <vt:lpstr>Tracing Current Heap Links</vt:lpstr>
      <vt:lpstr>To Find Current Heap Links</vt:lpstr>
      <vt:lpstr>Discarding Impossible Links</vt:lpstr>
      <vt:lpstr>Errors In Current Heap Links</vt:lpstr>
      <vt:lpstr>Errors Are Unavoidable</vt:lpstr>
      <vt:lpstr>Used Inclusion Errors In C</vt:lpstr>
      <vt:lpstr>Heap Compaction</vt:lpstr>
      <vt:lpstr>Outline</vt:lpstr>
      <vt:lpstr>Some Common Pointer Errors</vt:lpstr>
      <vt:lpstr>Garbage Collection</vt:lpstr>
      <vt:lpstr>Three Major Approaches</vt:lpstr>
      <vt:lpstr>Mark And Sweep</vt:lpstr>
      <vt:lpstr>Copying Collection</vt:lpstr>
      <vt:lpstr>Reference Counting</vt:lpstr>
      <vt:lpstr>Reference Counting Problem</vt:lpstr>
      <vt:lpstr>Reference Counting Problem</vt:lpstr>
      <vt:lpstr>Reference Counting</vt:lpstr>
      <vt:lpstr>Garbage Collecting Refinements</vt:lpstr>
      <vt:lpstr>Garbage Collecting Languages</vt:lpstr>
      <vt:lpstr>Trends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subject>Textbook, Chapter Fourteen</dc:subject>
  <dc:creator>Adam Webber</dc:creator>
  <cp:lastModifiedBy>Adam Webber</cp:lastModifiedBy>
  <cp:revision>61</cp:revision>
  <dcterms:created xsi:type="dcterms:W3CDTF">2011-07-11T21:50:07Z</dcterms:created>
  <dcterms:modified xsi:type="dcterms:W3CDTF">2011-07-11T21:50:14Z</dcterms:modified>
</cp:coreProperties>
</file>