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7" r:id="rId3"/>
    <p:sldId id="257" r:id="rId4"/>
    <p:sldId id="258" r:id="rId5"/>
    <p:sldId id="259" r:id="rId6"/>
    <p:sldId id="260" r:id="rId7"/>
    <p:sldId id="261"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481C944-AED0-40E0-AA05-CD2914785D3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34FD6D6-D53B-4AA5-869F-9CC3523403BA}">
      <dgm:prSet/>
      <dgm:spPr/>
      <dgm:t>
        <a:bodyPr/>
        <a:lstStyle/>
        <a:p>
          <a:r>
            <a:rPr lang="en-IN" b="1" dirty="0"/>
            <a:t>The goal of the present project is to predict the category of emotions processed from the CNN algorithms and </a:t>
          </a:r>
          <a:r>
            <a:rPr lang="en-IN" b="1" dirty="0" err="1"/>
            <a:t>Keras</a:t>
          </a:r>
          <a:r>
            <a:rPr lang="en-IN" b="1" dirty="0"/>
            <a:t> model.</a:t>
          </a:r>
          <a:r>
            <a:rPr lang="en-IN" dirty="0"/>
            <a:t> The project is set up in such a way that the device fetches the type of emotions of the humans displayed in the pre-loaded video clips. The prediction results from </a:t>
          </a:r>
          <a:r>
            <a:rPr lang="en-IN"/>
            <a:t>the Deep Learning algorithm </a:t>
          </a:r>
          <a:r>
            <a:rPr lang="en-IN" dirty="0"/>
            <a:t>(CNN) were satisfactory and correct to some extent. A prediction accuracy probability of 0.82448 is concluded by it.</a:t>
          </a:r>
          <a:endParaRPr lang="en-US" dirty="0"/>
        </a:p>
      </dgm:t>
    </dgm:pt>
    <dgm:pt modelId="{395478BA-1CE7-40F8-8C1F-332CA87D158E}" type="parTrans" cxnId="{A565B498-B75A-4121-B0A5-3BD43AFB6364}">
      <dgm:prSet/>
      <dgm:spPr/>
      <dgm:t>
        <a:bodyPr/>
        <a:lstStyle/>
        <a:p>
          <a:endParaRPr lang="en-US"/>
        </a:p>
      </dgm:t>
    </dgm:pt>
    <dgm:pt modelId="{A5911CC1-6B03-4D76-9C1E-B291B159D3FE}" type="sibTrans" cxnId="{A565B498-B75A-4121-B0A5-3BD43AFB6364}">
      <dgm:prSet/>
      <dgm:spPr/>
      <dgm:t>
        <a:bodyPr/>
        <a:lstStyle/>
        <a:p>
          <a:endParaRPr lang="en-US"/>
        </a:p>
      </dgm:t>
    </dgm:pt>
    <dgm:pt modelId="{066AFAB9-E71C-4120-B210-C4324CE7428A}">
      <dgm:prSet/>
      <dgm:spPr/>
      <dgm:t>
        <a:bodyPr/>
        <a:lstStyle/>
        <a:p>
          <a:r>
            <a:rPr lang="en-IN" b="1"/>
            <a:t>In upcoming future works</a:t>
          </a:r>
          <a:r>
            <a:rPr lang="en-IN"/>
            <a:t>, the field of emotion detection using CNNs can advance further, unlocking new possibilities for understanding human emotions, enhancing user experiences, and making meaningful contributions to various domains and industries.</a:t>
          </a:r>
          <a:endParaRPr lang="en-US"/>
        </a:p>
      </dgm:t>
    </dgm:pt>
    <dgm:pt modelId="{7D9BDEC7-9FE6-4AB0-A7B7-8AD65199E45D}" type="parTrans" cxnId="{08C40535-EC62-4072-B76D-1992D1FD3AF4}">
      <dgm:prSet/>
      <dgm:spPr/>
      <dgm:t>
        <a:bodyPr/>
        <a:lstStyle/>
        <a:p>
          <a:endParaRPr lang="en-US"/>
        </a:p>
      </dgm:t>
    </dgm:pt>
    <dgm:pt modelId="{17752E1C-01D5-446B-9DB1-7EF3C29C81B5}" type="sibTrans" cxnId="{08C40535-EC62-4072-B76D-1992D1FD3AF4}">
      <dgm:prSet/>
      <dgm:spPr/>
      <dgm:t>
        <a:bodyPr/>
        <a:lstStyle/>
        <a:p>
          <a:endParaRPr lang="en-US"/>
        </a:p>
      </dgm:t>
    </dgm:pt>
    <dgm:pt modelId="{AEF9898F-E5C5-4C89-8898-5C7A48C213E6}">
      <dgm:prSet/>
      <dgm:spPr/>
      <dgm:t>
        <a:bodyPr/>
        <a:lstStyle/>
        <a:p>
          <a:r>
            <a:rPr lang="en-IN"/>
            <a:t>There are several exciting avenues for future research and improvement in emotion detection using CNNs, which are mentioned: </a:t>
          </a:r>
          <a:r>
            <a:rPr lang="en-IN" b="1"/>
            <a:t>1.Multimodal Emotion Detection, 2.Transfer Learning, 3.Cross-Cultural Emotion Analysis, 4.Interpretability, 5.Real-Time Applications, </a:t>
          </a:r>
          <a:r>
            <a:rPr lang="en-IN"/>
            <a:t>etc</a:t>
          </a:r>
          <a:r>
            <a:rPr lang="en-IN" b="1"/>
            <a:t>.</a:t>
          </a:r>
          <a:endParaRPr lang="en-US"/>
        </a:p>
      </dgm:t>
    </dgm:pt>
    <dgm:pt modelId="{BE963F49-F19B-40C1-8F00-1BCD26421FC3}" type="parTrans" cxnId="{616D0A03-B686-425E-AEFE-BF3A8A5697B9}">
      <dgm:prSet/>
      <dgm:spPr/>
      <dgm:t>
        <a:bodyPr/>
        <a:lstStyle/>
        <a:p>
          <a:endParaRPr lang="en-US"/>
        </a:p>
      </dgm:t>
    </dgm:pt>
    <dgm:pt modelId="{62FE26FC-3F73-4813-AD3D-DCC55369EA0C}" type="sibTrans" cxnId="{616D0A03-B686-425E-AEFE-BF3A8A5697B9}">
      <dgm:prSet/>
      <dgm:spPr/>
      <dgm:t>
        <a:bodyPr/>
        <a:lstStyle/>
        <a:p>
          <a:endParaRPr lang="en-US"/>
        </a:p>
      </dgm:t>
    </dgm:pt>
    <dgm:pt modelId="{B11DF8B5-CC66-4595-9FFD-6D92B82AD1C5}" type="pres">
      <dgm:prSet presAssocID="{5481C944-AED0-40E0-AA05-CD2914785D37}" presName="root" presStyleCnt="0">
        <dgm:presLayoutVars>
          <dgm:dir/>
          <dgm:resizeHandles val="exact"/>
        </dgm:presLayoutVars>
      </dgm:prSet>
      <dgm:spPr/>
    </dgm:pt>
    <dgm:pt modelId="{A0441D7B-E974-4202-97F2-BE4B6DD1E516}" type="pres">
      <dgm:prSet presAssocID="{B34FD6D6-D53B-4AA5-869F-9CC3523403BA}" presName="compNode" presStyleCnt="0"/>
      <dgm:spPr/>
    </dgm:pt>
    <dgm:pt modelId="{E5FC5960-486C-4439-84AD-352AF154309A}" type="pres">
      <dgm:prSet presAssocID="{B34FD6D6-D53B-4AA5-869F-9CC3523403BA}" presName="bgRect" presStyleLbl="bgShp" presStyleIdx="0" presStyleCnt="3"/>
      <dgm:spPr/>
    </dgm:pt>
    <dgm:pt modelId="{9F88F140-5AC3-456F-AB37-D21FBCD22F95}" type="pres">
      <dgm:prSet presAssocID="{B34FD6D6-D53B-4AA5-869F-9CC3523403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3FAC0B0A-72DB-4718-82AD-0B7DBEC988A0}" type="pres">
      <dgm:prSet presAssocID="{B34FD6D6-D53B-4AA5-869F-9CC3523403BA}" presName="spaceRect" presStyleCnt="0"/>
      <dgm:spPr/>
    </dgm:pt>
    <dgm:pt modelId="{17FB22B7-E0FB-414A-99C5-8827616F562A}" type="pres">
      <dgm:prSet presAssocID="{B34FD6D6-D53B-4AA5-869F-9CC3523403BA}" presName="parTx" presStyleLbl="revTx" presStyleIdx="0" presStyleCnt="3">
        <dgm:presLayoutVars>
          <dgm:chMax val="0"/>
          <dgm:chPref val="0"/>
        </dgm:presLayoutVars>
      </dgm:prSet>
      <dgm:spPr/>
    </dgm:pt>
    <dgm:pt modelId="{370AD2B7-6C33-4FA8-8A50-01CC0C00B9DE}" type="pres">
      <dgm:prSet presAssocID="{A5911CC1-6B03-4D76-9C1E-B291B159D3FE}" presName="sibTrans" presStyleCnt="0"/>
      <dgm:spPr/>
    </dgm:pt>
    <dgm:pt modelId="{87944076-036B-4406-A3D7-7D4137FBA130}" type="pres">
      <dgm:prSet presAssocID="{066AFAB9-E71C-4120-B210-C4324CE7428A}" presName="compNode" presStyleCnt="0"/>
      <dgm:spPr/>
    </dgm:pt>
    <dgm:pt modelId="{DF24A1A0-5B50-4F8A-92FE-E2DD9179D3C9}" type="pres">
      <dgm:prSet presAssocID="{066AFAB9-E71C-4120-B210-C4324CE7428A}" presName="bgRect" presStyleLbl="bgShp" presStyleIdx="1" presStyleCnt="3"/>
      <dgm:spPr/>
    </dgm:pt>
    <dgm:pt modelId="{6BE2B3C5-684E-4EF2-94F4-25A813EC7138}" type="pres">
      <dgm:prSet presAssocID="{066AFAB9-E71C-4120-B210-C4324CE7428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Lock"/>
        </a:ext>
      </dgm:extLst>
    </dgm:pt>
    <dgm:pt modelId="{F68DA3B9-1853-4036-B75A-78BF2382EF32}" type="pres">
      <dgm:prSet presAssocID="{066AFAB9-E71C-4120-B210-C4324CE7428A}" presName="spaceRect" presStyleCnt="0"/>
      <dgm:spPr/>
    </dgm:pt>
    <dgm:pt modelId="{72E3F0A3-6257-4B8E-9F29-B66B602FC213}" type="pres">
      <dgm:prSet presAssocID="{066AFAB9-E71C-4120-B210-C4324CE7428A}" presName="parTx" presStyleLbl="revTx" presStyleIdx="1" presStyleCnt="3">
        <dgm:presLayoutVars>
          <dgm:chMax val="0"/>
          <dgm:chPref val="0"/>
        </dgm:presLayoutVars>
      </dgm:prSet>
      <dgm:spPr/>
    </dgm:pt>
    <dgm:pt modelId="{342D7A4C-A0D4-4A18-BABA-8360C3D9C174}" type="pres">
      <dgm:prSet presAssocID="{17752E1C-01D5-446B-9DB1-7EF3C29C81B5}" presName="sibTrans" presStyleCnt="0"/>
      <dgm:spPr/>
    </dgm:pt>
    <dgm:pt modelId="{7049BA57-E879-455A-8F36-551716965ED6}" type="pres">
      <dgm:prSet presAssocID="{AEF9898F-E5C5-4C89-8898-5C7A48C213E6}" presName="compNode" presStyleCnt="0"/>
      <dgm:spPr/>
    </dgm:pt>
    <dgm:pt modelId="{CD2BF37C-E389-483F-93B3-65587476ADF2}" type="pres">
      <dgm:prSet presAssocID="{AEF9898F-E5C5-4C89-8898-5C7A48C213E6}" presName="bgRect" presStyleLbl="bgShp" presStyleIdx="2" presStyleCnt="3"/>
      <dgm:spPr/>
    </dgm:pt>
    <dgm:pt modelId="{A0B68F47-304D-40EA-A02D-CEDB131770FD}" type="pres">
      <dgm:prSet presAssocID="{AEF9898F-E5C5-4C89-8898-5C7A48C213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mbulance"/>
        </a:ext>
      </dgm:extLst>
    </dgm:pt>
    <dgm:pt modelId="{F4D7B747-D67C-4759-BA02-28692DF00BB6}" type="pres">
      <dgm:prSet presAssocID="{AEF9898F-E5C5-4C89-8898-5C7A48C213E6}" presName="spaceRect" presStyleCnt="0"/>
      <dgm:spPr/>
    </dgm:pt>
    <dgm:pt modelId="{00276250-85F1-47F8-AC15-F0CA092F0F7C}" type="pres">
      <dgm:prSet presAssocID="{AEF9898F-E5C5-4C89-8898-5C7A48C213E6}" presName="parTx" presStyleLbl="revTx" presStyleIdx="2" presStyleCnt="3">
        <dgm:presLayoutVars>
          <dgm:chMax val="0"/>
          <dgm:chPref val="0"/>
        </dgm:presLayoutVars>
      </dgm:prSet>
      <dgm:spPr/>
    </dgm:pt>
  </dgm:ptLst>
  <dgm:cxnLst>
    <dgm:cxn modelId="{616D0A03-B686-425E-AEFE-BF3A8A5697B9}" srcId="{5481C944-AED0-40E0-AA05-CD2914785D37}" destId="{AEF9898F-E5C5-4C89-8898-5C7A48C213E6}" srcOrd="2" destOrd="0" parTransId="{BE963F49-F19B-40C1-8F00-1BCD26421FC3}" sibTransId="{62FE26FC-3F73-4813-AD3D-DCC55369EA0C}"/>
    <dgm:cxn modelId="{AE821313-26E2-4148-9AEF-A37D09CAE631}" type="presOf" srcId="{066AFAB9-E71C-4120-B210-C4324CE7428A}" destId="{72E3F0A3-6257-4B8E-9F29-B66B602FC213}" srcOrd="0" destOrd="0" presId="urn:microsoft.com/office/officeart/2018/2/layout/IconVerticalSolidList"/>
    <dgm:cxn modelId="{7E6CEB18-938E-4AAD-972B-69C064384EF0}" type="presOf" srcId="{B34FD6D6-D53B-4AA5-869F-9CC3523403BA}" destId="{17FB22B7-E0FB-414A-99C5-8827616F562A}" srcOrd="0" destOrd="0" presId="urn:microsoft.com/office/officeart/2018/2/layout/IconVerticalSolidList"/>
    <dgm:cxn modelId="{08C40535-EC62-4072-B76D-1992D1FD3AF4}" srcId="{5481C944-AED0-40E0-AA05-CD2914785D37}" destId="{066AFAB9-E71C-4120-B210-C4324CE7428A}" srcOrd="1" destOrd="0" parTransId="{7D9BDEC7-9FE6-4AB0-A7B7-8AD65199E45D}" sibTransId="{17752E1C-01D5-446B-9DB1-7EF3C29C81B5}"/>
    <dgm:cxn modelId="{F2E3E86A-5E94-4827-A0C0-ED9B0C16171A}" type="presOf" srcId="{AEF9898F-E5C5-4C89-8898-5C7A48C213E6}" destId="{00276250-85F1-47F8-AC15-F0CA092F0F7C}" srcOrd="0" destOrd="0" presId="urn:microsoft.com/office/officeart/2018/2/layout/IconVerticalSolidList"/>
    <dgm:cxn modelId="{A565B498-B75A-4121-B0A5-3BD43AFB6364}" srcId="{5481C944-AED0-40E0-AA05-CD2914785D37}" destId="{B34FD6D6-D53B-4AA5-869F-9CC3523403BA}" srcOrd="0" destOrd="0" parTransId="{395478BA-1CE7-40F8-8C1F-332CA87D158E}" sibTransId="{A5911CC1-6B03-4D76-9C1E-B291B159D3FE}"/>
    <dgm:cxn modelId="{ABEA6BA3-08B5-4DAF-A257-4146119DB42C}" type="presOf" srcId="{5481C944-AED0-40E0-AA05-CD2914785D37}" destId="{B11DF8B5-CC66-4595-9FFD-6D92B82AD1C5}" srcOrd="0" destOrd="0" presId="urn:microsoft.com/office/officeart/2018/2/layout/IconVerticalSolidList"/>
    <dgm:cxn modelId="{D8627ACC-7B30-4AA6-9352-B2922B25F2A4}" type="presParOf" srcId="{B11DF8B5-CC66-4595-9FFD-6D92B82AD1C5}" destId="{A0441D7B-E974-4202-97F2-BE4B6DD1E516}" srcOrd="0" destOrd="0" presId="urn:microsoft.com/office/officeart/2018/2/layout/IconVerticalSolidList"/>
    <dgm:cxn modelId="{345ECDC4-2086-464D-8151-0096D8CA9DB7}" type="presParOf" srcId="{A0441D7B-E974-4202-97F2-BE4B6DD1E516}" destId="{E5FC5960-486C-4439-84AD-352AF154309A}" srcOrd="0" destOrd="0" presId="urn:microsoft.com/office/officeart/2018/2/layout/IconVerticalSolidList"/>
    <dgm:cxn modelId="{75DAEFC1-A428-4161-A1D1-4C3ACEF3D10B}" type="presParOf" srcId="{A0441D7B-E974-4202-97F2-BE4B6DD1E516}" destId="{9F88F140-5AC3-456F-AB37-D21FBCD22F95}" srcOrd="1" destOrd="0" presId="urn:microsoft.com/office/officeart/2018/2/layout/IconVerticalSolidList"/>
    <dgm:cxn modelId="{59D244A8-041D-4654-8ADF-2A1B1302D78C}" type="presParOf" srcId="{A0441D7B-E974-4202-97F2-BE4B6DD1E516}" destId="{3FAC0B0A-72DB-4718-82AD-0B7DBEC988A0}" srcOrd="2" destOrd="0" presId="urn:microsoft.com/office/officeart/2018/2/layout/IconVerticalSolidList"/>
    <dgm:cxn modelId="{FF823A09-E5B7-42B5-9B0B-474417576E13}" type="presParOf" srcId="{A0441D7B-E974-4202-97F2-BE4B6DD1E516}" destId="{17FB22B7-E0FB-414A-99C5-8827616F562A}" srcOrd="3" destOrd="0" presId="urn:microsoft.com/office/officeart/2018/2/layout/IconVerticalSolidList"/>
    <dgm:cxn modelId="{44C0319D-ED0E-46EC-9D39-158A753A9775}" type="presParOf" srcId="{B11DF8B5-CC66-4595-9FFD-6D92B82AD1C5}" destId="{370AD2B7-6C33-4FA8-8A50-01CC0C00B9DE}" srcOrd="1" destOrd="0" presId="urn:microsoft.com/office/officeart/2018/2/layout/IconVerticalSolidList"/>
    <dgm:cxn modelId="{19D41DB1-DB4E-4EA9-B578-78D69A8BD6DC}" type="presParOf" srcId="{B11DF8B5-CC66-4595-9FFD-6D92B82AD1C5}" destId="{87944076-036B-4406-A3D7-7D4137FBA130}" srcOrd="2" destOrd="0" presId="urn:microsoft.com/office/officeart/2018/2/layout/IconVerticalSolidList"/>
    <dgm:cxn modelId="{DC12EA8A-8022-40FE-9562-0A007AD7B4AB}" type="presParOf" srcId="{87944076-036B-4406-A3D7-7D4137FBA130}" destId="{DF24A1A0-5B50-4F8A-92FE-E2DD9179D3C9}" srcOrd="0" destOrd="0" presId="urn:microsoft.com/office/officeart/2018/2/layout/IconVerticalSolidList"/>
    <dgm:cxn modelId="{0AD106A2-DC54-4613-9208-18188086C937}" type="presParOf" srcId="{87944076-036B-4406-A3D7-7D4137FBA130}" destId="{6BE2B3C5-684E-4EF2-94F4-25A813EC7138}" srcOrd="1" destOrd="0" presId="urn:microsoft.com/office/officeart/2018/2/layout/IconVerticalSolidList"/>
    <dgm:cxn modelId="{ECCAEBB6-55A2-4B7E-80BC-D6F488FA0B71}" type="presParOf" srcId="{87944076-036B-4406-A3D7-7D4137FBA130}" destId="{F68DA3B9-1853-4036-B75A-78BF2382EF32}" srcOrd="2" destOrd="0" presId="urn:microsoft.com/office/officeart/2018/2/layout/IconVerticalSolidList"/>
    <dgm:cxn modelId="{C6E310B9-AA1D-423F-B956-96C104F1028B}" type="presParOf" srcId="{87944076-036B-4406-A3D7-7D4137FBA130}" destId="{72E3F0A3-6257-4B8E-9F29-B66B602FC213}" srcOrd="3" destOrd="0" presId="urn:microsoft.com/office/officeart/2018/2/layout/IconVerticalSolidList"/>
    <dgm:cxn modelId="{9F46144E-AAC3-4BBB-9C9A-10AEB4C4CF74}" type="presParOf" srcId="{B11DF8B5-CC66-4595-9FFD-6D92B82AD1C5}" destId="{342D7A4C-A0D4-4A18-BABA-8360C3D9C174}" srcOrd="3" destOrd="0" presId="urn:microsoft.com/office/officeart/2018/2/layout/IconVerticalSolidList"/>
    <dgm:cxn modelId="{19730761-2FE4-4742-9FC3-7AE061FD8BB0}" type="presParOf" srcId="{B11DF8B5-CC66-4595-9FFD-6D92B82AD1C5}" destId="{7049BA57-E879-455A-8F36-551716965ED6}" srcOrd="4" destOrd="0" presId="urn:microsoft.com/office/officeart/2018/2/layout/IconVerticalSolidList"/>
    <dgm:cxn modelId="{F79D38E0-680F-4A4A-B41D-75611A72CC17}" type="presParOf" srcId="{7049BA57-E879-455A-8F36-551716965ED6}" destId="{CD2BF37C-E389-483F-93B3-65587476ADF2}" srcOrd="0" destOrd="0" presId="urn:microsoft.com/office/officeart/2018/2/layout/IconVerticalSolidList"/>
    <dgm:cxn modelId="{EA2AF46C-24FA-47A0-A9B2-3ED78682DE19}" type="presParOf" srcId="{7049BA57-E879-455A-8F36-551716965ED6}" destId="{A0B68F47-304D-40EA-A02D-CEDB131770FD}" srcOrd="1" destOrd="0" presId="urn:microsoft.com/office/officeart/2018/2/layout/IconVerticalSolidList"/>
    <dgm:cxn modelId="{462B982F-6975-4EA3-BB1F-64A80073D33C}" type="presParOf" srcId="{7049BA57-E879-455A-8F36-551716965ED6}" destId="{F4D7B747-D67C-4759-BA02-28692DF00BB6}" srcOrd="2" destOrd="0" presId="urn:microsoft.com/office/officeart/2018/2/layout/IconVerticalSolidList"/>
    <dgm:cxn modelId="{088138F3-0BDE-4AC7-BB77-25AA63221BDA}" type="presParOf" srcId="{7049BA57-E879-455A-8F36-551716965ED6}" destId="{00276250-85F1-47F8-AC15-F0CA092F0F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C5960-486C-4439-84AD-352AF154309A}">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88F140-5AC3-456F-AB37-D21FBCD22F9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FB22B7-E0FB-414A-99C5-8827616F562A}">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90000"/>
            </a:lnSpc>
            <a:spcBef>
              <a:spcPct val="0"/>
            </a:spcBef>
            <a:spcAft>
              <a:spcPct val="35000"/>
            </a:spcAft>
            <a:buNone/>
          </a:pPr>
          <a:r>
            <a:rPr lang="en-IN" sz="1500" b="1" kern="1200" dirty="0"/>
            <a:t>The goal of the present project is to predict the category of emotions processed from the CNN algorithms and </a:t>
          </a:r>
          <a:r>
            <a:rPr lang="en-IN" sz="1500" b="1" kern="1200" dirty="0" err="1"/>
            <a:t>Keras</a:t>
          </a:r>
          <a:r>
            <a:rPr lang="en-IN" sz="1500" b="1" kern="1200" dirty="0"/>
            <a:t> model.</a:t>
          </a:r>
          <a:r>
            <a:rPr lang="en-IN" sz="1500" kern="1200" dirty="0"/>
            <a:t> The project is set up in such a way that the device fetches the type of emotions of the humans displayed in the pre-loaded video clips. The prediction results from </a:t>
          </a:r>
          <a:r>
            <a:rPr lang="en-IN" sz="1500" kern="1200"/>
            <a:t>the Deep Learning algorithm </a:t>
          </a:r>
          <a:r>
            <a:rPr lang="en-IN" sz="1500" kern="1200" dirty="0"/>
            <a:t>(CNN) were satisfactory and correct to some extent. A prediction accuracy probability of 0.82448 is concluded by it.</a:t>
          </a:r>
          <a:endParaRPr lang="en-US" sz="1500" kern="1200" dirty="0"/>
        </a:p>
      </dsp:txBody>
      <dsp:txXfrm>
        <a:off x="1435590" y="531"/>
        <a:ext cx="9080009" cy="1242935"/>
      </dsp:txXfrm>
    </dsp:sp>
    <dsp:sp modelId="{DF24A1A0-5B50-4F8A-92FE-E2DD9179D3C9}">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2B3C5-684E-4EF2-94F4-25A813EC713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E3F0A3-6257-4B8E-9F29-B66B602FC21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90000"/>
            </a:lnSpc>
            <a:spcBef>
              <a:spcPct val="0"/>
            </a:spcBef>
            <a:spcAft>
              <a:spcPct val="35000"/>
            </a:spcAft>
            <a:buNone/>
          </a:pPr>
          <a:r>
            <a:rPr lang="en-IN" sz="1500" b="1" kern="1200"/>
            <a:t>In upcoming future works</a:t>
          </a:r>
          <a:r>
            <a:rPr lang="en-IN" sz="1500" kern="1200"/>
            <a:t>, the field of emotion detection using CNNs can advance further, unlocking new possibilities for understanding human emotions, enhancing user experiences, and making meaningful contributions to various domains and industries.</a:t>
          </a:r>
          <a:endParaRPr lang="en-US" sz="1500" kern="1200"/>
        </a:p>
      </dsp:txBody>
      <dsp:txXfrm>
        <a:off x="1435590" y="1554201"/>
        <a:ext cx="9080009" cy="1242935"/>
      </dsp:txXfrm>
    </dsp:sp>
    <dsp:sp modelId="{CD2BF37C-E389-483F-93B3-65587476ADF2}">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68F47-304D-40EA-A02D-CEDB131770F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276250-85F1-47F8-AC15-F0CA092F0F7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90000"/>
            </a:lnSpc>
            <a:spcBef>
              <a:spcPct val="0"/>
            </a:spcBef>
            <a:spcAft>
              <a:spcPct val="35000"/>
            </a:spcAft>
            <a:buNone/>
          </a:pPr>
          <a:r>
            <a:rPr lang="en-IN" sz="1500" kern="1200"/>
            <a:t>There are several exciting avenues for future research and improvement in emotion detection using CNNs, which are mentioned: </a:t>
          </a:r>
          <a:r>
            <a:rPr lang="en-IN" sz="1500" b="1" kern="1200"/>
            <a:t>1.Multimodal Emotion Detection, 2.Transfer Learning, 3.Cross-Cultural Emotion Analysis, 4.Interpretability, 5.Real-Time Applications, </a:t>
          </a:r>
          <a:r>
            <a:rPr lang="en-IN" sz="1500" kern="1200"/>
            <a:t>etc</a:t>
          </a:r>
          <a:r>
            <a:rPr lang="en-IN" sz="1500" b="1" kern="1200"/>
            <a:t>.</a:t>
          </a:r>
          <a:endParaRPr lang="en-US" sz="15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B8BE7-2FCC-ACD1-5B27-0DFB476467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4608FA-91F5-D9F9-C58F-6494019804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D69E63-D8CF-7262-2E17-CFF2661D8228}"/>
              </a:ext>
            </a:extLst>
          </p:cNvPr>
          <p:cNvSpPr>
            <a:spLocks noGrp="1"/>
          </p:cNvSpPr>
          <p:nvPr>
            <p:ph type="dt" sz="half" idx="10"/>
          </p:nvPr>
        </p:nvSpPr>
        <p:spPr/>
        <p:txBody>
          <a:bodyPr/>
          <a:lstStyle/>
          <a:p>
            <a:fld id="{076A3E77-AB70-48BC-AB80-301D43B94470}" type="datetimeFigureOut">
              <a:rPr lang="en-IN" smtClean="0"/>
              <a:t>13-01-2024</a:t>
            </a:fld>
            <a:endParaRPr lang="en-IN"/>
          </a:p>
        </p:txBody>
      </p:sp>
      <p:sp>
        <p:nvSpPr>
          <p:cNvPr id="5" name="Footer Placeholder 4">
            <a:extLst>
              <a:ext uri="{FF2B5EF4-FFF2-40B4-BE49-F238E27FC236}">
                <a16:creationId xmlns:a16="http://schemas.microsoft.com/office/drawing/2014/main" id="{DB9C0F19-1F9A-41BB-0E62-C7646C292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072F8-C6FF-BDAC-78EF-73CC19184B9D}"/>
              </a:ext>
            </a:extLst>
          </p:cNvPr>
          <p:cNvSpPr>
            <a:spLocks noGrp="1"/>
          </p:cNvSpPr>
          <p:nvPr>
            <p:ph type="sldNum" sz="quarter" idx="12"/>
          </p:nvPr>
        </p:nvSpPr>
        <p:spPr/>
        <p:txBody>
          <a:bodyPr/>
          <a:lstStyle/>
          <a:p>
            <a:fld id="{D0792EF7-5C01-4933-85AE-D09CE17C6730}" type="slidenum">
              <a:rPr lang="en-IN" smtClean="0"/>
              <a:t>‹#›</a:t>
            </a:fld>
            <a:endParaRPr lang="en-IN"/>
          </a:p>
        </p:txBody>
      </p:sp>
    </p:spTree>
    <p:extLst>
      <p:ext uri="{BB962C8B-B14F-4D97-AF65-F5344CB8AC3E}">
        <p14:creationId xmlns:p14="http://schemas.microsoft.com/office/powerpoint/2010/main" val="55080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15A7-4FFD-E5BD-2A62-DB1CE93FDD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C0BCF7-D049-FD7D-26E1-693C87840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BEE80-71AC-7F73-BD06-2BEF2805B4B9}"/>
              </a:ext>
            </a:extLst>
          </p:cNvPr>
          <p:cNvSpPr>
            <a:spLocks noGrp="1"/>
          </p:cNvSpPr>
          <p:nvPr>
            <p:ph type="dt" sz="half" idx="10"/>
          </p:nvPr>
        </p:nvSpPr>
        <p:spPr/>
        <p:txBody>
          <a:bodyPr/>
          <a:lstStyle/>
          <a:p>
            <a:fld id="{076A3E77-AB70-48BC-AB80-301D43B94470}" type="datetimeFigureOut">
              <a:rPr lang="en-IN" smtClean="0"/>
              <a:t>13-01-2024</a:t>
            </a:fld>
            <a:endParaRPr lang="en-IN"/>
          </a:p>
        </p:txBody>
      </p:sp>
      <p:sp>
        <p:nvSpPr>
          <p:cNvPr id="5" name="Footer Placeholder 4">
            <a:extLst>
              <a:ext uri="{FF2B5EF4-FFF2-40B4-BE49-F238E27FC236}">
                <a16:creationId xmlns:a16="http://schemas.microsoft.com/office/drawing/2014/main" id="{59A47771-D034-377B-8014-0EE33ED048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CDFF93-5AF3-1728-43E6-832A5E8D972E}"/>
              </a:ext>
            </a:extLst>
          </p:cNvPr>
          <p:cNvSpPr>
            <a:spLocks noGrp="1"/>
          </p:cNvSpPr>
          <p:nvPr>
            <p:ph type="sldNum" sz="quarter" idx="12"/>
          </p:nvPr>
        </p:nvSpPr>
        <p:spPr/>
        <p:txBody>
          <a:bodyPr/>
          <a:lstStyle/>
          <a:p>
            <a:fld id="{D0792EF7-5C01-4933-85AE-D09CE17C6730}" type="slidenum">
              <a:rPr lang="en-IN" smtClean="0"/>
              <a:t>‹#›</a:t>
            </a:fld>
            <a:endParaRPr lang="en-IN"/>
          </a:p>
        </p:txBody>
      </p:sp>
    </p:spTree>
    <p:extLst>
      <p:ext uri="{BB962C8B-B14F-4D97-AF65-F5344CB8AC3E}">
        <p14:creationId xmlns:p14="http://schemas.microsoft.com/office/powerpoint/2010/main" val="413102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620ACA-40F8-FE64-19A6-A720FABFC3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0CB40F-C350-2543-2494-06A7D554CF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647B10-2495-DB0A-5350-EBF32EE31A23}"/>
              </a:ext>
            </a:extLst>
          </p:cNvPr>
          <p:cNvSpPr>
            <a:spLocks noGrp="1"/>
          </p:cNvSpPr>
          <p:nvPr>
            <p:ph type="dt" sz="half" idx="10"/>
          </p:nvPr>
        </p:nvSpPr>
        <p:spPr/>
        <p:txBody>
          <a:bodyPr/>
          <a:lstStyle/>
          <a:p>
            <a:fld id="{076A3E77-AB70-48BC-AB80-301D43B94470}" type="datetimeFigureOut">
              <a:rPr lang="en-IN" smtClean="0"/>
              <a:t>13-01-2024</a:t>
            </a:fld>
            <a:endParaRPr lang="en-IN"/>
          </a:p>
        </p:txBody>
      </p:sp>
      <p:sp>
        <p:nvSpPr>
          <p:cNvPr id="5" name="Footer Placeholder 4">
            <a:extLst>
              <a:ext uri="{FF2B5EF4-FFF2-40B4-BE49-F238E27FC236}">
                <a16:creationId xmlns:a16="http://schemas.microsoft.com/office/drawing/2014/main" id="{45451FC4-F9AC-58AD-9EA6-DE58E95957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CC02F5-50F6-4432-87F8-0388B71C9C92}"/>
              </a:ext>
            </a:extLst>
          </p:cNvPr>
          <p:cNvSpPr>
            <a:spLocks noGrp="1"/>
          </p:cNvSpPr>
          <p:nvPr>
            <p:ph type="sldNum" sz="quarter" idx="12"/>
          </p:nvPr>
        </p:nvSpPr>
        <p:spPr/>
        <p:txBody>
          <a:bodyPr/>
          <a:lstStyle/>
          <a:p>
            <a:fld id="{D0792EF7-5C01-4933-85AE-D09CE17C6730}" type="slidenum">
              <a:rPr lang="en-IN" smtClean="0"/>
              <a:t>‹#›</a:t>
            </a:fld>
            <a:endParaRPr lang="en-IN"/>
          </a:p>
        </p:txBody>
      </p:sp>
    </p:spTree>
    <p:extLst>
      <p:ext uri="{BB962C8B-B14F-4D97-AF65-F5344CB8AC3E}">
        <p14:creationId xmlns:p14="http://schemas.microsoft.com/office/powerpoint/2010/main" val="1856092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1/13/2024</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C6AA-33A4-5E1A-645B-A2CB719318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F77B57-B594-CA5D-17C6-32469E80EC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8D4B21-AC4E-5036-33DD-B6A9037C01DF}"/>
              </a:ext>
            </a:extLst>
          </p:cNvPr>
          <p:cNvSpPr>
            <a:spLocks noGrp="1"/>
          </p:cNvSpPr>
          <p:nvPr>
            <p:ph type="dt" sz="half" idx="10"/>
          </p:nvPr>
        </p:nvSpPr>
        <p:spPr/>
        <p:txBody>
          <a:bodyPr/>
          <a:lstStyle/>
          <a:p>
            <a:fld id="{076A3E77-AB70-48BC-AB80-301D43B94470}" type="datetimeFigureOut">
              <a:rPr lang="en-IN" smtClean="0"/>
              <a:t>13-01-2024</a:t>
            </a:fld>
            <a:endParaRPr lang="en-IN"/>
          </a:p>
        </p:txBody>
      </p:sp>
      <p:sp>
        <p:nvSpPr>
          <p:cNvPr id="5" name="Footer Placeholder 4">
            <a:extLst>
              <a:ext uri="{FF2B5EF4-FFF2-40B4-BE49-F238E27FC236}">
                <a16:creationId xmlns:a16="http://schemas.microsoft.com/office/drawing/2014/main" id="{2A7C8B9D-55E0-4E7E-1000-6A2D0B60D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FBA82-C5D7-63EB-DF20-E646D5A7F3D0}"/>
              </a:ext>
            </a:extLst>
          </p:cNvPr>
          <p:cNvSpPr>
            <a:spLocks noGrp="1"/>
          </p:cNvSpPr>
          <p:nvPr>
            <p:ph type="sldNum" sz="quarter" idx="12"/>
          </p:nvPr>
        </p:nvSpPr>
        <p:spPr/>
        <p:txBody>
          <a:bodyPr/>
          <a:lstStyle/>
          <a:p>
            <a:fld id="{D0792EF7-5C01-4933-85AE-D09CE17C6730}" type="slidenum">
              <a:rPr lang="en-IN" smtClean="0"/>
              <a:t>‹#›</a:t>
            </a:fld>
            <a:endParaRPr lang="en-IN"/>
          </a:p>
        </p:txBody>
      </p:sp>
    </p:spTree>
    <p:extLst>
      <p:ext uri="{BB962C8B-B14F-4D97-AF65-F5344CB8AC3E}">
        <p14:creationId xmlns:p14="http://schemas.microsoft.com/office/powerpoint/2010/main" val="4082783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AC57-0354-5AB0-7B87-989DB6823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D9714C-16B7-A638-BBE8-DCE709145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C5ADEE-F059-1BC9-9F5E-BFB35E34A6DA}"/>
              </a:ext>
            </a:extLst>
          </p:cNvPr>
          <p:cNvSpPr>
            <a:spLocks noGrp="1"/>
          </p:cNvSpPr>
          <p:nvPr>
            <p:ph type="dt" sz="half" idx="10"/>
          </p:nvPr>
        </p:nvSpPr>
        <p:spPr/>
        <p:txBody>
          <a:bodyPr/>
          <a:lstStyle/>
          <a:p>
            <a:fld id="{076A3E77-AB70-48BC-AB80-301D43B94470}" type="datetimeFigureOut">
              <a:rPr lang="en-IN" smtClean="0"/>
              <a:t>13-01-2024</a:t>
            </a:fld>
            <a:endParaRPr lang="en-IN"/>
          </a:p>
        </p:txBody>
      </p:sp>
      <p:sp>
        <p:nvSpPr>
          <p:cNvPr id="5" name="Footer Placeholder 4">
            <a:extLst>
              <a:ext uri="{FF2B5EF4-FFF2-40B4-BE49-F238E27FC236}">
                <a16:creationId xmlns:a16="http://schemas.microsoft.com/office/drawing/2014/main" id="{3B1AB7F3-2E58-8F11-FB10-9BFA715FE6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75A96-6661-7ABA-2EAA-256AE1878ADF}"/>
              </a:ext>
            </a:extLst>
          </p:cNvPr>
          <p:cNvSpPr>
            <a:spLocks noGrp="1"/>
          </p:cNvSpPr>
          <p:nvPr>
            <p:ph type="sldNum" sz="quarter" idx="12"/>
          </p:nvPr>
        </p:nvSpPr>
        <p:spPr/>
        <p:txBody>
          <a:bodyPr/>
          <a:lstStyle/>
          <a:p>
            <a:fld id="{D0792EF7-5C01-4933-85AE-D09CE17C6730}" type="slidenum">
              <a:rPr lang="en-IN" smtClean="0"/>
              <a:t>‹#›</a:t>
            </a:fld>
            <a:endParaRPr lang="en-IN"/>
          </a:p>
        </p:txBody>
      </p:sp>
    </p:spTree>
    <p:extLst>
      <p:ext uri="{BB962C8B-B14F-4D97-AF65-F5344CB8AC3E}">
        <p14:creationId xmlns:p14="http://schemas.microsoft.com/office/powerpoint/2010/main" val="58764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36CF-53E2-21A0-74CC-92248EF8C6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41E7E4-94F1-14FB-0780-80F071C2E8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3B96D6-065E-AED1-02B6-301F4544FD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76B2FE-87FB-9CC7-8173-8046406413CA}"/>
              </a:ext>
            </a:extLst>
          </p:cNvPr>
          <p:cNvSpPr>
            <a:spLocks noGrp="1"/>
          </p:cNvSpPr>
          <p:nvPr>
            <p:ph type="dt" sz="half" idx="10"/>
          </p:nvPr>
        </p:nvSpPr>
        <p:spPr/>
        <p:txBody>
          <a:bodyPr/>
          <a:lstStyle/>
          <a:p>
            <a:fld id="{076A3E77-AB70-48BC-AB80-301D43B94470}" type="datetimeFigureOut">
              <a:rPr lang="en-IN" smtClean="0"/>
              <a:t>13-01-2024</a:t>
            </a:fld>
            <a:endParaRPr lang="en-IN"/>
          </a:p>
        </p:txBody>
      </p:sp>
      <p:sp>
        <p:nvSpPr>
          <p:cNvPr id="6" name="Footer Placeholder 5">
            <a:extLst>
              <a:ext uri="{FF2B5EF4-FFF2-40B4-BE49-F238E27FC236}">
                <a16:creationId xmlns:a16="http://schemas.microsoft.com/office/drawing/2014/main" id="{D7681ADC-88E6-7A02-ED5E-0AC5740C48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0D8ECE-2D85-88EF-94BE-723A08067F70}"/>
              </a:ext>
            </a:extLst>
          </p:cNvPr>
          <p:cNvSpPr>
            <a:spLocks noGrp="1"/>
          </p:cNvSpPr>
          <p:nvPr>
            <p:ph type="sldNum" sz="quarter" idx="12"/>
          </p:nvPr>
        </p:nvSpPr>
        <p:spPr/>
        <p:txBody>
          <a:bodyPr/>
          <a:lstStyle/>
          <a:p>
            <a:fld id="{D0792EF7-5C01-4933-85AE-D09CE17C6730}" type="slidenum">
              <a:rPr lang="en-IN" smtClean="0"/>
              <a:t>‹#›</a:t>
            </a:fld>
            <a:endParaRPr lang="en-IN"/>
          </a:p>
        </p:txBody>
      </p:sp>
    </p:spTree>
    <p:extLst>
      <p:ext uri="{BB962C8B-B14F-4D97-AF65-F5344CB8AC3E}">
        <p14:creationId xmlns:p14="http://schemas.microsoft.com/office/powerpoint/2010/main" val="29433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ECBE-1A62-40FB-0534-D562EE5106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3092C9-91BC-FFED-6BAA-B482C72A5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D0A989-A692-D1CC-D020-D78828A52B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2486D9-2FA0-D825-77BB-1DD3E392A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6E4B9E-A3B0-A8C2-80B5-2B89AC91C5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3F8CFC-AA83-3DFC-510A-4906F56FE6EE}"/>
              </a:ext>
            </a:extLst>
          </p:cNvPr>
          <p:cNvSpPr>
            <a:spLocks noGrp="1"/>
          </p:cNvSpPr>
          <p:nvPr>
            <p:ph type="dt" sz="half" idx="10"/>
          </p:nvPr>
        </p:nvSpPr>
        <p:spPr/>
        <p:txBody>
          <a:bodyPr/>
          <a:lstStyle/>
          <a:p>
            <a:fld id="{076A3E77-AB70-48BC-AB80-301D43B94470}" type="datetimeFigureOut">
              <a:rPr lang="en-IN" smtClean="0"/>
              <a:t>13-01-2024</a:t>
            </a:fld>
            <a:endParaRPr lang="en-IN"/>
          </a:p>
        </p:txBody>
      </p:sp>
      <p:sp>
        <p:nvSpPr>
          <p:cNvPr id="8" name="Footer Placeholder 7">
            <a:extLst>
              <a:ext uri="{FF2B5EF4-FFF2-40B4-BE49-F238E27FC236}">
                <a16:creationId xmlns:a16="http://schemas.microsoft.com/office/drawing/2014/main" id="{9E3172A7-440F-8FA7-00CE-8A1651BD3E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2BF0A6-C4C5-F7EE-110E-9A54EA7FB091}"/>
              </a:ext>
            </a:extLst>
          </p:cNvPr>
          <p:cNvSpPr>
            <a:spLocks noGrp="1"/>
          </p:cNvSpPr>
          <p:nvPr>
            <p:ph type="sldNum" sz="quarter" idx="12"/>
          </p:nvPr>
        </p:nvSpPr>
        <p:spPr/>
        <p:txBody>
          <a:bodyPr/>
          <a:lstStyle/>
          <a:p>
            <a:fld id="{D0792EF7-5C01-4933-85AE-D09CE17C6730}" type="slidenum">
              <a:rPr lang="en-IN" smtClean="0"/>
              <a:t>‹#›</a:t>
            </a:fld>
            <a:endParaRPr lang="en-IN"/>
          </a:p>
        </p:txBody>
      </p:sp>
    </p:spTree>
    <p:extLst>
      <p:ext uri="{BB962C8B-B14F-4D97-AF65-F5344CB8AC3E}">
        <p14:creationId xmlns:p14="http://schemas.microsoft.com/office/powerpoint/2010/main" val="61472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E969-CE3E-4E2A-0E3D-30633CA565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0E4C3B-FB92-105D-6FB3-3A363B246BA2}"/>
              </a:ext>
            </a:extLst>
          </p:cNvPr>
          <p:cNvSpPr>
            <a:spLocks noGrp="1"/>
          </p:cNvSpPr>
          <p:nvPr>
            <p:ph type="dt" sz="half" idx="10"/>
          </p:nvPr>
        </p:nvSpPr>
        <p:spPr/>
        <p:txBody>
          <a:bodyPr/>
          <a:lstStyle/>
          <a:p>
            <a:fld id="{076A3E77-AB70-48BC-AB80-301D43B94470}" type="datetimeFigureOut">
              <a:rPr lang="en-IN" smtClean="0"/>
              <a:t>13-01-2024</a:t>
            </a:fld>
            <a:endParaRPr lang="en-IN"/>
          </a:p>
        </p:txBody>
      </p:sp>
      <p:sp>
        <p:nvSpPr>
          <p:cNvPr id="4" name="Footer Placeholder 3">
            <a:extLst>
              <a:ext uri="{FF2B5EF4-FFF2-40B4-BE49-F238E27FC236}">
                <a16:creationId xmlns:a16="http://schemas.microsoft.com/office/drawing/2014/main" id="{CC70A98C-022A-E0B1-8F3B-8A7F9520E6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3399F9-0E96-718D-9AFD-2B5AE2196C9E}"/>
              </a:ext>
            </a:extLst>
          </p:cNvPr>
          <p:cNvSpPr>
            <a:spLocks noGrp="1"/>
          </p:cNvSpPr>
          <p:nvPr>
            <p:ph type="sldNum" sz="quarter" idx="12"/>
          </p:nvPr>
        </p:nvSpPr>
        <p:spPr/>
        <p:txBody>
          <a:bodyPr/>
          <a:lstStyle/>
          <a:p>
            <a:fld id="{D0792EF7-5C01-4933-85AE-D09CE17C6730}" type="slidenum">
              <a:rPr lang="en-IN" smtClean="0"/>
              <a:t>‹#›</a:t>
            </a:fld>
            <a:endParaRPr lang="en-IN"/>
          </a:p>
        </p:txBody>
      </p:sp>
    </p:spTree>
    <p:extLst>
      <p:ext uri="{BB962C8B-B14F-4D97-AF65-F5344CB8AC3E}">
        <p14:creationId xmlns:p14="http://schemas.microsoft.com/office/powerpoint/2010/main" val="332494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86156C-FBB7-6DB6-5771-0F09F2BC7F4B}"/>
              </a:ext>
            </a:extLst>
          </p:cNvPr>
          <p:cNvSpPr>
            <a:spLocks noGrp="1"/>
          </p:cNvSpPr>
          <p:nvPr>
            <p:ph type="dt" sz="half" idx="10"/>
          </p:nvPr>
        </p:nvSpPr>
        <p:spPr/>
        <p:txBody>
          <a:bodyPr/>
          <a:lstStyle/>
          <a:p>
            <a:fld id="{076A3E77-AB70-48BC-AB80-301D43B94470}" type="datetimeFigureOut">
              <a:rPr lang="en-IN" smtClean="0"/>
              <a:t>13-01-2024</a:t>
            </a:fld>
            <a:endParaRPr lang="en-IN"/>
          </a:p>
        </p:txBody>
      </p:sp>
      <p:sp>
        <p:nvSpPr>
          <p:cNvPr id="3" name="Footer Placeholder 2">
            <a:extLst>
              <a:ext uri="{FF2B5EF4-FFF2-40B4-BE49-F238E27FC236}">
                <a16:creationId xmlns:a16="http://schemas.microsoft.com/office/drawing/2014/main" id="{300C27DA-66E9-C58A-A9E5-B0FFA193EA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C69258-75A8-9B8D-2493-6884AA3ED186}"/>
              </a:ext>
            </a:extLst>
          </p:cNvPr>
          <p:cNvSpPr>
            <a:spLocks noGrp="1"/>
          </p:cNvSpPr>
          <p:nvPr>
            <p:ph type="sldNum" sz="quarter" idx="12"/>
          </p:nvPr>
        </p:nvSpPr>
        <p:spPr/>
        <p:txBody>
          <a:bodyPr/>
          <a:lstStyle/>
          <a:p>
            <a:fld id="{D0792EF7-5C01-4933-85AE-D09CE17C6730}" type="slidenum">
              <a:rPr lang="en-IN" smtClean="0"/>
              <a:t>‹#›</a:t>
            </a:fld>
            <a:endParaRPr lang="en-IN"/>
          </a:p>
        </p:txBody>
      </p:sp>
    </p:spTree>
    <p:extLst>
      <p:ext uri="{BB962C8B-B14F-4D97-AF65-F5344CB8AC3E}">
        <p14:creationId xmlns:p14="http://schemas.microsoft.com/office/powerpoint/2010/main" val="384148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F1D6-F1C3-CC32-8083-F1BB8B8CF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3876E2-8DB2-3CF3-F390-BE18CD8080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7EAD05-F494-CC57-296E-E355CE387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23EE8-2972-617C-DCD9-C98F8FFA22FF}"/>
              </a:ext>
            </a:extLst>
          </p:cNvPr>
          <p:cNvSpPr>
            <a:spLocks noGrp="1"/>
          </p:cNvSpPr>
          <p:nvPr>
            <p:ph type="dt" sz="half" idx="10"/>
          </p:nvPr>
        </p:nvSpPr>
        <p:spPr/>
        <p:txBody>
          <a:bodyPr/>
          <a:lstStyle/>
          <a:p>
            <a:fld id="{076A3E77-AB70-48BC-AB80-301D43B94470}" type="datetimeFigureOut">
              <a:rPr lang="en-IN" smtClean="0"/>
              <a:t>13-01-2024</a:t>
            </a:fld>
            <a:endParaRPr lang="en-IN"/>
          </a:p>
        </p:txBody>
      </p:sp>
      <p:sp>
        <p:nvSpPr>
          <p:cNvPr id="6" name="Footer Placeholder 5">
            <a:extLst>
              <a:ext uri="{FF2B5EF4-FFF2-40B4-BE49-F238E27FC236}">
                <a16:creationId xmlns:a16="http://schemas.microsoft.com/office/drawing/2014/main" id="{44D54816-C5A3-B4E7-4EC2-CD7453AD03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B8CCE5-0DC7-AE95-015A-E59C1FF7F8AC}"/>
              </a:ext>
            </a:extLst>
          </p:cNvPr>
          <p:cNvSpPr>
            <a:spLocks noGrp="1"/>
          </p:cNvSpPr>
          <p:nvPr>
            <p:ph type="sldNum" sz="quarter" idx="12"/>
          </p:nvPr>
        </p:nvSpPr>
        <p:spPr/>
        <p:txBody>
          <a:bodyPr/>
          <a:lstStyle/>
          <a:p>
            <a:fld id="{D0792EF7-5C01-4933-85AE-D09CE17C6730}" type="slidenum">
              <a:rPr lang="en-IN" smtClean="0"/>
              <a:t>‹#›</a:t>
            </a:fld>
            <a:endParaRPr lang="en-IN"/>
          </a:p>
        </p:txBody>
      </p:sp>
    </p:spTree>
    <p:extLst>
      <p:ext uri="{BB962C8B-B14F-4D97-AF65-F5344CB8AC3E}">
        <p14:creationId xmlns:p14="http://schemas.microsoft.com/office/powerpoint/2010/main" val="248926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11B2-CFA5-0C05-0838-1614CD6ED7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2E90DD-0209-D1ED-C875-81644F3ABB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CC8C42-8972-11ED-768E-3B5CE479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EB501F-18A4-859C-2B29-BCFCFF23094C}"/>
              </a:ext>
            </a:extLst>
          </p:cNvPr>
          <p:cNvSpPr>
            <a:spLocks noGrp="1"/>
          </p:cNvSpPr>
          <p:nvPr>
            <p:ph type="dt" sz="half" idx="10"/>
          </p:nvPr>
        </p:nvSpPr>
        <p:spPr/>
        <p:txBody>
          <a:bodyPr/>
          <a:lstStyle/>
          <a:p>
            <a:fld id="{076A3E77-AB70-48BC-AB80-301D43B94470}" type="datetimeFigureOut">
              <a:rPr lang="en-IN" smtClean="0"/>
              <a:t>13-01-2024</a:t>
            </a:fld>
            <a:endParaRPr lang="en-IN"/>
          </a:p>
        </p:txBody>
      </p:sp>
      <p:sp>
        <p:nvSpPr>
          <p:cNvPr id="6" name="Footer Placeholder 5">
            <a:extLst>
              <a:ext uri="{FF2B5EF4-FFF2-40B4-BE49-F238E27FC236}">
                <a16:creationId xmlns:a16="http://schemas.microsoft.com/office/drawing/2014/main" id="{FC853009-9893-CE6C-3BB0-B884788DC7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5F4146-051D-E402-C317-4A421CFA1F2D}"/>
              </a:ext>
            </a:extLst>
          </p:cNvPr>
          <p:cNvSpPr>
            <a:spLocks noGrp="1"/>
          </p:cNvSpPr>
          <p:nvPr>
            <p:ph type="sldNum" sz="quarter" idx="12"/>
          </p:nvPr>
        </p:nvSpPr>
        <p:spPr/>
        <p:txBody>
          <a:bodyPr/>
          <a:lstStyle/>
          <a:p>
            <a:fld id="{D0792EF7-5C01-4933-85AE-D09CE17C6730}" type="slidenum">
              <a:rPr lang="en-IN" smtClean="0"/>
              <a:t>‹#›</a:t>
            </a:fld>
            <a:endParaRPr lang="en-IN"/>
          </a:p>
        </p:txBody>
      </p:sp>
    </p:spTree>
    <p:extLst>
      <p:ext uri="{BB962C8B-B14F-4D97-AF65-F5344CB8AC3E}">
        <p14:creationId xmlns:p14="http://schemas.microsoft.com/office/powerpoint/2010/main" val="225055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DBA9D-3C3A-AF01-2CB5-72852DCC81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512646-BB06-A79D-7C16-F59490919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5293EB-547C-1894-1336-71AAE4859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A3E77-AB70-48BC-AB80-301D43B94470}" type="datetimeFigureOut">
              <a:rPr lang="en-IN" smtClean="0"/>
              <a:t>13-01-2024</a:t>
            </a:fld>
            <a:endParaRPr lang="en-IN"/>
          </a:p>
        </p:txBody>
      </p:sp>
      <p:sp>
        <p:nvSpPr>
          <p:cNvPr id="5" name="Footer Placeholder 4">
            <a:extLst>
              <a:ext uri="{FF2B5EF4-FFF2-40B4-BE49-F238E27FC236}">
                <a16:creationId xmlns:a16="http://schemas.microsoft.com/office/drawing/2014/main" id="{0D1201E2-19C7-D907-F5BF-A40BDCB42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4D17FA-2D14-630D-2699-9A61F23BC4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92EF7-5C01-4933-85AE-D09CE17C6730}" type="slidenum">
              <a:rPr lang="en-IN" smtClean="0"/>
              <a:t>‹#›</a:t>
            </a:fld>
            <a:endParaRPr lang="en-IN"/>
          </a:p>
        </p:txBody>
      </p:sp>
    </p:spTree>
    <p:extLst>
      <p:ext uri="{BB962C8B-B14F-4D97-AF65-F5344CB8AC3E}">
        <p14:creationId xmlns:p14="http://schemas.microsoft.com/office/powerpoint/2010/main" val="1665781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1/13/2024</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 name="Rectangle 45">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47">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49">
            <a:extLst>
              <a:ext uri="{FF2B5EF4-FFF2-40B4-BE49-F238E27FC236}">
                <a16:creationId xmlns:a16="http://schemas.microsoft.com/office/drawing/2014/main" id="{2ECA4CB2-9071-41EB-AABB-2D8EB939D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8161" r="3" b="3464"/>
          <a:stretch/>
        </p:blipFill>
        <p:spPr>
          <a:xfrm>
            <a:off x="1" y="10"/>
            <a:ext cx="4654296" cy="5290511"/>
          </a:xfrm>
          <a:prstGeom prst="rect">
            <a:avLst/>
          </a:prstGeom>
        </p:spPr>
      </p:pic>
      <p:sp>
        <p:nvSpPr>
          <p:cNvPr id="93" name="Rectangle 51">
            <a:extLst>
              <a:ext uri="{FF2B5EF4-FFF2-40B4-BE49-F238E27FC236}">
                <a16:creationId xmlns:a16="http://schemas.microsoft.com/office/drawing/2014/main" id="{EB86F6BD-9C49-4F4F-99EA-9C5AA3183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7806" y="-2"/>
            <a:ext cx="7494194" cy="1641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5376671" y="265706"/>
            <a:ext cx="6399212" cy="1162801"/>
          </a:xfrm>
        </p:spPr>
        <p:txBody>
          <a:bodyPr vert="horz" lIns="109728" tIns="109728" rIns="109728" bIns="91440" rtlCol="0" anchor="ctr">
            <a:normAutofit/>
          </a:bodyPr>
          <a:lstStyle/>
          <a:p>
            <a:pPr>
              <a:lnSpc>
                <a:spcPct val="140000"/>
              </a:lnSpc>
            </a:pPr>
            <a:r>
              <a:rPr lang="en-US" sz="1200" dirty="0"/>
              <a:t>A Mini Project Presentation</a:t>
            </a:r>
            <a:br>
              <a:rPr lang="en-US" sz="1200" dirty="0"/>
            </a:br>
            <a:r>
              <a:rPr lang="en-US" sz="1200" dirty="0"/>
              <a:t>on</a:t>
            </a:r>
            <a:br>
              <a:rPr lang="en-US" sz="1200" dirty="0"/>
            </a:br>
            <a:r>
              <a:rPr lang="en-US" sz="1200" dirty="0"/>
              <a:t>Group Face Emotion Recognition With Deep Learning</a:t>
            </a:r>
          </a:p>
        </p:txBody>
      </p:sp>
      <p:sp>
        <p:nvSpPr>
          <p:cNvPr id="94" name="Rectangle 53">
            <a:extLst>
              <a:ext uri="{FF2B5EF4-FFF2-40B4-BE49-F238E27FC236}">
                <a16:creationId xmlns:a16="http://schemas.microsoft.com/office/drawing/2014/main" id="{C7DA365B-E064-481A-A62D-18CD31DB3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795" y="1658471"/>
            <a:ext cx="7517205" cy="354105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55">
            <a:extLst>
              <a:ext uri="{FF2B5EF4-FFF2-40B4-BE49-F238E27FC236}">
                <a16:creationId xmlns:a16="http://schemas.microsoft.com/office/drawing/2014/main" id="{96DBE49D-AABD-458B-B2DF-4D5FA7D5C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05919"/>
            <a:ext cx="4651248" cy="16520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57">
            <a:extLst>
              <a:ext uri="{FF2B5EF4-FFF2-40B4-BE49-F238E27FC236}">
                <a16:creationId xmlns:a16="http://schemas.microsoft.com/office/drawing/2014/main" id="{96833CC6-729B-40E8-B891-D93467E3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36801" y="3396995"/>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5376670" y="1940119"/>
            <a:ext cx="6172413" cy="3029446"/>
          </a:xfrm>
        </p:spPr>
        <p:txBody>
          <a:bodyPr vert="horz" lIns="109728" tIns="109728" rIns="109728" bIns="91440" rtlCol="0" anchor="ctr">
            <a:normAutofit/>
          </a:bodyPr>
          <a:lstStyle/>
          <a:p>
            <a:pPr>
              <a:lnSpc>
                <a:spcPct val="130000"/>
              </a:lnSpc>
            </a:pPr>
            <a:r>
              <a:rPr lang="en-US" sz="2000" i="1" dirty="0"/>
              <a:t>Submitted to:</a:t>
            </a:r>
            <a:r>
              <a:rPr lang="en-US" sz="2000" dirty="0"/>
              <a:t>				</a:t>
            </a:r>
          </a:p>
          <a:p>
            <a:pPr>
              <a:lnSpc>
                <a:spcPct val="130000"/>
              </a:lnSpc>
            </a:pPr>
            <a:r>
              <a:rPr lang="en-US" sz="2000" b="1" dirty="0"/>
              <a:t>Mr. Ankit Gupta</a:t>
            </a:r>
            <a:r>
              <a:rPr lang="en-US" sz="2000" dirty="0"/>
              <a:t>	</a:t>
            </a:r>
          </a:p>
          <a:p>
            <a:pPr>
              <a:lnSpc>
                <a:spcPct val="130000"/>
              </a:lnSpc>
            </a:pPr>
            <a:r>
              <a:rPr lang="en-US" sz="2000" dirty="0"/>
              <a:t>Assistant Professor, GEU					             </a:t>
            </a:r>
            <a:r>
              <a:rPr lang="en-US" sz="2000" i="1" dirty="0"/>
              <a:t>Submitted by:</a:t>
            </a:r>
          </a:p>
          <a:p>
            <a:pPr>
              <a:lnSpc>
                <a:spcPct val="130000"/>
              </a:lnSpc>
            </a:pPr>
            <a:r>
              <a:rPr lang="en-US" sz="2000" i="1" dirty="0"/>
              <a:t>				</a:t>
            </a:r>
            <a:r>
              <a:rPr lang="en-US" sz="2000" b="1" i="1" dirty="0"/>
              <a:t>Ayush Pundir</a:t>
            </a:r>
            <a:endParaRPr lang="en-US" sz="2000" b="1" dirty="0"/>
          </a:p>
          <a:p>
            <a:pPr>
              <a:lnSpc>
                <a:spcPct val="130000"/>
              </a:lnSpc>
            </a:pPr>
            <a:r>
              <a:rPr lang="en-US" sz="2000" b="1" i="1" dirty="0"/>
              <a:t>				2018748</a:t>
            </a:r>
            <a:endParaRPr lang="en-US" sz="2000" i="1" dirty="0"/>
          </a:p>
        </p:txBody>
      </p:sp>
      <p:sp>
        <p:nvSpPr>
          <p:cNvPr id="97" name="Rectangle 59">
            <a:extLst>
              <a:ext uri="{FF2B5EF4-FFF2-40B4-BE49-F238E27FC236}">
                <a16:creationId xmlns:a16="http://schemas.microsoft.com/office/drawing/2014/main" id="{A5757897-7307-46AF-923D-FF5BF45DD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5205919"/>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2E9A81-C132-41E9-AB4F-428E8662ACC7}"/>
              </a:ext>
            </a:extLst>
          </p:cNvPr>
          <p:cNvSpPr>
            <a:spLocks noGrp="1"/>
          </p:cNvSpPr>
          <p:nvPr>
            <p:ph type="title"/>
          </p:nvPr>
        </p:nvSpPr>
        <p:spPr>
          <a:xfrm>
            <a:off x="838200" y="365125"/>
            <a:ext cx="10515600" cy="1325563"/>
          </a:xfrm>
        </p:spPr>
        <p:txBody>
          <a:bodyPr>
            <a:normAutofit/>
          </a:bodyPr>
          <a:lstStyle/>
          <a:p>
            <a:pPr algn="ctr"/>
            <a:r>
              <a:rPr lang="en-IN" b="1">
                <a:latin typeface="Calibri" panose="020F0502020204030204" pitchFamily="34" charset="0"/>
              </a:rPr>
              <a:t>Conclusion and Future Work</a:t>
            </a:r>
          </a:p>
        </p:txBody>
      </p:sp>
      <p:graphicFrame>
        <p:nvGraphicFramePr>
          <p:cNvPr id="15" name="Content Placeholder 2">
            <a:extLst>
              <a:ext uri="{FF2B5EF4-FFF2-40B4-BE49-F238E27FC236}">
                <a16:creationId xmlns:a16="http://schemas.microsoft.com/office/drawing/2014/main" id="{A74B7B12-9769-802A-3A30-9202EF49E427}"/>
              </a:ext>
            </a:extLst>
          </p:cNvPr>
          <p:cNvGraphicFramePr>
            <a:graphicFrameLocks noGrp="1"/>
          </p:cNvGraphicFramePr>
          <p:nvPr>
            <p:ph idx="1"/>
            <p:extLst>
              <p:ext uri="{D42A27DB-BD31-4B8C-83A1-F6EECF244321}">
                <p14:modId xmlns:p14="http://schemas.microsoft.com/office/powerpoint/2010/main" val="18445926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849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D0357-246F-BE4D-5540-F21D482114A4}"/>
              </a:ext>
            </a:extLst>
          </p:cNvPr>
          <p:cNvSpPr>
            <a:spLocks noGrp="1"/>
          </p:cNvSpPr>
          <p:nvPr>
            <p:ph type="title"/>
          </p:nvPr>
        </p:nvSpPr>
        <p:spPr>
          <a:xfrm>
            <a:off x="686834" y="1153572"/>
            <a:ext cx="3200400" cy="4461163"/>
          </a:xfrm>
        </p:spPr>
        <p:txBody>
          <a:bodyPr>
            <a:normAutofit/>
          </a:bodyPr>
          <a:lstStyle/>
          <a:p>
            <a:r>
              <a:rPr lang="en-IN" b="1">
                <a:solidFill>
                  <a:srgbClr val="FFFFFF"/>
                </a:solidFill>
                <a:latin typeface="+mn-lt"/>
              </a:rPr>
              <a:t>Introduction and Problem Statement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0398996-8EC9-C1A2-622E-1251926C86F3}"/>
              </a:ext>
            </a:extLst>
          </p:cNvPr>
          <p:cNvSpPr>
            <a:spLocks noGrp="1"/>
          </p:cNvSpPr>
          <p:nvPr>
            <p:ph idx="1"/>
          </p:nvPr>
        </p:nvSpPr>
        <p:spPr>
          <a:xfrm>
            <a:off x="4447308" y="591344"/>
            <a:ext cx="6906491" cy="5585619"/>
          </a:xfrm>
        </p:spPr>
        <p:txBody>
          <a:bodyPr anchor="ctr">
            <a:normAutofit/>
          </a:bodyPr>
          <a:lstStyle/>
          <a:p>
            <a:pPr marL="0" indent="0">
              <a:spcAft>
                <a:spcPts val="800"/>
              </a:spcAft>
              <a:buNone/>
            </a:pPr>
            <a:r>
              <a:rPr lang="en-IN" sz="1800" b="1" kern="100">
                <a:effectLst/>
                <a:ea typeface="Calibri" panose="020F0502020204030204" pitchFamily="34" charset="0"/>
                <a:cs typeface="SimSun" panose="02010600030101010101" pitchFamily="2" charset="-122"/>
              </a:rPr>
              <a:t>Emotion detection using convolutional neural networks (CNN) is a modern technique for detecting and classifying human emotions based on various features related to facial expression, voice tone, and text content.</a:t>
            </a:r>
            <a:r>
              <a:rPr lang="en-IN" sz="1800" kern="100">
                <a:effectLst/>
                <a:ea typeface="Calibri" panose="020F0502020204030204" pitchFamily="34" charset="0"/>
                <a:cs typeface="SimSun" panose="02010600030101010101" pitchFamily="2" charset="-122"/>
              </a:rPr>
              <a:t> Using the power of deep analysis, CNNs have revolutionized the discipline with a useful resource that can systematically study hard emotional patterns from raw information, enabling greater accuracy and sophistication in emotion recognition. The modern generation finds various programs in the areas of facial ability assessment, human-computer interaction, market research and emotional assessment. Despite its great potential, the use of CNNs for emotion detection faces concerns about individual and cross-cultural differences in emotion expression, as well as ethical concerns about privacy and responsible use. However, by applying rigorous techniques including </a:t>
            </a:r>
            <a:r>
              <a:rPr lang="en-IN" sz="1800" b="1" kern="100">
                <a:effectLst/>
                <a:ea typeface="Calibri" panose="020F0502020204030204" pitchFamily="34" charset="0"/>
                <a:cs typeface="SimSun" panose="02010600030101010101" pitchFamily="2" charset="-122"/>
              </a:rPr>
              <a:t>information preprocessing, version learning, and ethical assurance,</a:t>
            </a:r>
            <a:r>
              <a:rPr lang="en-IN" sz="1800" kern="100">
                <a:effectLst/>
                <a:ea typeface="Calibri" panose="020F0502020204030204" pitchFamily="34" charset="0"/>
                <a:cs typeface="SimSun" panose="02010600030101010101" pitchFamily="2" charset="-122"/>
              </a:rPr>
              <a:t> CNN-based comprehensive sentiment detection is expected to provide valuable insights into human behaviours and better reshape various industries.</a:t>
            </a:r>
          </a:p>
          <a:p>
            <a:pPr marL="0" indent="0">
              <a:spcAft>
                <a:spcPts val="800"/>
              </a:spcAft>
              <a:buNone/>
            </a:pPr>
            <a:r>
              <a:rPr lang="en-IN" sz="1800" kern="100">
                <a:effectLst/>
                <a:ea typeface="Calibri" panose="020F0502020204030204" pitchFamily="34" charset="0"/>
                <a:cs typeface="SimSun" panose="02010600030101010101" pitchFamily="2" charset="-122"/>
              </a:rPr>
              <a:t>The practical problem is to extend sophisticated emotion detection machines to extent sophisticated emotion </a:t>
            </a:r>
          </a:p>
          <a:p>
            <a:pPr marL="0" indent="0">
              <a:spcAft>
                <a:spcPts val="800"/>
              </a:spcAft>
              <a:buNone/>
            </a:pPr>
            <a:endParaRPr lang="en-IN" sz="1800" kern="100">
              <a:effectLst/>
              <a:ea typeface="Calibri" panose="020F0502020204030204" pitchFamily="34" charset="0"/>
              <a:cs typeface="SimSun" panose="02010600030101010101" pitchFamily="2" charset="-122"/>
            </a:endParaRPr>
          </a:p>
          <a:p>
            <a:pPr marL="0" indent="0">
              <a:buNone/>
            </a:pPr>
            <a:endParaRPr lang="en-IN" sz="1800"/>
          </a:p>
        </p:txBody>
      </p:sp>
    </p:spTree>
    <p:extLst>
      <p:ext uri="{BB962C8B-B14F-4D97-AF65-F5344CB8AC3E}">
        <p14:creationId xmlns:p14="http://schemas.microsoft.com/office/powerpoint/2010/main" val="314798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FF54D-C607-EBA8-C550-E1EE6BC22096}"/>
              </a:ext>
            </a:extLst>
          </p:cNvPr>
          <p:cNvSpPr>
            <a:spLocks noGrp="1"/>
          </p:cNvSpPr>
          <p:nvPr>
            <p:ph type="title"/>
          </p:nvPr>
        </p:nvSpPr>
        <p:spPr>
          <a:xfrm>
            <a:off x="838200" y="365125"/>
            <a:ext cx="10515600" cy="1325563"/>
          </a:xfrm>
        </p:spPr>
        <p:txBody>
          <a:bodyPr>
            <a:normAutofit/>
          </a:bodyPr>
          <a:lstStyle/>
          <a:p>
            <a:r>
              <a:rPr lang="en-IN" sz="5400" b="1">
                <a:latin typeface="Calibri" panose="020F0502020204030204" pitchFamily="34" charset="0"/>
                <a:ea typeface="Calibri" panose="020F0502020204030204" pitchFamily="34" charset="0"/>
                <a:cs typeface="Calibri" panose="020F0502020204030204" pitchFamily="34" charset="0"/>
              </a:rPr>
              <a:t>Contd...</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86F400-DA50-B461-93B7-43D4AF1ACF2E}"/>
              </a:ext>
            </a:extLst>
          </p:cNvPr>
          <p:cNvSpPr>
            <a:spLocks noGrp="1"/>
          </p:cNvSpPr>
          <p:nvPr>
            <p:ph idx="1"/>
          </p:nvPr>
        </p:nvSpPr>
        <p:spPr>
          <a:xfrm>
            <a:off x="838200" y="1929384"/>
            <a:ext cx="10515600" cy="4251960"/>
          </a:xfrm>
        </p:spPr>
        <p:txBody>
          <a:bodyPr>
            <a:normAutofit/>
          </a:bodyPr>
          <a:lstStyle/>
          <a:p>
            <a:pPr marL="0" indent="0">
              <a:spcAft>
                <a:spcPts val="800"/>
              </a:spcAft>
              <a:buNone/>
            </a:pPr>
            <a:r>
              <a:rPr lang="en-IN" sz="2000" kern="100">
                <a:effectLst/>
                <a:ea typeface="Calibri" panose="020F0502020204030204" pitchFamily="34" charset="0"/>
                <a:cs typeface="SimSun" panose="02010600030101010101" pitchFamily="2" charset="-122"/>
              </a:rPr>
              <a:t>machines to include the use of convolutional neural networks (CNNs), which must be able to reliably understand human emotion from a variety of methods, including </a:t>
            </a:r>
            <a:r>
              <a:rPr lang="en-IN" sz="2000" b="1" kern="100">
                <a:effectLst/>
                <a:ea typeface="Calibri" panose="020F0502020204030204" pitchFamily="34" charset="0"/>
                <a:cs typeface="SimSun" panose="02010600030101010101" pitchFamily="2" charset="-122"/>
              </a:rPr>
              <a:t>facial expressions, tone, and text</a:t>
            </a:r>
            <a:r>
              <a:rPr lang="en-IN" sz="2000" kern="100">
                <a:effectLst/>
                <a:ea typeface="Calibri" panose="020F0502020204030204" pitchFamily="34" charset="0"/>
                <a:cs typeface="SimSun" panose="02010600030101010101" pitchFamily="2" charset="-122"/>
              </a:rPr>
              <a:t>. content Traditional emotion detection strategies have limitations in capturing the complexities and nuances of human emotions, which hinders their effectiveness in real-world applications. The reason is to harness the </a:t>
            </a:r>
            <a:r>
              <a:rPr lang="en-IN" sz="2000" b="1" kern="100">
                <a:effectLst/>
                <a:ea typeface="Calibri" panose="020F0502020204030204" pitchFamily="34" charset="0"/>
                <a:cs typeface="SimSun" panose="02010600030101010101" pitchFamily="2" charset="-122"/>
              </a:rPr>
              <a:t>power of deep domain and CNNs</a:t>
            </a:r>
            <a:r>
              <a:rPr lang="en-IN" sz="2000" kern="100">
                <a:effectLst/>
                <a:ea typeface="Calibri" panose="020F0502020204030204" pitchFamily="34" charset="0"/>
                <a:cs typeface="SimSun" panose="02010600030101010101" pitchFamily="2" charset="-122"/>
              </a:rPr>
              <a:t> to </a:t>
            </a:r>
            <a:r>
              <a:rPr lang="en-IN" sz="2000" b="1" kern="100">
                <a:effectLst/>
                <a:ea typeface="Calibri" panose="020F0502020204030204" pitchFamily="34" charset="0"/>
                <a:cs typeface="SimSun" panose="02010600030101010101" pitchFamily="2" charset="-122"/>
              </a:rPr>
              <a:t>overcome the limitations of traditional emotion detection techniques and provide valuable information about people's emotional states.</a:t>
            </a:r>
            <a:r>
              <a:rPr lang="en-IN" sz="2000" kern="100">
                <a:effectLst/>
                <a:ea typeface="Calibri" panose="020F0502020204030204" pitchFamily="34" charset="0"/>
                <a:cs typeface="SimSun" panose="02010600030101010101" pitchFamily="2" charset="-122"/>
              </a:rPr>
              <a:t> </a:t>
            </a:r>
          </a:p>
          <a:p>
            <a:pPr marL="0" indent="0">
              <a:spcAft>
                <a:spcPts val="800"/>
              </a:spcAft>
              <a:buNone/>
            </a:pPr>
            <a:r>
              <a:rPr lang="en-IN" sz="2000" kern="100">
                <a:effectLst/>
                <a:ea typeface="Calibri" panose="020F0502020204030204" pitchFamily="34" charset="0"/>
                <a:cs typeface="SimSun" panose="02010600030101010101" pitchFamily="2" charset="-122"/>
              </a:rPr>
              <a:t>The main purpose of this note is: </a:t>
            </a:r>
          </a:p>
          <a:p>
            <a:pPr marL="0" indent="0">
              <a:spcAft>
                <a:spcPts val="800"/>
              </a:spcAft>
              <a:buNone/>
            </a:pPr>
            <a:r>
              <a:rPr lang="en-IN" sz="2000" b="1">
                <a:effectLst/>
                <a:ea typeface="Calibri" panose="020F0502020204030204" pitchFamily="34" charset="0"/>
              </a:rPr>
              <a:t>Emotional Reputation Accuracy: </a:t>
            </a:r>
            <a:r>
              <a:rPr lang="en-IN" sz="2000">
                <a:effectLst/>
                <a:ea typeface="Calibri" panose="020F0502020204030204" pitchFamily="34" charset="0"/>
              </a:rPr>
              <a:t>A CNN-based version is designed for emotion detection, which achieves extremely high accuracy in identifying a wide range of strong emotions. </a:t>
            </a:r>
          </a:p>
          <a:p>
            <a:pPr marL="0" indent="0">
              <a:spcAft>
                <a:spcPts val="800"/>
              </a:spcAft>
              <a:buNone/>
            </a:pPr>
            <a:r>
              <a:rPr lang="en-IN" sz="2000" b="1">
                <a:effectLst/>
                <a:ea typeface="Calibri" panose="020F0502020204030204" pitchFamily="34" charset="0"/>
              </a:rPr>
              <a:t>Real-time applications:</a:t>
            </a:r>
            <a:r>
              <a:rPr lang="en-IN" sz="2000">
                <a:effectLst/>
                <a:ea typeface="Calibri" panose="020F0502020204030204" pitchFamily="34" charset="0"/>
              </a:rPr>
              <a:t> Improves benchmark performance for real-time package deployment and reduces inference time while maintaining greater accuracy. </a:t>
            </a:r>
            <a:endParaRPr lang="en-IN" sz="2000" kern="100">
              <a:effectLst/>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207086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7E499-6515-00C5-A9EB-9A61D94078E5}"/>
              </a:ext>
            </a:extLst>
          </p:cNvPr>
          <p:cNvSpPr>
            <a:spLocks noGrp="1"/>
          </p:cNvSpPr>
          <p:nvPr>
            <p:ph type="title"/>
          </p:nvPr>
        </p:nvSpPr>
        <p:spPr>
          <a:xfrm>
            <a:off x="686834" y="1153572"/>
            <a:ext cx="3200400" cy="4461163"/>
          </a:xfrm>
        </p:spPr>
        <p:txBody>
          <a:bodyPr>
            <a:normAutofit/>
          </a:bodyPr>
          <a:lstStyle/>
          <a:p>
            <a:r>
              <a:rPr lang="en-IN" sz="4100" b="1">
                <a:solidFill>
                  <a:srgbClr val="FFFFFF"/>
                </a:solidFill>
                <a:latin typeface="Calibri" panose="020F0502020204030204" pitchFamily="34" charset="0"/>
                <a:ea typeface="Calibri" panose="020F0502020204030204" pitchFamily="34" charset="0"/>
                <a:cs typeface="Calibri" panose="020F0502020204030204" pitchFamily="34" charset="0"/>
              </a:rPr>
              <a:t>Methodology</a:t>
            </a:r>
          </a:p>
        </p:txBody>
      </p:sp>
      <p:sp>
        <p:nvSpPr>
          <p:cNvPr id="35"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120305-C8B1-DD77-F2A5-C8BDD1015411}"/>
              </a:ext>
            </a:extLst>
          </p:cNvPr>
          <p:cNvSpPr>
            <a:spLocks noGrp="1"/>
          </p:cNvSpPr>
          <p:nvPr>
            <p:ph idx="1"/>
          </p:nvPr>
        </p:nvSpPr>
        <p:spPr>
          <a:xfrm>
            <a:off x="4447308" y="591344"/>
            <a:ext cx="6906491" cy="5585619"/>
          </a:xfrm>
        </p:spPr>
        <p:txBody>
          <a:bodyPr anchor="ctr">
            <a:normAutofit/>
          </a:bodyPr>
          <a:lstStyle/>
          <a:p>
            <a:pPr marL="0" indent="0">
              <a:spcAft>
                <a:spcPts val="800"/>
              </a:spcAft>
              <a:buNone/>
            </a:pPr>
            <a:r>
              <a:rPr lang="en-IN" sz="1500" b="1">
                <a:effectLst/>
                <a:ea typeface="Calibri" panose="020F0502020204030204" pitchFamily="34" charset="0"/>
              </a:rPr>
              <a:t>Dataset Preparation: </a:t>
            </a:r>
            <a:r>
              <a:rPr lang="en-IN" sz="1500">
                <a:effectLst/>
                <a:ea typeface="Calibri" panose="020F0502020204030204" pitchFamily="34" charset="0"/>
              </a:rPr>
              <a:t>Gather</a:t>
            </a:r>
            <a:r>
              <a:rPr lang="en-IN" sz="1500" kern="100">
                <a:effectLst/>
                <a:ea typeface="Calibri" panose="020F0502020204030204" pitchFamily="34" charset="0"/>
                <a:cs typeface="SimSun" panose="02010600030101010101" pitchFamily="2" charset="-122"/>
              </a:rPr>
              <a:t> a diverse dataset of labelled facial expressions encompassing a wide range of emotions from the </a:t>
            </a:r>
            <a:r>
              <a:rPr lang="en-IN" sz="1500" b="1" kern="100">
                <a:effectLst/>
                <a:ea typeface="Calibri" panose="020F0502020204030204" pitchFamily="34" charset="0"/>
                <a:cs typeface="SimSun" panose="02010600030101010101" pitchFamily="2" charset="-122"/>
              </a:rPr>
              <a:t>Kaggle </a:t>
            </a:r>
            <a:r>
              <a:rPr lang="en-IN" sz="1500" kern="100">
                <a:effectLst/>
                <a:ea typeface="Calibri" panose="020F0502020204030204" pitchFamily="34" charset="0"/>
                <a:cs typeface="SimSun" panose="02010600030101010101" pitchFamily="2" charset="-122"/>
              </a:rPr>
              <a:t>largest data science community with powerful tools and resources to help you achieve your data science goals, entitled as FER-2013.Preprocess the facial images by resizing them to a consistent resolution and normalizing pixel values to improve data consistency.</a:t>
            </a:r>
          </a:p>
          <a:p>
            <a:pPr marL="0" indent="0">
              <a:spcAft>
                <a:spcPts val="800"/>
              </a:spcAft>
              <a:buNone/>
            </a:pPr>
            <a:r>
              <a:rPr lang="en-IN" sz="1500" b="1">
                <a:effectLst/>
                <a:ea typeface="Calibri" panose="020F0502020204030204" pitchFamily="34" charset="0"/>
              </a:rPr>
              <a:t>CNN Model Architecture: </a:t>
            </a:r>
            <a:r>
              <a:rPr lang="en-IN" sz="1500" kern="100">
                <a:effectLst/>
                <a:ea typeface="Calibri" panose="020F0502020204030204" pitchFamily="34" charset="0"/>
                <a:cs typeface="SimSun" panose="02010600030101010101" pitchFamily="2" charset="-122"/>
              </a:rPr>
              <a:t>We have designed a deep learning-based CNN architecture which is then optimized significantly for group facial expression analysis which is the purpose of the project.  The architecture includes Fully Connected Layers as an essential component, which are in great use for recognising and classifying images for computer vision successfully. To introduce non-linearity and to introduce feature representation use activation functions like ReLU.</a:t>
            </a:r>
          </a:p>
          <a:p>
            <a:pPr marL="0" indent="0">
              <a:spcAft>
                <a:spcPts val="800"/>
              </a:spcAft>
              <a:buNone/>
            </a:pPr>
            <a:r>
              <a:rPr lang="en-IN" sz="1500" b="1">
                <a:effectLst/>
                <a:ea typeface="Calibri" panose="020F0502020204030204" pitchFamily="34" charset="0"/>
              </a:rPr>
              <a:t>Data Augmentation: </a:t>
            </a:r>
            <a:r>
              <a:rPr lang="en-IN" sz="1500" kern="100">
                <a:effectLst/>
                <a:ea typeface="Calibri" panose="020F0502020204030204" pitchFamily="34" charset="0"/>
                <a:cs typeface="SimSun" panose="02010600030101010101" pitchFamily="2" charset="-122"/>
              </a:rPr>
              <a:t>Various transformations, such as rotations, flips, and translations are used to augment the dataset.. This step enhances the model's ability to generalize to different facial orientations and expressions.</a:t>
            </a:r>
          </a:p>
          <a:p>
            <a:pPr marL="0" indent="0">
              <a:spcAft>
                <a:spcPts val="800"/>
              </a:spcAft>
              <a:buNone/>
            </a:pPr>
            <a:endParaRPr lang="en-IN" sz="1500" kern="100">
              <a:effectLst/>
              <a:latin typeface="Calibri" panose="020F0502020204030204" pitchFamily="34" charset="0"/>
              <a:ea typeface="Calibri" panose="020F0502020204030204" pitchFamily="34" charset="0"/>
              <a:cs typeface="SimSun" panose="02010600030101010101" pitchFamily="2" charset="-122"/>
            </a:endParaRPr>
          </a:p>
          <a:p>
            <a:pPr marL="0" indent="0">
              <a:spcAft>
                <a:spcPts val="800"/>
              </a:spcAft>
              <a:buNone/>
            </a:pPr>
            <a:endParaRPr lang="en-IN" sz="1500" kern="100">
              <a:effectLst/>
              <a:ea typeface="Calibri" panose="020F0502020204030204" pitchFamily="34" charset="0"/>
              <a:cs typeface="SimSun" panose="02010600030101010101" pitchFamily="2" charset="-122"/>
            </a:endParaRPr>
          </a:p>
          <a:p>
            <a:pPr marL="0" indent="0">
              <a:spcAft>
                <a:spcPts val="800"/>
              </a:spcAft>
              <a:buNone/>
            </a:pPr>
            <a:r>
              <a:rPr lang="en-IN" sz="1500" b="1">
                <a:effectLst/>
                <a:ea typeface="Calibri" panose="020F0502020204030204" pitchFamily="34" charset="0"/>
              </a:rPr>
              <a:t> </a:t>
            </a:r>
            <a:endParaRPr lang="en-IN" sz="1500" b="1" kern="100">
              <a:effectLst/>
              <a:ea typeface="Calibri" panose="020F0502020204030204" pitchFamily="34" charset="0"/>
              <a:cs typeface="SimSun" panose="02010600030101010101" pitchFamily="2" charset="-122"/>
            </a:endParaRPr>
          </a:p>
          <a:p>
            <a:pPr marL="0" indent="0">
              <a:buNone/>
            </a:pPr>
            <a:endParaRPr lang="en-IN" sz="1500" dirty="0"/>
          </a:p>
        </p:txBody>
      </p:sp>
    </p:spTree>
    <p:extLst>
      <p:ext uri="{BB962C8B-B14F-4D97-AF65-F5344CB8AC3E}">
        <p14:creationId xmlns:p14="http://schemas.microsoft.com/office/powerpoint/2010/main" val="59614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BCAD69-AAE8-B0CF-90E7-E8DDCF14B655}"/>
              </a:ext>
            </a:extLst>
          </p:cNvPr>
          <p:cNvSpPr>
            <a:spLocks noGrp="1"/>
          </p:cNvSpPr>
          <p:nvPr>
            <p:ph type="title"/>
          </p:nvPr>
        </p:nvSpPr>
        <p:spPr>
          <a:xfrm>
            <a:off x="838200" y="365125"/>
            <a:ext cx="10515600" cy="1325563"/>
          </a:xfrm>
        </p:spPr>
        <p:txBody>
          <a:bodyPr>
            <a:normAutofit/>
          </a:bodyPr>
          <a:lstStyle/>
          <a:p>
            <a:r>
              <a:rPr lang="en-IN" sz="5400" b="1">
                <a:latin typeface="Calibri" panose="020F0502020204030204" pitchFamily="34" charset="0"/>
              </a:rPr>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C92742-6D61-BC3D-7167-F1FE7E0E9E99}"/>
              </a:ext>
            </a:extLst>
          </p:cNvPr>
          <p:cNvSpPr>
            <a:spLocks noGrp="1"/>
          </p:cNvSpPr>
          <p:nvPr>
            <p:ph idx="1"/>
          </p:nvPr>
        </p:nvSpPr>
        <p:spPr>
          <a:xfrm>
            <a:off x="838200" y="1929384"/>
            <a:ext cx="10515600" cy="4251960"/>
          </a:xfrm>
        </p:spPr>
        <p:txBody>
          <a:bodyPr>
            <a:normAutofit/>
          </a:bodyPr>
          <a:lstStyle/>
          <a:p>
            <a:pPr marL="0" indent="0">
              <a:buNone/>
            </a:pPr>
            <a:r>
              <a:rPr lang="en-IN" sz="2000" b="1" kern="100">
                <a:effectLst/>
                <a:ea typeface="Calibri" panose="020F0502020204030204" pitchFamily="34" charset="0"/>
                <a:cs typeface="SimSun" panose="02010600030101010101" pitchFamily="2" charset="-122"/>
              </a:rPr>
              <a:t>Training and Optimization:</a:t>
            </a:r>
            <a:r>
              <a:rPr lang="en-IN" sz="2000" b="1" kern="100">
                <a:ea typeface="Calibri" panose="020F0502020204030204" pitchFamily="34" charset="0"/>
                <a:cs typeface="SimSun" panose="02010600030101010101" pitchFamily="2" charset="-122"/>
              </a:rPr>
              <a:t> </a:t>
            </a:r>
            <a:r>
              <a:rPr lang="en-IN" sz="2000" kern="100">
                <a:effectLst/>
                <a:ea typeface="Calibri" panose="020F0502020204030204" pitchFamily="34" charset="0"/>
                <a:cs typeface="SimSun" panose="02010600030101010101" pitchFamily="2" charset="-122"/>
              </a:rPr>
              <a:t>Split the dataset into training and validation sets. Use the training set for model parameter optimization and the validation set for hyperparameter tuning. Implement backpropagation and stochastic gradient descent for model training. Experiment with different learning rates, weight initialization, and regularization techniques (e.g., dropout) to optimize the model's performance.</a:t>
            </a:r>
          </a:p>
          <a:p>
            <a:pPr marL="0" indent="0">
              <a:spcAft>
                <a:spcPts val="800"/>
              </a:spcAft>
              <a:buNone/>
            </a:pPr>
            <a:r>
              <a:rPr lang="en-IN" sz="2000" b="1" kern="100">
                <a:effectLst/>
                <a:ea typeface="Calibri" panose="020F0502020204030204" pitchFamily="34" charset="0"/>
                <a:cs typeface="SimSun" panose="02010600030101010101" pitchFamily="2" charset="-122"/>
              </a:rPr>
              <a:t>Performance Evaluation: </a:t>
            </a:r>
            <a:r>
              <a:rPr lang="en-IN" sz="2000" kern="100">
                <a:effectLst/>
                <a:ea typeface="Calibri" panose="020F0502020204030204" pitchFamily="34" charset="0"/>
                <a:cs typeface="SimSun" panose="02010600030101010101" pitchFamily="2" charset="-122"/>
              </a:rPr>
              <a:t>Evaluate the trained CNN model on a separate testing dataset to measure its accuracy in emotion recognition. The model’s performance to recognise emotion among group of people is comprehensively assessed using different metrices such as </a:t>
            </a:r>
            <a:r>
              <a:rPr lang="en-IN" sz="2000" b="1" kern="100">
                <a:effectLst/>
                <a:ea typeface="Calibri" panose="020F0502020204030204" pitchFamily="34" charset="0"/>
                <a:cs typeface="SimSun" panose="02010600030101010101" pitchFamily="2" charset="-122"/>
              </a:rPr>
              <a:t>accuracy, precision, recall and F1 score</a:t>
            </a:r>
            <a:r>
              <a:rPr lang="en-IN" sz="2000" kern="100">
                <a:effectLst/>
                <a:ea typeface="Calibri" panose="020F0502020204030204" pitchFamily="34" charset="0"/>
                <a:cs typeface="SimSun" panose="02010600030101010101" pitchFamily="2" charset="-122"/>
              </a:rPr>
              <a:t> are calculated.</a:t>
            </a:r>
          </a:p>
          <a:p>
            <a:pPr marL="0" indent="0">
              <a:spcAft>
                <a:spcPts val="800"/>
              </a:spcAft>
              <a:buNone/>
            </a:pPr>
            <a:r>
              <a:rPr lang="en-IN" sz="2000" b="1" kern="100">
                <a:effectLst/>
                <a:ea typeface="Calibri" panose="020F0502020204030204" pitchFamily="34" charset="0"/>
                <a:cs typeface="SimSun" panose="02010600030101010101" pitchFamily="2" charset="-122"/>
              </a:rPr>
              <a:t>Comparison with Traditional Methods: </a:t>
            </a:r>
            <a:r>
              <a:rPr lang="en-IN" sz="2000" kern="100">
                <a:effectLst/>
                <a:ea typeface="Calibri" panose="020F0502020204030204" pitchFamily="34" charset="0"/>
                <a:cs typeface="SimSun" panose="02010600030101010101" pitchFamily="2" charset="-122"/>
              </a:rPr>
              <a:t>Compare the performance of the </a:t>
            </a:r>
            <a:r>
              <a:rPr lang="en-IN" sz="2000" b="1" kern="100">
                <a:effectLst/>
                <a:ea typeface="Calibri" panose="020F0502020204030204" pitchFamily="34" charset="0"/>
                <a:cs typeface="SimSun" panose="02010600030101010101" pitchFamily="2" charset="-122"/>
              </a:rPr>
              <a:t>CNN-based emotion recognition model</a:t>
            </a:r>
            <a:r>
              <a:rPr lang="en-IN" sz="2000" kern="100">
                <a:effectLst/>
                <a:ea typeface="Calibri" panose="020F0502020204030204" pitchFamily="34" charset="0"/>
                <a:cs typeface="SimSun" panose="02010600030101010101" pitchFamily="2" charset="-122"/>
              </a:rPr>
              <a:t> with traditional methods, such as </a:t>
            </a:r>
            <a:r>
              <a:rPr lang="en-IN" sz="2000" b="1" kern="100">
                <a:effectLst/>
                <a:ea typeface="Calibri" panose="020F0502020204030204" pitchFamily="34" charset="0"/>
                <a:cs typeface="SimSun" panose="02010600030101010101" pitchFamily="2" charset="-122"/>
              </a:rPr>
              <a:t>Support Vector Machines (SVM)</a:t>
            </a:r>
            <a:r>
              <a:rPr lang="en-IN" sz="2000" kern="100">
                <a:effectLst/>
                <a:ea typeface="Calibri" panose="020F0502020204030204" pitchFamily="34" charset="0"/>
                <a:cs typeface="SimSun" panose="02010600030101010101" pitchFamily="2" charset="-122"/>
              </a:rPr>
              <a:t> or handcrafted feature-based classifiers, to showcase the superiority of deep learning techniques.</a:t>
            </a:r>
          </a:p>
          <a:p>
            <a:pPr marL="0" indent="0">
              <a:spcAft>
                <a:spcPts val="800"/>
              </a:spcAft>
              <a:buNone/>
            </a:pPr>
            <a:endParaRPr lang="en-IN" sz="2000" kern="100">
              <a:effectLst/>
              <a:latin typeface="Calibri" panose="020F0502020204030204" pitchFamily="34" charset="0"/>
              <a:ea typeface="Calibri" panose="020F0502020204030204" pitchFamily="34" charset="0"/>
              <a:cs typeface="SimSun" panose="02010600030101010101" pitchFamily="2" charset="-122"/>
            </a:endParaRPr>
          </a:p>
          <a:p>
            <a:pPr marL="0" indent="0">
              <a:spcAft>
                <a:spcPts val="800"/>
              </a:spcAft>
              <a:buNone/>
            </a:pPr>
            <a:endParaRPr lang="en-IN" sz="2000" kern="100">
              <a:effectLst/>
              <a:ea typeface="Calibri" panose="020F0502020204030204" pitchFamily="34" charset="0"/>
              <a:cs typeface="SimSun" panose="02010600030101010101" pitchFamily="2" charset="-122"/>
            </a:endParaRPr>
          </a:p>
          <a:p>
            <a:pPr marL="0" indent="0">
              <a:buNone/>
            </a:pPr>
            <a:endParaRPr lang="en-IN" sz="2000" kern="10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IN" sz="2000" kern="100">
              <a:effectLst/>
              <a:ea typeface="Calibri" panose="020F0502020204030204" pitchFamily="34" charset="0"/>
              <a:cs typeface="SimSun" panose="02010600030101010101" pitchFamily="2" charset="-122"/>
            </a:endParaRPr>
          </a:p>
          <a:p>
            <a:pPr marL="0" indent="0">
              <a:buNone/>
            </a:pPr>
            <a:endParaRPr lang="en-IN" sz="2000"/>
          </a:p>
        </p:txBody>
      </p:sp>
    </p:spTree>
    <p:extLst>
      <p:ext uri="{BB962C8B-B14F-4D97-AF65-F5344CB8AC3E}">
        <p14:creationId xmlns:p14="http://schemas.microsoft.com/office/powerpoint/2010/main" val="3845701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35631D9-E7F5-5108-8665-6E69DD2D10AD}"/>
              </a:ext>
            </a:extLst>
          </p:cNvPr>
          <p:cNvSpPr>
            <a:spLocks noGrp="1"/>
          </p:cNvSpPr>
          <p:nvPr>
            <p:ph type="title"/>
          </p:nvPr>
        </p:nvSpPr>
        <p:spPr>
          <a:xfrm>
            <a:off x="838200" y="401221"/>
            <a:ext cx="10515600" cy="1348065"/>
          </a:xfrm>
        </p:spPr>
        <p:txBody>
          <a:bodyPr>
            <a:normAutofit/>
          </a:bodyPr>
          <a:lstStyle/>
          <a:p>
            <a:r>
              <a:rPr lang="en-IN" sz="5400" b="1">
                <a:solidFill>
                  <a:srgbClr val="FFFFFF"/>
                </a:solidFill>
                <a:latin typeface="Calibri" panose="020F0502020204030204" pitchFamily="34" charset="0"/>
              </a:rPr>
              <a:t>Contd...</a:t>
            </a:r>
          </a:p>
        </p:txBody>
      </p:sp>
      <p:sp>
        <p:nvSpPr>
          <p:cNvPr id="3" name="Content Placeholder 2">
            <a:extLst>
              <a:ext uri="{FF2B5EF4-FFF2-40B4-BE49-F238E27FC236}">
                <a16:creationId xmlns:a16="http://schemas.microsoft.com/office/drawing/2014/main" id="{AA99B779-7544-9F9E-51F2-37CEFB82F85B}"/>
              </a:ext>
            </a:extLst>
          </p:cNvPr>
          <p:cNvSpPr>
            <a:spLocks noGrp="1"/>
          </p:cNvSpPr>
          <p:nvPr>
            <p:ph idx="1"/>
          </p:nvPr>
        </p:nvSpPr>
        <p:spPr>
          <a:xfrm>
            <a:off x="838200" y="2586789"/>
            <a:ext cx="10515600" cy="3590174"/>
          </a:xfrm>
        </p:spPr>
        <p:txBody>
          <a:bodyPr>
            <a:normAutofit/>
          </a:bodyPr>
          <a:lstStyle/>
          <a:p>
            <a:pPr marL="0" indent="0">
              <a:buNone/>
            </a:pPr>
            <a:r>
              <a:rPr lang="en-IN" sz="2200" b="1" kern="100">
                <a:effectLst/>
                <a:ea typeface="Calibri" panose="020F0502020204030204" pitchFamily="34" charset="0"/>
                <a:cs typeface="SimSun" panose="02010600030101010101" pitchFamily="2" charset="-122"/>
              </a:rPr>
              <a:t>Real-World Application:</a:t>
            </a:r>
            <a:r>
              <a:rPr lang="en-IN" sz="2200" b="1" kern="100">
                <a:ea typeface="Calibri" panose="020F0502020204030204" pitchFamily="34" charset="0"/>
                <a:cs typeface="SimSun" panose="02010600030101010101" pitchFamily="2" charset="-122"/>
              </a:rPr>
              <a:t> </a:t>
            </a:r>
            <a:r>
              <a:rPr lang="en-IN" sz="2200" kern="100">
                <a:effectLst/>
                <a:ea typeface="Calibri" panose="020F0502020204030204" pitchFamily="34" charset="0"/>
                <a:cs typeface="SimSun" panose="02010600030101010101" pitchFamily="2" charset="-122"/>
              </a:rPr>
              <a:t>Apply the trained CNN model to real-world scenarios, such as human-computer interaction or affective computing, to demonstrate its practicality and effectiveness.</a:t>
            </a:r>
          </a:p>
          <a:p>
            <a:pPr marL="0" indent="0">
              <a:spcAft>
                <a:spcPts val="800"/>
              </a:spcAft>
              <a:buNone/>
            </a:pPr>
            <a:r>
              <a:rPr lang="en-IN" sz="2200" b="1">
                <a:effectLst/>
                <a:ea typeface="Calibri" panose="020F0502020204030204" pitchFamily="34" charset="0"/>
              </a:rPr>
              <a:t>Interpretability:</a:t>
            </a:r>
            <a:r>
              <a:rPr lang="en-IN" sz="2200" b="1" kern="100">
                <a:ea typeface="Calibri" panose="020F0502020204030204" pitchFamily="34" charset="0"/>
              </a:rPr>
              <a:t> </a:t>
            </a:r>
            <a:r>
              <a:rPr lang="en-IN" sz="2200" kern="100">
                <a:effectLst/>
                <a:ea typeface="Calibri" panose="020F0502020204030204" pitchFamily="34" charset="0"/>
                <a:cs typeface="SimSun" panose="02010600030101010101" pitchFamily="2" charset="-122"/>
              </a:rPr>
              <a:t>Explore techniques to interpret the CNN model's decisions and visualize learned features to gain insights into which facial regions contribute most to emotion recognition. This approach can be further adapted and extended to other modalities, such as audio and text, to enable multimodal emotion recognition systems and enhance the understanding of human emotions in various applications. </a:t>
            </a:r>
          </a:p>
          <a:p>
            <a:pPr marL="0" indent="0">
              <a:spcAft>
                <a:spcPts val="800"/>
              </a:spcAft>
              <a:buNone/>
            </a:pPr>
            <a:endParaRPr lang="en-IN" sz="2200" kern="10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IN" sz="220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200" b="1"/>
          </a:p>
        </p:txBody>
      </p:sp>
    </p:spTree>
    <p:extLst>
      <p:ext uri="{BB962C8B-B14F-4D97-AF65-F5344CB8AC3E}">
        <p14:creationId xmlns:p14="http://schemas.microsoft.com/office/powerpoint/2010/main" val="126371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562E-1A20-AA8A-1A2D-38B923DBC640}"/>
              </a:ext>
            </a:extLst>
          </p:cNvPr>
          <p:cNvSpPr>
            <a:spLocks noGrp="1"/>
          </p:cNvSpPr>
          <p:nvPr>
            <p:ph type="title"/>
          </p:nvPr>
        </p:nvSpPr>
        <p:spPr/>
        <p:txBody>
          <a:bodyPr/>
          <a:lstStyle/>
          <a:p>
            <a:r>
              <a:rPr lang="en-IN" b="1" dirty="0">
                <a:latin typeface="Calibri" panose="020F0502020204030204" pitchFamily="34" charset="0"/>
              </a:rPr>
              <a:t>Contd...</a:t>
            </a:r>
            <a:endParaRPr lang="en-IN" dirty="0"/>
          </a:p>
        </p:txBody>
      </p:sp>
      <p:pic>
        <p:nvPicPr>
          <p:cNvPr id="4" name="Content Placeholder 3" descr="A screenshot of a computer code">
            <a:extLst>
              <a:ext uri="{FF2B5EF4-FFF2-40B4-BE49-F238E27FC236}">
                <a16:creationId xmlns:a16="http://schemas.microsoft.com/office/drawing/2014/main" id="{52C5B1EC-66EC-95E5-8FD1-CD5347F44F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1317"/>
            <a:ext cx="4810622" cy="2192088"/>
          </a:xfrm>
          <a:prstGeom prst="rect">
            <a:avLst/>
          </a:prstGeom>
        </p:spPr>
      </p:pic>
      <p:pic>
        <p:nvPicPr>
          <p:cNvPr id="5" name="Picture 4" descr="A number in a row&#10;&#10;Description automatically generated">
            <a:extLst>
              <a:ext uri="{FF2B5EF4-FFF2-40B4-BE49-F238E27FC236}">
                <a16:creationId xmlns:a16="http://schemas.microsoft.com/office/drawing/2014/main" id="{FFC257BE-DE0D-3F02-5CF0-39045EC29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44034"/>
            <a:ext cx="4810621" cy="2348841"/>
          </a:xfrm>
          <a:prstGeom prst="rect">
            <a:avLst/>
          </a:prstGeom>
        </p:spPr>
      </p:pic>
      <p:pic>
        <p:nvPicPr>
          <p:cNvPr id="6" name="Picture 5" descr="A graph of numbers and a number&#10;&#10;Description automatically generated">
            <a:extLst>
              <a:ext uri="{FF2B5EF4-FFF2-40B4-BE49-F238E27FC236}">
                <a16:creationId xmlns:a16="http://schemas.microsoft.com/office/drawing/2014/main" id="{7EC1A118-D333-9FEF-6210-9DB0E2DD45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21317"/>
            <a:ext cx="5257800" cy="2322717"/>
          </a:xfrm>
          <a:prstGeom prst="rect">
            <a:avLst/>
          </a:prstGeom>
        </p:spPr>
      </p:pic>
      <p:pic>
        <p:nvPicPr>
          <p:cNvPr id="7" name="Content Placeholder 27">
            <a:extLst>
              <a:ext uri="{FF2B5EF4-FFF2-40B4-BE49-F238E27FC236}">
                <a16:creationId xmlns:a16="http://schemas.microsoft.com/office/drawing/2014/main" id="{59525065-654E-9B8F-3ADE-AE9999CB02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4274663"/>
            <a:ext cx="5257800" cy="2218212"/>
          </a:xfrm>
          <a:prstGeom prst="rect">
            <a:avLst/>
          </a:prstGeom>
        </p:spPr>
      </p:pic>
    </p:spTree>
    <p:extLst>
      <p:ext uri="{BB962C8B-B14F-4D97-AF65-F5344CB8AC3E}">
        <p14:creationId xmlns:p14="http://schemas.microsoft.com/office/powerpoint/2010/main" val="113045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C32DF3D-3F59-481D-A237-77C31AD49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BBF84-8F32-846F-C226-FF85B7F89470}"/>
              </a:ext>
            </a:extLst>
          </p:cNvPr>
          <p:cNvSpPr>
            <a:spLocks noGrp="1"/>
          </p:cNvSpPr>
          <p:nvPr>
            <p:ph type="title"/>
          </p:nvPr>
        </p:nvSpPr>
        <p:spPr>
          <a:xfrm>
            <a:off x="841248" y="643467"/>
            <a:ext cx="3840480" cy="5571066"/>
          </a:xfrm>
        </p:spPr>
        <p:txBody>
          <a:bodyPr anchor="ctr">
            <a:normAutofit/>
          </a:bodyPr>
          <a:lstStyle/>
          <a:p>
            <a:r>
              <a:rPr lang="en-IN" sz="5400" b="1">
                <a:latin typeface="Calibri" panose="020F0502020204030204" pitchFamily="34" charset="0"/>
              </a:rPr>
              <a:t>Results and Discussion</a:t>
            </a:r>
          </a:p>
        </p:txBody>
      </p:sp>
      <p:sp>
        <p:nvSpPr>
          <p:cNvPr id="13" name="Freeform: Shape 9">
            <a:extLst>
              <a:ext uri="{FF2B5EF4-FFF2-40B4-BE49-F238E27FC236}">
                <a16:creationId xmlns:a16="http://schemas.microsoft.com/office/drawing/2014/main" id="{32F02326-30C4-4095-988F-932A425AE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686" y="0"/>
            <a:ext cx="7152315" cy="6858000"/>
          </a:xfrm>
          <a:custGeom>
            <a:avLst/>
            <a:gdLst>
              <a:gd name="connsiteX0" fmla="*/ 17101 w 7152315"/>
              <a:gd name="connsiteY0" fmla="*/ 0 h 6858000"/>
              <a:gd name="connsiteX1" fmla="*/ 7152315 w 7152315"/>
              <a:gd name="connsiteY1" fmla="*/ 0 h 6858000"/>
              <a:gd name="connsiteX2" fmla="*/ 7152315 w 7152315"/>
              <a:gd name="connsiteY2" fmla="*/ 6858000 h 6858000"/>
              <a:gd name="connsiteX3" fmla="*/ 15999 w 7152315"/>
              <a:gd name="connsiteY3" fmla="*/ 6858000 h 6858000"/>
              <a:gd name="connsiteX4" fmla="*/ 9729 w 7152315"/>
              <a:gd name="connsiteY4" fmla="*/ 6734157 h 6858000"/>
              <a:gd name="connsiteX5" fmla="*/ 15819 w 7152315"/>
              <a:gd name="connsiteY5" fmla="*/ 6122264 h 6858000"/>
              <a:gd name="connsiteX6" fmla="*/ 11379 w 7152315"/>
              <a:gd name="connsiteY6" fmla="*/ 5614784 h 6858000"/>
              <a:gd name="connsiteX7" fmla="*/ 20006 w 7152315"/>
              <a:gd name="connsiteY7" fmla="*/ 5204359 h 6858000"/>
              <a:gd name="connsiteX8" fmla="*/ 16962 w 7152315"/>
              <a:gd name="connsiteY8" fmla="*/ 4811696 h 6858000"/>
              <a:gd name="connsiteX9" fmla="*/ 13409 w 7152315"/>
              <a:gd name="connsiteY9" fmla="*/ 4358135 h 6858000"/>
              <a:gd name="connsiteX10" fmla="*/ 12774 w 7152315"/>
              <a:gd name="connsiteY10" fmla="*/ 4038423 h 6858000"/>
              <a:gd name="connsiteX11" fmla="*/ 10110 w 7152315"/>
              <a:gd name="connsiteY11" fmla="*/ 3630663 h 6858000"/>
              <a:gd name="connsiteX12" fmla="*/ 16581 w 7152315"/>
              <a:gd name="connsiteY12" fmla="*/ 3275427 h 6858000"/>
              <a:gd name="connsiteX13" fmla="*/ 27872 w 7152315"/>
              <a:gd name="connsiteY13" fmla="*/ 2871219 h 6858000"/>
              <a:gd name="connsiteX14" fmla="*/ 17596 w 7152315"/>
              <a:gd name="connsiteY14" fmla="*/ 2235600 h 6858000"/>
              <a:gd name="connsiteX15" fmla="*/ 14170 w 7152315"/>
              <a:gd name="connsiteY15" fmla="*/ 1894827 h 6858000"/>
              <a:gd name="connsiteX16" fmla="*/ 11632 w 7152315"/>
              <a:gd name="connsiteY16" fmla="*/ 1603026 h 6858000"/>
              <a:gd name="connsiteX17" fmla="*/ 14551 w 7152315"/>
              <a:gd name="connsiteY17" fmla="*/ 1307799 h 6858000"/>
              <a:gd name="connsiteX18" fmla="*/ 14551 w 7152315"/>
              <a:gd name="connsiteY18" fmla="*/ 887733 h 6858000"/>
              <a:gd name="connsiteX19" fmla="*/ 849 w 7152315"/>
              <a:gd name="connsiteY19" fmla="*/ 349169 h 6858000"/>
              <a:gd name="connsiteX20" fmla="*/ 1404 w 7152315"/>
              <a:gd name="connsiteY20" fmla="*/ 1605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52315" h="6858000">
                <a:moveTo>
                  <a:pt x="17101" y="0"/>
                </a:moveTo>
                <a:lnTo>
                  <a:pt x="7152315" y="0"/>
                </a:lnTo>
                <a:lnTo>
                  <a:pt x="7152315" y="6858000"/>
                </a:lnTo>
                <a:lnTo>
                  <a:pt x="15999" y="6858000"/>
                </a:lnTo>
                <a:lnTo>
                  <a:pt x="9729" y="6734157"/>
                </a:lnTo>
                <a:cubicBezTo>
                  <a:pt x="5924" y="6530150"/>
                  <a:pt x="12521" y="6326271"/>
                  <a:pt x="15819" y="6122264"/>
                </a:cubicBezTo>
                <a:cubicBezTo>
                  <a:pt x="18484" y="5952766"/>
                  <a:pt x="-1689" y="5783013"/>
                  <a:pt x="11379" y="5614784"/>
                </a:cubicBezTo>
                <a:cubicBezTo>
                  <a:pt x="22112" y="5478259"/>
                  <a:pt x="24992" y="5341214"/>
                  <a:pt x="20006" y="5204359"/>
                </a:cubicBezTo>
                <a:cubicBezTo>
                  <a:pt x="14932" y="5073429"/>
                  <a:pt x="13917" y="4942537"/>
                  <a:pt x="16962" y="4811696"/>
                </a:cubicBezTo>
                <a:cubicBezTo>
                  <a:pt x="20640" y="4660467"/>
                  <a:pt x="16962" y="4509238"/>
                  <a:pt x="13409" y="4358135"/>
                </a:cubicBezTo>
                <a:cubicBezTo>
                  <a:pt x="10872" y="4251565"/>
                  <a:pt x="10998" y="4144994"/>
                  <a:pt x="12774" y="4038423"/>
                </a:cubicBezTo>
                <a:cubicBezTo>
                  <a:pt x="15185" y="3902545"/>
                  <a:pt x="19879" y="3766540"/>
                  <a:pt x="10110" y="3630663"/>
                </a:cubicBezTo>
                <a:cubicBezTo>
                  <a:pt x="1178" y="3512306"/>
                  <a:pt x="3347" y="3393378"/>
                  <a:pt x="16581" y="3275427"/>
                </a:cubicBezTo>
                <a:cubicBezTo>
                  <a:pt x="33403" y="3141377"/>
                  <a:pt x="37183" y="3006006"/>
                  <a:pt x="27872" y="2871219"/>
                </a:cubicBezTo>
                <a:cubicBezTo>
                  <a:pt x="11315" y="2659765"/>
                  <a:pt x="7890" y="2447486"/>
                  <a:pt x="17596" y="2235600"/>
                </a:cubicBezTo>
                <a:cubicBezTo>
                  <a:pt x="22797" y="2122038"/>
                  <a:pt x="21655" y="2008261"/>
                  <a:pt x="14170" y="1894827"/>
                </a:cubicBezTo>
                <a:cubicBezTo>
                  <a:pt x="8144" y="1797670"/>
                  <a:pt x="7294" y="1700272"/>
                  <a:pt x="11632" y="1603026"/>
                </a:cubicBezTo>
                <a:cubicBezTo>
                  <a:pt x="15566" y="1504575"/>
                  <a:pt x="17215" y="1406124"/>
                  <a:pt x="14551" y="1307799"/>
                </a:cubicBezTo>
                <a:cubicBezTo>
                  <a:pt x="10872" y="1168242"/>
                  <a:pt x="10110" y="1027798"/>
                  <a:pt x="14551" y="887733"/>
                </a:cubicBezTo>
                <a:cubicBezTo>
                  <a:pt x="20894" y="708085"/>
                  <a:pt x="3132" y="528817"/>
                  <a:pt x="849" y="349169"/>
                </a:cubicBezTo>
                <a:cubicBezTo>
                  <a:pt x="24" y="286241"/>
                  <a:pt x="-769" y="223346"/>
                  <a:pt x="1404" y="1605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2730663-A89A-E202-35A3-C8EFBA973CE1}"/>
              </a:ext>
            </a:extLst>
          </p:cNvPr>
          <p:cNvSpPr>
            <a:spLocks noGrp="1"/>
          </p:cNvSpPr>
          <p:nvPr>
            <p:ph idx="1"/>
          </p:nvPr>
        </p:nvSpPr>
        <p:spPr>
          <a:xfrm>
            <a:off x="5568696" y="643467"/>
            <a:ext cx="5788152" cy="5571066"/>
          </a:xfrm>
        </p:spPr>
        <p:txBody>
          <a:bodyPr anchor="ctr">
            <a:normAutofit/>
          </a:bodyPr>
          <a:lstStyle/>
          <a:p>
            <a:pPr marL="0" indent="0">
              <a:spcAft>
                <a:spcPts val="800"/>
              </a:spcAft>
              <a:buNone/>
            </a:pPr>
            <a:r>
              <a:rPr lang="en-IN" sz="1700" kern="100">
                <a:solidFill>
                  <a:srgbClr val="FFFFFF"/>
                </a:solidFill>
                <a:effectLst/>
                <a:ea typeface="Calibri" panose="020F0502020204030204" pitchFamily="34" charset="0"/>
                <a:cs typeface="SimSun" panose="02010600030101010101" pitchFamily="2" charset="-122"/>
              </a:rPr>
              <a:t>The results and discussion based on the above data show that emotion recognition using convolutional neural networks (CNNs) has emerged as a powerful and effective approach to identify and classify human emotions from various sources such as facial expressions, tone of voice, and text content. The adoption of deep learning techniques, particularly CNNs, has revolutionized emotion recognition, enabling the automatic learning of complex emotional patterns from raw data, leading to more accurate and sophisticated results. </a:t>
            </a:r>
          </a:p>
          <a:p>
            <a:pPr marL="0" indent="0">
              <a:spcAft>
                <a:spcPts val="800"/>
              </a:spcAft>
              <a:buNone/>
            </a:pPr>
            <a:r>
              <a:rPr lang="en-IN" sz="1700" kern="100">
                <a:solidFill>
                  <a:srgbClr val="FFFFFF"/>
                </a:solidFill>
                <a:effectLst/>
                <a:ea typeface="Calibri" panose="020F0502020204030204" pitchFamily="34" charset="0"/>
                <a:cs typeface="SimSun" panose="02010600030101010101" pitchFamily="2" charset="-122"/>
              </a:rPr>
              <a:t>The technology's applications have extended to diverse domains, including </a:t>
            </a:r>
            <a:r>
              <a:rPr lang="en-IN" sz="1700" b="1" kern="100">
                <a:solidFill>
                  <a:srgbClr val="FFFFFF"/>
                </a:solidFill>
                <a:effectLst/>
                <a:ea typeface="Calibri" panose="020F0502020204030204" pitchFamily="34" charset="0"/>
                <a:cs typeface="SimSun" panose="02010600030101010101" pitchFamily="2" charset="-122"/>
              </a:rPr>
              <a:t>facial feature analysis, human-computer interaction, market research, and sentiment analysis,</a:t>
            </a:r>
            <a:r>
              <a:rPr lang="en-IN" sz="1700" kern="100">
                <a:solidFill>
                  <a:srgbClr val="FFFFFF"/>
                </a:solidFill>
                <a:effectLst/>
                <a:ea typeface="Calibri" panose="020F0502020204030204" pitchFamily="34" charset="0"/>
                <a:cs typeface="SimSun" panose="02010600030101010101" pitchFamily="2" charset="-122"/>
              </a:rPr>
              <a:t> showcasing its versatility and potential impact across industries. </a:t>
            </a:r>
          </a:p>
          <a:p>
            <a:pPr marL="0" indent="0">
              <a:spcAft>
                <a:spcPts val="800"/>
              </a:spcAft>
              <a:buNone/>
            </a:pPr>
            <a:r>
              <a:rPr lang="en-IN" sz="1700" kern="100">
                <a:solidFill>
                  <a:srgbClr val="FFFFFF"/>
                </a:solidFill>
                <a:effectLst/>
                <a:ea typeface="Calibri" panose="020F0502020204030204" pitchFamily="34" charset="0"/>
                <a:cs typeface="SimSun" panose="02010600030101010101" pitchFamily="2" charset="-122"/>
              </a:rPr>
              <a:t>Despite its promising potential, CNN-based emotion detection does face challenges related to individual variability and cross-cultural variations in emotional expressions, as well as ethical concerns regarding data privacy and responsible use. However, these challenges can be addressed through a </a:t>
            </a:r>
            <a:r>
              <a:rPr lang="en-IN" sz="1700" kern="100">
                <a:solidFill>
                  <a:srgbClr val="FFFFFF"/>
                </a:solidFill>
                <a:ea typeface="Calibri" panose="020F0502020204030204" pitchFamily="34" charset="0"/>
                <a:cs typeface="SimSun" panose="02010600030101010101" pitchFamily="2" charset="-122"/>
              </a:rPr>
              <a:t>systematic approach </a:t>
            </a:r>
            <a:endParaRPr lang="en-IN" sz="1700" kern="100">
              <a:solidFill>
                <a:srgbClr val="FFFFFF"/>
              </a:solidFill>
              <a:effectLst/>
              <a:ea typeface="Calibri" panose="020F0502020204030204" pitchFamily="34" charset="0"/>
              <a:cs typeface="SimSun" panose="02010600030101010101" pitchFamily="2" charset="-122"/>
            </a:endParaRPr>
          </a:p>
          <a:p>
            <a:pPr marL="0" indent="0">
              <a:buNone/>
            </a:pPr>
            <a:endParaRPr lang="en-IN" sz="1700" b="1">
              <a:solidFill>
                <a:srgbClr val="FFFFFF"/>
              </a:solidFill>
            </a:endParaRPr>
          </a:p>
        </p:txBody>
      </p:sp>
    </p:spTree>
    <p:extLst>
      <p:ext uri="{BB962C8B-B14F-4D97-AF65-F5344CB8AC3E}">
        <p14:creationId xmlns:p14="http://schemas.microsoft.com/office/powerpoint/2010/main" val="370853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460EF-13F9-1E7E-D85E-77EDF8D55CA8}"/>
              </a:ext>
            </a:extLst>
          </p:cNvPr>
          <p:cNvSpPr>
            <a:spLocks noGrp="1"/>
          </p:cNvSpPr>
          <p:nvPr>
            <p:ph type="title"/>
          </p:nvPr>
        </p:nvSpPr>
        <p:spPr>
          <a:xfrm>
            <a:off x="1389278" y="1233241"/>
            <a:ext cx="3240506" cy="4064628"/>
          </a:xfrm>
        </p:spPr>
        <p:txBody>
          <a:bodyPr>
            <a:normAutofit/>
          </a:bodyPr>
          <a:lstStyle/>
          <a:p>
            <a:r>
              <a:rPr lang="en-IN" b="1">
                <a:solidFill>
                  <a:srgbClr val="FFFFFF"/>
                </a:solidFill>
                <a:latin typeface="Calibri" panose="020F0502020204030204" pitchFamily="34" charset="0"/>
                <a:ea typeface="Calibri" panose="020F0502020204030204" pitchFamily="34" charset="0"/>
                <a:cs typeface="Calibri" panose="020F0502020204030204" pitchFamily="34" charset="0"/>
              </a:rPr>
              <a:t>Contd...</a:t>
            </a:r>
          </a:p>
        </p:txBody>
      </p:sp>
      <p:sp>
        <p:nvSpPr>
          <p:cNvPr id="17"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871066E-C168-4EC5-34FA-9512BFBC521B}"/>
              </a:ext>
            </a:extLst>
          </p:cNvPr>
          <p:cNvSpPr>
            <a:spLocks noGrp="1"/>
          </p:cNvSpPr>
          <p:nvPr>
            <p:ph idx="1"/>
          </p:nvPr>
        </p:nvSpPr>
        <p:spPr>
          <a:xfrm>
            <a:off x="6096000" y="820880"/>
            <a:ext cx="5257799" cy="4889350"/>
          </a:xfrm>
        </p:spPr>
        <p:txBody>
          <a:bodyPr anchor="t">
            <a:normAutofit/>
          </a:bodyPr>
          <a:lstStyle/>
          <a:p>
            <a:pPr marL="0" indent="0">
              <a:spcAft>
                <a:spcPts val="800"/>
              </a:spcAft>
              <a:buNone/>
            </a:pPr>
            <a:r>
              <a:rPr lang="en-IN" sz="2200" kern="100">
                <a:effectLst/>
                <a:ea typeface="Calibri" panose="020F0502020204030204" pitchFamily="34" charset="0"/>
                <a:cs typeface="SimSun" panose="02010600030101010101" pitchFamily="2" charset="-122"/>
              </a:rPr>
              <a:t>approach encompassing data preprocessing, model training, and ethical safeguards.</a:t>
            </a:r>
          </a:p>
          <a:p>
            <a:pPr marL="0" indent="0">
              <a:spcAft>
                <a:spcPts val="800"/>
              </a:spcAft>
              <a:buNone/>
            </a:pPr>
            <a:r>
              <a:rPr lang="en-IN" sz="2200" kern="100">
                <a:effectLst/>
                <a:ea typeface="Calibri" panose="020F0502020204030204" pitchFamily="34" charset="0"/>
                <a:cs typeface="SimSun" panose="02010600030101010101" pitchFamily="2" charset="-122"/>
              </a:rPr>
              <a:t>Overall, the results and discussions highlight </a:t>
            </a:r>
            <a:r>
              <a:rPr lang="en-IN" sz="2200" b="1" kern="100">
                <a:effectLst/>
                <a:ea typeface="Calibri" panose="020F0502020204030204" pitchFamily="34" charset="0"/>
                <a:cs typeface="SimSun" panose="02010600030101010101" pitchFamily="2" charset="-122"/>
              </a:rPr>
              <a:t>the significant promise of CNN-based emotion detection in providing valuable insights into human behaviours and transforming various industries for the better.</a:t>
            </a:r>
            <a:r>
              <a:rPr lang="en-IN" sz="2200" kern="100">
                <a:effectLst/>
                <a:ea typeface="Calibri" panose="020F0502020204030204" pitchFamily="34" charset="0"/>
                <a:cs typeface="SimSun" panose="02010600030101010101" pitchFamily="2" charset="-122"/>
              </a:rPr>
              <a:t> It holds the potential to foster empathetic interactions, enhance user experiences, and contribute to fields like mental health monitoring, education, marketing, and beyond.</a:t>
            </a:r>
          </a:p>
          <a:p>
            <a:pPr marL="0" indent="0">
              <a:buNone/>
            </a:pPr>
            <a:endParaRPr lang="en-IN" sz="22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28684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322</TotalTime>
  <Words>1205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Meiryo</vt:lpstr>
      <vt:lpstr>Arial</vt:lpstr>
      <vt:lpstr>Calibri</vt:lpstr>
      <vt:lpstr>Calibri Light</vt:lpstr>
      <vt:lpstr>Corbel</vt:lpstr>
      <vt:lpstr>Office Theme</vt:lpstr>
      <vt:lpstr>ShojiVTI</vt:lpstr>
      <vt:lpstr>A Mini Project Presentation on Group Face Emotion Recognition With Deep Learning</vt:lpstr>
      <vt:lpstr>Introduction and Problem Statement</vt:lpstr>
      <vt:lpstr>Contd...</vt:lpstr>
      <vt:lpstr>Methodology</vt:lpstr>
      <vt:lpstr>Contd...</vt:lpstr>
      <vt:lpstr>Contd...</vt:lpstr>
      <vt:lpstr>Contd...</vt:lpstr>
      <vt:lpstr>Results and Discussion</vt:lpstr>
      <vt:lpstr>Contd...</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Mini Project Presentation  on   A Twitter Data Sentimental Analysis using Machine Learning</dc:title>
  <dc:creator>Jatin Jindal</dc:creator>
  <cp:lastModifiedBy>Aayush Pundir</cp:lastModifiedBy>
  <cp:revision>8</cp:revision>
  <dcterms:created xsi:type="dcterms:W3CDTF">2023-01-07T18:09:03Z</dcterms:created>
  <dcterms:modified xsi:type="dcterms:W3CDTF">2024-01-13T06:55:21Z</dcterms:modified>
  <cp:contentStatus/>
</cp:coreProperties>
</file>