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69" autoAdjust="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BFFD96-5153-49E0-A395-C2344971B9B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133805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BFFD96-5153-49E0-A395-C2344971B9B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277081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BBFFD96-5153-49E0-A395-C2344971B9B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592880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BBFFD96-5153-49E0-A395-C2344971B9BC}"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2334825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FFD96-5153-49E0-A395-C2344971B9B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3774318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FFD96-5153-49E0-A395-C2344971B9B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194238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FFD96-5153-49E0-A395-C2344971B9B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24217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FFD96-5153-49E0-A395-C2344971B9B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38286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BFFD96-5153-49E0-A395-C2344971B9B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366690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BFFD96-5153-49E0-A395-C2344971B9BC}"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326474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BFFD96-5153-49E0-A395-C2344971B9BC}"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404195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FFD96-5153-49E0-A395-C2344971B9BC}"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327562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BFFD96-5153-49E0-A395-C2344971B9B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6187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BBFFD96-5153-49E0-A395-C2344971B9BC}" type="datetimeFigureOut">
              <a:rPr lang="en-US" smtClean="0"/>
              <a:t>1/27/2023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BD31BB3-CFDC-4B1D-95DB-767CEA8FFFBB}" type="slidenum">
              <a:rPr lang="en-US" smtClean="0"/>
              <a:t>‹#›</a:t>
            </a:fld>
            <a:endParaRPr lang="en-US"/>
          </a:p>
        </p:txBody>
      </p:sp>
    </p:spTree>
    <p:extLst>
      <p:ext uri="{BB962C8B-B14F-4D97-AF65-F5344CB8AC3E}">
        <p14:creationId xmlns:p14="http://schemas.microsoft.com/office/powerpoint/2010/main" val="2780537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BBFFD96-5153-49E0-A395-C2344971B9BC}" type="datetimeFigureOut">
              <a:rPr lang="en-US" smtClean="0"/>
              <a:t>1/27/2023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BD31BB3-CFDC-4B1D-95DB-767CEA8FFFBB}" type="slidenum">
              <a:rPr lang="en-US" smtClean="0"/>
              <a:t>‹#›</a:t>
            </a:fld>
            <a:endParaRPr lang="en-US"/>
          </a:p>
        </p:txBody>
      </p:sp>
    </p:spTree>
    <p:extLst>
      <p:ext uri="{BB962C8B-B14F-4D97-AF65-F5344CB8AC3E}">
        <p14:creationId xmlns:p14="http://schemas.microsoft.com/office/powerpoint/2010/main" val="13092232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0FC5-3818-4E5F-D2D4-22E76C500CAF}"/>
              </a:ext>
            </a:extLst>
          </p:cNvPr>
          <p:cNvSpPr>
            <a:spLocks noGrp="1"/>
          </p:cNvSpPr>
          <p:nvPr>
            <p:ph type="ctrTitle"/>
          </p:nvPr>
        </p:nvSpPr>
        <p:spPr/>
        <p:txBody>
          <a:bodyPr/>
          <a:lstStyle/>
          <a:p>
            <a:r>
              <a:rPr lang="en-US" dirty="0"/>
              <a:t>Disease Prediction using Machine Learning</a:t>
            </a:r>
          </a:p>
        </p:txBody>
      </p:sp>
      <p:sp>
        <p:nvSpPr>
          <p:cNvPr id="3" name="Subtitle 2">
            <a:extLst>
              <a:ext uri="{FF2B5EF4-FFF2-40B4-BE49-F238E27FC236}">
                <a16:creationId xmlns:a16="http://schemas.microsoft.com/office/drawing/2014/main" id="{A2CB01F4-CB20-41D6-81A0-E089D8704396}"/>
              </a:ext>
            </a:extLst>
          </p:cNvPr>
          <p:cNvSpPr>
            <a:spLocks noGrp="1"/>
          </p:cNvSpPr>
          <p:nvPr>
            <p:ph type="subTitle" idx="1"/>
          </p:nvPr>
        </p:nvSpPr>
        <p:spPr>
          <a:xfrm>
            <a:off x="810001" y="5280847"/>
            <a:ext cx="10572000" cy="1341626"/>
          </a:xfrm>
        </p:spPr>
        <p:txBody>
          <a:bodyPr>
            <a:normAutofit/>
          </a:bodyPr>
          <a:lstStyle/>
          <a:p>
            <a:r>
              <a:rPr lang="en-US" dirty="0"/>
              <a:t>Ayush Pundir                                                                                                              Mentored By-</a:t>
            </a:r>
          </a:p>
          <a:p>
            <a:r>
              <a:rPr lang="en-US" dirty="0"/>
              <a:t>2018748                                                                                                                      Dr. Sharon Christa</a:t>
            </a:r>
          </a:p>
          <a:p>
            <a:r>
              <a:rPr lang="en-US" dirty="0"/>
              <a:t>E(13)</a:t>
            </a:r>
          </a:p>
        </p:txBody>
      </p:sp>
    </p:spTree>
    <p:extLst>
      <p:ext uri="{BB962C8B-B14F-4D97-AF65-F5344CB8AC3E}">
        <p14:creationId xmlns:p14="http://schemas.microsoft.com/office/powerpoint/2010/main" val="118059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EAD4-2336-EC61-D804-FEED87EC9EE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582BB30-E370-BDA0-C092-01A08BFFAB92}"/>
              </a:ext>
            </a:extLst>
          </p:cNvPr>
          <p:cNvSpPr>
            <a:spLocks noGrp="1"/>
          </p:cNvSpPr>
          <p:nvPr>
            <p:ph idx="1"/>
          </p:nvPr>
        </p:nvSpPr>
        <p:spPr/>
        <p:txBody>
          <a:bodyPr/>
          <a:lstStyle/>
          <a:p>
            <a:r>
              <a:rPr lang="en-US" b="0" i="0" dirty="0">
                <a:effectLst/>
                <a:latin typeface="Arial" panose="020B0604020202020204" pitchFamily="34" charset="0"/>
              </a:rPr>
              <a:t>The dependency on computer-based technology has resulted in storage of lot of electronic data in the health care industry. As a result of which, health professionals and doctors are dealing with demanding situations to research signs and symptoms correctly and perceive illnesses at an early stage. However, Machine Learning technology have been proven beneficial in giving an immeasurable platform in the medical field so that health care issues can be resolved effortlessly and expeditiously. Disease Prediction is a Machine Learning based system which primarily works according to the symptoms given by a user. The disease is predicted using algorithms and comparison of the datasets with the symptoms provided by the user.</a:t>
            </a:r>
            <a:r>
              <a:rPr lang="en-US" b="0" i="0" dirty="0">
                <a:solidFill>
                  <a:srgbClr val="333333"/>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402398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90EA-7A8E-0EA6-75B4-7EB8A6E9ED1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FAD54F1-9661-5AE7-5F6D-C5DFA2778EEE}"/>
              </a:ext>
            </a:extLst>
          </p:cNvPr>
          <p:cNvSpPr>
            <a:spLocks noGrp="1"/>
          </p:cNvSpPr>
          <p:nvPr>
            <p:ph idx="1"/>
          </p:nvPr>
        </p:nvSpPr>
        <p:spPr>
          <a:xfrm>
            <a:off x="818712" y="2222287"/>
            <a:ext cx="10554574" cy="4511022"/>
          </a:xfrm>
        </p:spPr>
        <p:txBody>
          <a:bodyPr/>
          <a:lstStyle/>
          <a:p>
            <a:r>
              <a:rPr lang="en-US" b="1" u="sng" dirty="0"/>
              <a:t>Data Preprocessing-</a:t>
            </a:r>
          </a:p>
          <a:p>
            <a:pPr marL="0" indent="0">
              <a:buNone/>
            </a:pPr>
            <a:r>
              <a:rPr lang="en-US" b="1" dirty="0"/>
              <a:t>       This is the very first step while making any machine learning model.</a:t>
            </a:r>
          </a:p>
          <a:p>
            <a:pPr marL="0" indent="0">
              <a:buNone/>
            </a:pPr>
            <a:r>
              <a:rPr lang="en-US" b="1" dirty="0"/>
              <a:t>	</a:t>
            </a:r>
            <a:r>
              <a:rPr lang="en-US" sz="1200" kern="100" dirty="0">
                <a:effectLst/>
                <a:latin typeface="Times New Roman" panose="02020603050405020304" pitchFamily="18" charset="0"/>
                <a:ea typeface="宋体" panose="02010600030101010101" pitchFamily="2" charset="-122"/>
              </a:rPr>
              <a:t>●</a:t>
            </a:r>
            <a:r>
              <a:rPr lang="en-US" kern="100" dirty="0">
                <a:latin typeface="Calibri" panose="020F0502020204030204" pitchFamily="34" charset="0"/>
                <a:ea typeface="宋体" panose="02010600030101010101" pitchFamily="2" charset="-122"/>
              </a:rPr>
              <a:t>  </a:t>
            </a:r>
            <a:r>
              <a:rPr lang="en-US" b="1" dirty="0"/>
              <a:t>Firstly, the Data is collected.</a:t>
            </a:r>
          </a:p>
          <a:p>
            <a:pPr marL="0" indent="0">
              <a:buNone/>
            </a:pPr>
            <a:r>
              <a:rPr lang="en-US" sz="1200" b="1" kern="100" dirty="0">
                <a:effectLst/>
                <a:latin typeface="Calibri" panose="020F0502020204030204" pitchFamily="34" charset="0"/>
                <a:ea typeface="宋体" panose="02010600030101010101" pitchFamily="2" charset="-122"/>
              </a:rPr>
              <a:t>	</a:t>
            </a:r>
            <a:r>
              <a:rPr lang="en-US" sz="12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 </a:t>
            </a:r>
            <a:r>
              <a:rPr lang="en-US" b="1" kern="100" dirty="0">
                <a:effectLst/>
                <a:latin typeface="Century Gothic (Body)"/>
                <a:ea typeface="宋体" panose="02010600030101010101" pitchFamily="2" charset="-122"/>
              </a:rPr>
              <a:t>Then the data is checked for any missing value, if the missing value is found then it is          		taken care of.</a:t>
            </a:r>
          </a:p>
          <a:p>
            <a:pPr marL="0" indent="0">
              <a:buNone/>
            </a:pPr>
            <a:r>
              <a:rPr lang="en-US" b="1" kern="100" dirty="0">
                <a:latin typeface="Century Gothic (Body)"/>
                <a:ea typeface="宋体" panose="02010600030101010101" pitchFamily="2" charset="-122"/>
              </a:rPr>
              <a:t>	</a:t>
            </a:r>
            <a:r>
              <a:rPr lang="en-US" sz="1200" kern="100" dirty="0">
                <a:effectLst/>
                <a:latin typeface="Times New Roman" panose="02020603050405020304" pitchFamily="18" charset="0"/>
                <a:ea typeface="宋体" panose="02010600030101010101" pitchFamily="2" charset="-122"/>
              </a:rPr>
              <a:t>● </a:t>
            </a:r>
            <a:r>
              <a:rPr lang="en-US" b="1" kern="100" dirty="0">
                <a:effectLst/>
                <a:latin typeface="Century Gothic (Body)"/>
                <a:ea typeface="宋体" panose="02010600030101010101" pitchFamily="2" charset="-122"/>
              </a:rPr>
              <a:t>After that the data is divided into  training and testing sets.</a:t>
            </a:r>
          </a:p>
          <a:p>
            <a:pPr marL="0" indent="0">
              <a:buNone/>
            </a:pPr>
            <a:endParaRPr lang="en-US" b="1" dirty="0"/>
          </a:p>
          <a:p>
            <a:endParaRPr lang="en-US" dirty="0"/>
          </a:p>
        </p:txBody>
      </p:sp>
    </p:spTree>
    <p:extLst>
      <p:ext uri="{BB962C8B-B14F-4D97-AF65-F5344CB8AC3E}">
        <p14:creationId xmlns:p14="http://schemas.microsoft.com/office/powerpoint/2010/main" val="269579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B1167-7F98-D547-2C21-F223D65B3D7B}"/>
              </a:ext>
            </a:extLst>
          </p:cNvPr>
          <p:cNvSpPr>
            <a:spLocks noGrp="1"/>
          </p:cNvSpPr>
          <p:nvPr>
            <p:ph idx="1"/>
          </p:nvPr>
        </p:nvSpPr>
        <p:spPr>
          <a:xfrm>
            <a:off x="818712" y="2660073"/>
            <a:ext cx="10554574" cy="4087091"/>
          </a:xfrm>
        </p:spPr>
        <p:txBody>
          <a:bodyPr/>
          <a:lstStyle/>
          <a:p>
            <a:r>
              <a:rPr lang="en-US" b="1" u="sng" dirty="0"/>
              <a:t>Model Building-</a:t>
            </a:r>
          </a:p>
          <a:p>
            <a:pPr marL="0" indent="0">
              <a:buNone/>
            </a:pPr>
            <a:r>
              <a:rPr lang="en-US" b="1" dirty="0"/>
              <a:t>	Two of the many classification techniques are used to make this model. They are-</a:t>
            </a:r>
          </a:p>
          <a:p>
            <a:pPr marL="0" indent="0">
              <a:buNone/>
            </a:pPr>
            <a:r>
              <a:rPr lang="en-US" b="1" dirty="0"/>
              <a:t>	1) </a:t>
            </a:r>
            <a:r>
              <a:rPr lang="en-US" sz="1800" b="1" dirty="0">
                <a:effectLst/>
                <a:latin typeface="Century Gothic (Body)"/>
                <a:cs typeface="Times New Roman" panose="02020603050405020304" pitchFamily="18" charset="0"/>
              </a:rPr>
              <a:t>Naïve Bayes Classification.</a:t>
            </a:r>
          </a:p>
          <a:p>
            <a:pPr marL="0" indent="0">
              <a:buNone/>
            </a:pPr>
            <a:r>
              <a:rPr lang="en-US" b="1" dirty="0">
                <a:latin typeface="Century Gothic (Body)"/>
                <a:cs typeface="Times New Roman" panose="02020603050405020304" pitchFamily="18" charset="0"/>
              </a:rPr>
              <a:t>	2) Decision Tree Classification.</a:t>
            </a:r>
            <a:endParaRPr lang="en-US" sz="1800" b="1" dirty="0">
              <a:effectLst/>
              <a:latin typeface="Century Gothic (Body)"/>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329566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075B-4AF6-8946-F1B8-F1561F3FD13A}"/>
              </a:ext>
            </a:extLst>
          </p:cNvPr>
          <p:cNvSpPr>
            <a:spLocks noGrp="1"/>
          </p:cNvSpPr>
          <p:nvPr>
            <p:ph type="title"/>
          </p:nvPr>
        </p:nvSpPr>
        <p:spPr/>
        <p:txBody>
          <a:bodyPr/>
          <a:lstStyle/>
          <a:p>
            <a:r>
              <a:rPr lang="en-US" sz="4000" b="1" u="sng" dirty="0">
                <a:effectLst/>
                <a:latin typeface="Century Gothic (Body)"/>
                <a:cs typeface="Times New Roman" panose="02020603050405020304" pitchFamily="18" charset="0"/>
              </a:rPr>
              <a:t>Naïve Bayes</a:t>
            </a:r>
            <a:endParaRPr lang="en-US" u="sng" dirty="0"/>
          </a:p>
        </p:txBody>
      </p:sp>
      <p:sp>
        <p:nvSpPr>
          <p:cNvPr id="3" name="Content Placeholder 2">
            <a:extLst>
              <a:ext uri="{FF2B5EF4-FFF2-40B4-BE49-F238E27FC236}">
                <a16:creationId xmlns:a16="http://schemas.microsoft.com/office/drawing/2014/main" id="{5D2041DA-A0A2-7FA4-01F2-A8B2C7250552}"/>
              </a:ext>
            </a:extLst>
          </p:cNvPr>
          <p:cNvSpPr>
            <a:spLocks noGrp="1"/>
          </p:cNvSpPr>
          <p:nvPr>
            <p:ph idx="1"/>
          </p:nvPr>
        </p:nvSpPr>
        <p:spPr/>
        <p:txBody>
          <a:bodyPr/>
          <a:lstStyle/>
          <a:p>
            <a:pPr marL="0" indent="0">
              <a:buNone/>
            </a:pPr>
            <a:r>
              <a:rPr lang="en-US" b="1" dirty="0">
                <a:latin typeface="Century Gothic (Body)"/>
                <a:cs typeface="Times New Roman" panose="02020603050405020304" pitchFamily="18" charset="0"/>
              </a:rPr>
              <a:t>	</a:t>
            </a:r>
            <a:r>
              <a:rPr lang="en-US" sz="1800" kern="100" dirty="0">
                <a:effectLst/>
                <a:latin typeface="Times New Roman" panose="02020603050405020304" pitchFamily="18" charset="0"/>
                <a:ea typeface="宋体" panose="02010600030101010101" pitchFamily="2" charset="-122"/>
              </a:rPr>
              <a:t> </a:t>
            </a:r>
            <a:r>
              <a:rPr lang="en-US" sz="12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 </a:t>
            </a:r>
            <a:r>
              <a:rPr lang="en-US" b="1" dirty="0">
                <a:latin typeface="Century Gothic (Body)"/>
                <a:cs typeface="Times New Roman" panose="02020603050405020304" pitchFamily="18" charset="0"/>
              </a:rPr>
              <a:t>Works on the Bayes Theorem.</a:t>
            </a:r>
          </a:p>
          <a:p>
            <a:pPr marL="0" indent="0">
              <a:buNone/>
            </a:pPr>
            <a:r>
              <a:rPr lang="en-US" b="1" dirty="0">
                <a:latin typeface="Century Gothic (Body)"/>
                <a:cs typeface="Times New Roman" panose="02020603050405020304" pitchFamily="18" charset="0"/>
              </a:rPr>
              <a:t>	</a:t>
            </a:r>
            <a:r>
              <a:rPr lang="en-US" sz="1200" kern="100" dirty="0">
                <a:effectLst/>
                <a:latin typeface="Times New Roman" panose="02020603050405020304" pitchFamily="18" charset="0"/>
                <a:ea typeface="宋体" panose="02010600030101010101" pitchFamily="2" charset="-122"/>
              </a:rPr>
              <a:t>  ● </a:t>
            </a:r>
            <a:r>
              <a:rPr lang="en-US" b="1" kern="100" dirty="0">
                <a:effectLst/>
                <a:latin typeface="Century Gothic (Body)"/>
                <a:ea typeface="宋体" panose="02010600030101010101" pitchFamily="2" charset="-122"/>
              </a:rPr>
              <a:t>One of the simplest and most effective classifier.</a:t>
            </a:r>
          </a:p>
          <a:p>
            <a:pPr marL="0" indent="0">
              <a:buNone/>
            </a:pPr>
            <a:r>
              <a:rPr lang="en-US" sz="1200" b="1" kern="100" dirty="0">
                <a:latin typeface="Century Gothic (Body)"/>
                <a:ea typeface="宋体" panose="02010600030101010101" pitchFamily="2" charset="-122"/>
              </a:rPr>
              <a:t> 			</a:t>
            </a:r>
            <a:endParaRPr lang="en-US" sz="1200" b="1" dirty="0"/>
          </a:p>
        </p:txBody>
      </p:sp>
      <p:pic>
        <p:nvPicPr>
          <p:cNvPr id="4" name="Picture 3" descr="Text&#10;&#10;Description automatically generated">
            <a:extLst>
              <a:ext uri="{FF2B5EF4-FFF2-40B4-BE49-F238E27FC236}">
                <a16:creationId xmlns:a16="http://schemas.microsoft.com/office/drawing/2014/main" id="{03CF6AC7-4057-31E9-55B3-DD949F4A9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309" y="4746363"/>
            <a:ext cx="6234546" cy="1377345"/>
          </a:xfrm>
          <a:prstGeom prst="rect">
            <a:avLst/>
          </a:prstGeom>
        </p:spPr>
      </p:pic>
    </p:spTree>
    <p:extLst>
      <p:ext uri="{BB962C8B-B14F-4D97-AF65-F5344CB8AC3E}">
        <p14:creationId xmlns:p14="http://schemas.microsoft.com/office/powerpoint/2010/main" val="5781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9AC9-4978-8089-AEDF-E9602068383D}"/>
              </a:ext>
            </a:extLst>
          </p:cNvPr>
          <p:cNvSpPr>
            <a:spLocks noGrp="1"/>
          </p:cNvSpPr>
          <p:nvPr>
            <p:ph type="title"/>
          </p:nvPr>
        </p:nvSpPr>
        <p:spPr/>
        <p:txBody>
          <a:bodyPr/>
          <a:lstStyle/>
          <a:p>
            <a:r>
              <a:rPr lang="en-US" u="sng" dirty="0"/>
              <a:t>Decision Tree</a:t>
            </a:r>
          </a:p>
        </p:txBody>
      </p:sp>
      <p:sp>
        <p:nvSpPr>
          <p:cNvPr id="3" name="Content Placeholder 2">
            <a:extLst>
              <a:ext uri="{FF2B5EF4-FFF2-40B4-BE49-F238E27FC236}">
                <a16:creationId xmlns:a16="http://schemas.microsoft.com/office/drawing/2014/main" id="{083CC997-2D24-D770-79D5-A6180CF7C522}"/>
              </a:ext>
            </a:extLst>
          </p:cNvPr>
          <p:cNvSpPr>
            <a:spLocks noGrp="1"/>
          </p:cNvSpPr>
          <p:nvPr>
            <p:ph idx="1"/>
          </p:nvPr>
        </p:nvSpPr>
        <p:spPr/>
        <p:txBody>
          <a:bodyPr>
            <a:normAutofit/>
          </a:bodyPr>
          <a:lstStyle/>
          <a:p>
            <a:pPr marL="0" indent="0">
              <a:buNone/>
            </a:pPr>
            <a:r>
              <a:rPr lang="en-US" sz="1200" kern="100" dirty="0">
                <a:latin typeface="Times New Roman" panose="02020603050405020304" pitchFamily="18" charset="0"/>
                <a:ea typeface="宋体" panose="02010600030101010101" pitchFamily="2" charset="-122"/>
              </a:rPr>
              <a:t>	 ● </a:t>
            </a:r>
            <a:r>
              <a:rPr lang="en-US" b="1" kern="100" dirty="0">
                <a:latin typeface="Century Gothic (Body)"/>
                <a:ea typeface="宋体" panose="02010600030101010101" pitchFamily="2" charset="-122"/>
              </a:rPr>
              <a:t>I</a:t>
            </a:r>
            <a:r>
              <a:rPr lang="en-US" b="1" kern="100" dirty="0">
                <a:effectLst/>
                <a:latin typeface="Century Gothic (Body)"/>
                <a:ea typeface="宋体" panose="02010600030101010101" pitchFamily="2" charset="-122"/>
              </a:rPr>
              <a:t>t is a tree Structured Classifier.</a:t>
            </a:r>
          </a:p>
          <a:p>
            <a:pPr marL="0" indent="0">
              <a:buNone/>
            </a:pPr>
            <a:r>
              <a:rPr lang="en-US" sz="1200" b="1" kern="100" dirty="0">
                <a:latin typeface="Century Gothic (Body)"/>
                <a:ea typeface="宋体" panose="02010600030101010101" pitchFamily="2" charset="-122"/>
              </a:rPr>
              <a:t>	 </a:t>
            </a:r>
            <a:r>
              <a:rPr lang="en-US" sz="1200" kern="100" dirty="0">
                <a:latin typeface="Times New Roman" panose="02020603050405020304" pitchFamily="18" charset="0"/>
                <a:ea typeface="宋体" panose="02010600030101010101" pitchFamily="2" charset="-122"/>
              </a:rPr>
              <a:t>●</a:t>
            </a:r>
            <a:r>
              <a:rPr lang="en-US" b="1" kern="100" dirty="0">
                <a:latin typeface="Century Gothic (Body)"/>
                <a:ea typeface="宋体" panose="02010600030101010101" pitchFamily="2" charset="-122"/>
              </a:rPr>
              <a:t> </a:t>
            </a:r>
            <a:r>
              <a:rPr lang="en-US" b="1" dirty="0">
                <a:effectLst/>
                <a:latin typeface="Century Gothic (Body)"/>
                <a:cs typeface="Times New Roman" panose="02020603050405020304" pitchFamily="18" charset="0"/>
              </a:rPr>
              <a:t>In a Decision tree, there are two nodes, which are the Decision Node and Leaf Node.</a:t>
            </a:r>
          </a:p>
          <a:p>
            <a:pPr marL="0" indent="0">
              <a:buNone/>
            </a:pPr>
            <a:r>
              <a:rPr lang="en-US" b="1" dirty="0">
                <a:latin typeface="Century Gothic (Body)"/>
                <a:cs typeface="Times New Roman" panose="02020603050405020304" pitchFamily="18" charset="0"/>
              </a:rPr>
              <a:t>	</a:t>
            </a:r>
            <a:endParaRPr lang="en-US" b="1" dirty="0">
              <a:effectLst/>
              <a:latin typeface="Century Gothic (Body)"/>
              <a:cs typeface="Times New Roman" panose="02020603050405020304" pitchFamily="18" charset="0"/>
            </a:endParaRPr>
          </a:p>
          <a:p>
            <a:pPr marL="0" indent="0">
              <a:buNone/>
            </a:pPr>
            <a:endParaRPr lang="en-US" sz="1200" dirty="0"/>
          </a:p>
        </p:txBody>
      </p:sp>
      <p:pic>
        <p:nvPicPr>
          <p:cNvPr id="4" name="Picture 3" descr="Chart, scatter chart&#10;&#10;Description automatically generated">
            <a:extLst>
              <a:ext uri="{FF2B5EF4-FFF2-40B4-BE49-F238E27FC236}">
                <a16:creationId xmlns:a16="http://schemas.microsoft.com/office/drawing/2014/main" id="{8AE146C0-996C-8A13-0244-C3E6C1FAF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342" y="4255505"/>
            <a:ext cx="4466784" cy="2407941"/>
          </a:xfrm>
          <a:prstGeom prst="rect">
            <a:avLst/>
          </a:prstGeom>
        </p:spPr>
      </p:pic>
      <p:pic>
        <p:nvPicPr>
          <p:cNvPr id="5" name="Picture 4" descr="Diagram&#10;&#10;Description automatically generated">
            <a:extLst>
              <a:ext uri="{FF2B5EF4-FFF2-40B4-BE49-F238E27FC236}">
                <a16:creationId xmlns:a16="http://schemas.microsoft.com/office/drawing/2014/main" id="{FF9417A3-3EBB-2732-924B-5832120E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646" y="4255505"/>
            <a:ext cx="4466784" cy="2407941"/>
          </a:xfrm>
          <a:prstGeom prst="rect">
            <a:avLst/>
          </a:prstGeom>
        </p:spPr>
      </p:pic>
    </p:spTree>
    <p:extLst>
      <p:ext uri="{BB962C8B-B14F-4D97-AF65-F5344CB8AC3E}">
        <p14:creationId xmlns:p14="http://schemas.microsoft.com/office/powerpoint/2010/main" val="311469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D8D1-F597-31CB-6233-4BFC08DF6EE9}"/>
              </a:ext>
            </a:extLst>
          </p:cNvPr>
          <p:cNvSpPr>
            <a:spLocks noGrp="1"/>
          </p:cNvSpPr>
          <p:nvPr>
            <p:ph type="title"/>
          </p:nvPr>
        </p:nvSpPr>
        <p:spPr/>
        <p:txBody>
          <a:bodyPr/>
          <a:lstStyle/>
          <a:p>
            <a:r>
              <a:rPr lang="en-US" dirty="0"/>
              <a:t>Result</a:t>
            </a:r>
          </a:p>
        </p:txBody>
      </p:sp>
      <p:graphicFrame>
        <p:nvGraphicFramePr>
          <p:cNvPr id="5" name="Content Placeholder 4">
            <a:extLst>
              <a:ext uri="{FF2B5EF4-FFF2-40B4-BE49-F238E27FC236}">
                <a16:creationId xmlns:a16="http://schemas.microsoft.com/office/drawing/2014/main" id="{2ABB141C-3E28-723C-3B26-3AA15186395E}"/>
              </a:ext>
            </a:extLst>
          </p:cNvPr>
          <p:cNvGraphicFramePr>
            <a:graphicFrameLocks noGrp="1"/>
          </p:cNvGraphicFramePr>
          <p:nvPr>
            <p:ph idx="1"/>
            <p:extLst>
              <p:ext uri="{D42A27DB-BD31-4B8C-83A1-F6EECF244321}">
                <p14:modId xmlns:p14="http://schemas.microsoft.com/office/powerpoint/2010/main" val="1302282306"/>
              </p:ext>
            </p:extLst>
          </p:nvPr>
        </p:nvGraphicFramePr>
        <p:xfrm>
          <a:off x="3062514" y="2017485"/>
          <a:ext cx="5341258" cy="1535473"/>
        </p:xfrm>
        <a:graphic>
          <a:graphicData uri="http://schemas.openxmlformats.org/drawingml/2006/table">
            <a:tbl>
              <a:tblPr>
                <a:tableStyleId>{5C22544A-7EE6-4342-B048-85BDC9FD1C3A}</a:tableStyleId>
              </a:tblPr>
              <a:tblGrid>
                <a:gridCol w="2670629">
                  <a:extLst>
                    <a:ext uri="{9D8B030D-6E8A-4147-A177-3AD203B41FA5}">
                      <a16:colId xmlns:a16="http://schemas.microsoft.com/office/drawing/2014/main" val="2577783528"/>
                    </a:ext>
                  </a:extLst>
                </a:gridCol>
                <a:gridCol w="2670629">
                  <a:extLst>
                    <a:ext uri="{9D8B030D-6E8A-4147-A177-3AD203B41FA5}">
                      <a16:colId xmlns:a16="http://schemas.microsoft.com/office/drawing/2014/main" val="1962076974"/>
                    </a:ext>
                  </a:extLst>
                </a:gridCol>
              </a:tblGrid>
              <a:tr h="437094">
                <a:tc>
                  <a:txBody>
                    <a:bodyPr/>
                    <a:lstStyle/>
                    <a:p>
                      <a:pPr algn="ctr">
                        <a:lnSpc>
                          <a:spcPct val="107000"/>
                        </a:lnSpc>
                        <a:spcAft>
                          <a:spcPts val="1200"/>
                        </a:spcAft>
                      </a:pPr>
                      <a:r>
                        <a:rPr lang="en-US" sz="1300">
                          <a:effectLst/>
                        </a:rPr>
                        <a:t>MODEL</a:t>
                      </a:r>
                      <a:endParaRPr lang="en-US" sz="1100">
                        <a:effectLst/>
                        <a:latin typeface="Calibri" panose="020F0502020204030204" pitchFamily="34" charset="0"/>
                        <a:cs typeface="Times New Roman" panose="02020603050405020304" pitchFamily="18" charset="0"/>
                      </a:endParaRPr>
                    </a:p>
                  </a:txBody>
                  <a:tcPr marL="68580" marR="68580"/>
                </a:tc>
                <a:tc>
                  <a:txBody>
                    <a:bodyPr/>
                    <a:lstStyle/>
                    <a:p>
                      <a:pPr algn="ctr">
                        <a:lnSpc>
                          <a:spcPct val="107000"/>
                        </a:lnSpc>
                        <a:spcAft>
                          <a:spcPts val="1200"/>
                        </a:spcAft>
                      </a:pPr>
                      <a:r>
                        <a:rPr lang="en-US" sz="1300">
                          <a:effectLst/>
                        </a:rPr>
                        <a:t>ACCURACY</a:t>
                      </a:r>
                      <a:endParaRPr lang="en-US" sz="110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val="627456662"/>
                  </a:ext>
                </a:extLst>
              </a:tr>
              <a:tr h="437094">
                <a:tc>
                  <a:txBody>
                    <a:bodyPr/>
                    <a:lstStyle/>
                    <a:p>
                      <a:pPr>
                        <a:lnSpc>
                          <a:spcPct val="107000"/>
                        </a:lnSpc>
                        <a:spcAft>
                          <a:spcPts val="1200"/>
                        </a:spcAft>
                      </a:pPr>
                      <a:r>
                        <a:rPr lang="en-US" sz="1300">
                          <a:effectLst/>
                        </a:rPr>
                        <a:t>Naïve Bayes</a:t>
                      </a:r>
                      <a:endParaRPr lang="en-US" sz="1100">
                        <a:effectLst/>
                        <a:latin typeface="Calibri" panose="020F0502020204030204" pitchFamily="34" charset="0"/>
                        <a:cs typeface="Times New Roman" panose="02020603050405020304" pitchFamily="18" charset="0"/>
                      </a:endParaRPr>
                    </a:p>
                  </a:txBody>
                  <a:tcPr marL="68580" marR="68580"/>
                </a:tc>
                <a:tc>
                  <a:txBody>
                    <a:bodyPr/>
                    <a:lstStyle/>
                    <a:p>
                      <a:pPr>
                        <a:lnSpc>
                          <a:spcPct val="107000"/>
                        </a:lnSpc>
                        <a:spcAft>
                          <a:spcPts val="1200"/>
                        </a:spcAft>
                      </a:pPr>
                      <a:r>
                        <a:rPr lang="en-US" sz="1200">
                          <a:effectLst/>
                        </a:rPr>
                        <a:t>0.9878</a:t>
                      </a:r>
                      <a:endParaRPr lang="en-US" sz="110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val="2247763211"/>
                  </a:ext>
                </a:extLst>
              </a:tr>
              <a:tr h="661285">
                <a:tc>
                  <a:txBody>
                    <a:bodyPr/>
                    <a:lstStyle/>
                    <a:p>
                      <a:pPr>
                        <a:lnSpc>
                          <a:spcPts val="1875"/>
                        </a:lnSpc>
                        <a:spcBef>
                          <a:spcPts val="300"/>
                        </a:spcBef>
                        <a:spcAft>
                          <a:spcPts val="500"/>
                        </a:spcAft>
                      </a:pPr>
                      <a:r>
                        <a:rPr lang="en-US" sz="1200">
                          <a:effectLst/>
                        </a:rPr>
                        <a:t>Decision Tree</a:t>
                      </a:r>
                      <a:endParaRPr lang="en-US" sz="1100">
                        <a:effectLst/>
                        <a:latin typeface="Calibri" panose="020F0502020204030204" pitchFamily="34" charset="0"/>
                        <a:cs typeface="Times New Roman" panose="02020603050405020304" pitchFamily="18" charset="0"/>
                      </a:endParaRPr>
                    </a:p>
                  </a:txBody>
                  <a:tcPr marL="68580" marR="68580"/>
                </a:tc>
                <a:tc>
                  <a:txBody>
                    <a:bodyPr/>
                    <a:lstStyle/>
                    <a:p>
                      <a:pPr>
                        <a:lnSpc>
                          <a:spcPct val="107000"/>
                        </a:lnSpc>
                        <a:spcAft>
                          <a:spcPts val="1200"/>
                        </a:spcAft>
                      </a:pPr>
                      <a:r>
                        <a:rPr lang="en-US" sz="1300" dirty="0">
                          <a:effectLst/>
                        </a:rPr>
                        <a:t>0.9761</a:t>
                      </a:r>
                      <a:endParaRPr lang="en-US" sz="1100" dirty="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val="235500468"/>
                  </a:ext>
                </a:extLst>
              </a:tr>
            </a:tbl>
          </a:graphicData>
        </a:graphic>
      </p:graphicFrame>
      <p:sp>
        <p:nvSpPr>
          <p:cNvPr id="6" name="Rectangle 1">
            <a:extLst>
              <a:ext uri="{FF2B5EF4-FFF2-40B4-BE49-F238E27FC236}">
                <a16:creationId xmlns:a16="http://schemas.microsoft.com/office/drawing/2014/main" id="{883480F3-8408-FE5B-A124-5AD2D6A21587}"/>
              </a:ext>
            </a:extLst>
          </p:cNvPr>
          <p:cNvSpPr>
            <a:spLocks noChangeArrowheads="1"/>
          </p:cNvSpPr>
          <p:nvPr/>
        </p:nvSpPr>
        <p:spPr bwMode="auto">
          <a:xfrm>
            <a:off x="-2072492" y="-1542327"/>
            <a:ext cx="14604405"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Graphical user interface&#10;&#10;Description automatically generated">
            <a:extLst>
              <a:ext uri="{FF2B5EF4-FFF2-40B4-BE49-F238E27FC236}">
                <a16:creationId xmlns:a16="http://schemas.microsoft.com/office/drawing/2014/main" id="{0AA30F6C-8D53-8FE2-1589-C07EE6F85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514" y="3817666"/>
            <a:ext cx="5341258" cy="2873420"/>
          </a:xfrm>
          <a:prstGeom prst="rect">
            <a:avLst/>
          </a:prstGeom>
        </p:spPr>
      </p:pic>
    </p:spTree>
    <p:extLst>
      <p:ext uri="{BB962C8B-B14F-4D97-AF65-F5344CB8AC3E}">
        <p14:creationId xmlns:p14="http://schemas.microsoft.com/office/powerpoint/2010/main" val="300813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EEE9-5774-B2A0-3A1B-1203262E537B}"/>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AEFBA254-16A0-99B3-C768-F2C252B97E8F}"/>
              </a:ext>
            </a:extLst>
          </p:cNvPr>
          <p:cNvSpPr>
            <a:spLocks noGrp="1"/>
          </p:cNvSpPr>
          <p:nvPr>
            <p:ph idx="1"/>
          </p:nvPr>
        </p:nvSpPr>
        <p:spPr>
          <a:xfrm>
            <a:off x="818712" y="2222287"/>
            <a:ext cx="10554574" cy="4188525"/>
          </a:xfrm>
        </p:spPr>
        <p:txBody>
          <a:bodyPr/>
          <a:lstStyle/>
          <a:p>
            <a:r>
              <a:rPr lang="en-US" sz="1800" b="1" dirty="0">
                <a:effectLst/>
                <a:latin typeface="Century Gothic (Body)"/>
                <a:ea typeface="Calibri" panose="020F0502020204030204" pitchFamily="34" charset="0"/>
                <a:cs typeface="Times New Roman" panose="02020603050405020304" pitchFamily="18" charset="0"/>
              </a:rPr>
              <a:t>The aim of this project is to predict disease based on symptoms. The project is set up in such a way that the device takes the user's symptoms as input and generates an output, which is disease prediction. A prediction accuracy probability of 0.9761 is obtained by the Decision Tree model and 0.9878 by the Naïve Bayes model on an average. </a:t>
            </a:r>
            <a:endParaRPr lang="en-US" sz="1800" b="1" dirty="0">
              <a:effectLst/>
              <a:latin typeface="Century Gothic (Body)"/>
              <a:cs typeface="Times New Roman" panose="02020603050405020304" pitchFamily="18" charset="0"/>
            </a:endParaRPr>
          </a:p>
          <a:p>
            <a:pPr>
              <a:lnSpc>
                <a:spcPct val="107000"/>
              </a:lnSpc>
              <a:spcAft>
                <a:spcPts val="800"/>
              </a:spcAft>
            </a:pPr>
            <a:r>
              <a:rPr lang="en-US" sz="1800" b="1" dirty="0">
                <a:effectLst/>
                <a:latin typeface="Century Gothic (Body)"/>
                <a:cs typeface="Times New Roman" panose="02020603050405020304" pitchFamily="18" charset="0"/>
              </a:rPr>
              <a:t>There are several areas of research in the field of using machine learning to predict disease.</a:t>
            </a:r>
          </a:p>
          <a:p>
            <a:pPr marL="0" indent="0">
              <a:lnSpc>
                <a:spcPct val="107000"/>
              </a:lnSpc>
              <a:spcAft>
                <a:spcPts val="1200"/>
              </a:spcAft>
              <a:buNone/>
            </a:pPr>
            <a:r>
              <a:rPr lang="en-US" sz="1800" b="1" dirty="0">
                <a:effectLst/>
                <a:latin typeface="Century Gothic (Body)"/>
                <a:ea typeface="Calibri" panose="020F0502020204030204" pitchFamily="34" charset="0"/>
                <a:cs typeface="Times New Roman" panose="02020603050405020304" pitchFamily="18" charset="0"/>
              </a:rPr>
              <a:t>	● </a:t>
            </a:r>
            <a:r>
              <a:rPr lang="en-US" sz="1800" b="1" dirty="0">
                <a:effectLst/>
                <a:latin typeface="Century Gothic (Body)"/>
                <a:cs typeface="Times New Roman" panose="02020603050405020304" pitchFamily="18" charset="0"/>
              </a:rPr>
              <a:t>Predictive Modeling of Disease Risk Factors: Researchers use machine learning 	  	  	   algorithms to identify patterns and correlations between demographic, genetic and 	 	   lifestyle factors and the risk of specific diseases.</a:t>
            </a:r>
          </a:p>
          <a:p>
            <a:pPr marL="0" indent="0">
              <a:lnSpc>
                <a:spcPct val="107000"/>
              </a:lnSpc>
              <a:spcAft>
                <a:spcPts val="1200"/>
              </a:spcAft>
              <a:buNone/>
            </a:pPr>
            <a:r>
              <a:rPr lang="en-US" sz="1800" b="1" dirty="0">
                <a:effectLst/>
                <a:latin typeface="Century Gothic (Body)"/>
                <a:ea typeface="Calibri" panose="020F0502020204030204" pitchFamily="34" charset="0"/>
                <a:cs typeface="Times New Roman" panose="02020603050405020304" pitchFamily="18" charset="0"/>
              </a:rPr>
              <a:t>	● </a:t>
            </a:r>
            <a:r>
              <a:rPr lang="en-US" sz="1800" b="1" dirty="0">
                <a:effectLst/>
                <a:latin typeface="Century Gothic (Body)"/>
                <a:cs typeface="Times New Roman" panose="02020603050405020304" pitchFamily="18" charset="0"/>
              </a:rPr>
              <a:t>Electronic Medical Record Analytics: Uses machine learning to analyze large datasets 	   of electronic medical records to identify patterns and predict patient outcomes.</a:t>
            </a:r>
          </a:p>
          <a:p>
            <a:pPr marL="0" indent="0">
              <a:buNone/>
            </a:pPr>
            <a:endParaRPr lang="en-US" dirty="0"/>
          </a:p>
        </p:txBody>
      </p:sp>
    </p:spTree>
    <p:extLst>
      <p:ext uri="{BB962C8B-B14F-4D97-AF65-F5344CB8AC3E}">
        <p14:creationId xmlns:p14="http://schemas.microsoft.com/office/powerpoint/2010/main" val="294062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01CA-1F81-716B-8565-D4D06DEEBAE7}"/>
              </a:ext>
            </a:extLst>
          </p:cNvPr>
          <p:cNvSpPr>
            <a:spLocks noGrp="1"/>
          </p:cNvSpPr>
          <p:nvPr>
            <p:ph type="title"/>
          </p:nvPr>
        </p:nvSpPr>
        <p:spPr/>
        <p:txBody>
          <a:bodyPr/>
          <a:lstStyle/>
          <a:p>
            <a:endParaRPr lang="en-US"/>
          </a:p>
        </p:txBody>
      </p:sp>
      <p:pic>
        <p:nvPicPr>
          <p:cNvPr id="5" name="Content Placeholder 4" descr="Text&#10;&#10;Description automatically generated">
            <a:extLst>
              <a:ext uri="{FF2B5EF4-FFF2-40B4-BE49-F238E27FC236}">
                <a16:creationId xmlns:a16="http://schemas.microsoft.com/office/drawing/2014/main" id="{51DB3AB8-A5B3-446A-0DC2-794D9248D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7138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36</TotalTime>
  <Words>470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Century Gothic (Body)</vt:lpstr>
      <vt:lpstr>Times New Roman</vt:lpstr>
      <vt:lpstr>Wingdings 2</vt:lpstr>
      <vt:lpstr>Quotable</vt:lpstr>
      <vt:lpstr>Disease Prediction using Machine Learning</vt:lpstr>
      <vt:lpstr>Problem Statement</vt:lpstr>
      <vt:lpstr>Methodology</vt:lpstr>
      <vt:lpstr>PowerPoint Presentation</vt:lpstr>
      <vt:lpstr>Naïve Bayes</vt:lpstr>
      <vt:lpstr>Decision Tree</vt:lpstr>
      <vt:lpstr>Result</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Machine Learning</dc:title>
  <dc:creator>Aayush Pundir</dc:creator>
  <cp:lastModifiedBy>Aayush Pundir</cp:lastModifiedBy>
  <cp:revision>2</cp:revision>
  <dcterms:created xsi:type="dcterms:W3CDTF">2023-01-27T09:16:47Z</dcterms:created>
  <dcterms:modified xsi:type="dcterms:W3CDTF">2023-01-27T17:07:57Z</dcterms:modified>
</cp:coreProperties>
</file>