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7" d="100"/>
          <a:sy n="57" d="100"/>
        </p:scale>
        <p:origin x="804" y="84"/>
      </p:cViewPr>
      <p:guideLst>
        <p:guide orient="horz" pos="2592"/>
        <p:guide pos="460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18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660900" y="0"/>
            <a:ext cx="3567113" cy="731838"/>
          </a:xfrm>
          <a:prstGeom prst="rect">
            <a:avLst/>
          </a:prstGeom>
        </p:spPr>
        <p:txBody>
          <a:bodyPr vert="horz" lIns="91440" tIns="45720" rIns="91440" bIns="45720" rtlCol="0"/>
          <a:lstStyle>
            <a:lvl1pPr algn="r">
              <a:defRPr sz="1200"/>
            </a:lvl1pPr>
          </a:lstStyle>
          <a:p>
            <a:fld id="{C1807868-9025-4CBB-90CC-336F4BE7F621}" type="datetimeFigureOut">
              <a:rPr lang="en-IN" smtClean="0"/>
              <a:t>06-07-2024</a:t>
            </a:fld>
            <a:endParaRPr lang="en-IN"/>
          </a:p>
        </p:txBody>
      </p:sp>
      <p:sp>
        <p:nvSpPr>
          <p:cNvPr id="4" name="Slide Image Placeholder 3"/>
          <p:cNvSpPr>
            <a:spLocks noGrp="1" noRot="1" noChangeAspect="1"/>
          </p:cNvSpPr>
          <p:nvPr>
            <p:ph type="sldImg" idx="2"/>
          </p:nvPr>
        </p:nvSpPr>
        <p:spPr>
          <a:xfrm>
            <a:off x="-762000" y="1096963"/>
            <a:ext cx="9753600" cy="54864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822325" y="6950075"/>
            <a:ext cx="6584950" cy="65833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3896975"/>
            <a:ext cx="3565525" cy="73025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660900" y="13896975"/>
            <a:ext cx="3567113" cy="730250"/>
          </a:xfrm>
          <a:prstGeom prst="rect">
            <a:avLst/>
          </a:prstGeom>
        </p:spPr>
        <p:txBody>
          <a:bodyPr vert="horz" lIns="91440" tIns="45720" rIns="91440" bIns="45720" rtlCol="0" anchor="b"/>
          <a:lstStyle>
            <a:lvl1pPr algn="r">
              <a:defRPr sz="1200"/>
            </a:lvl1pPr>
          </a:lstStyle>
          <a:p>
            <a:fld id="{3048E168-321C-4AE7-88B8-4809587765BE}" type="slidenum">
              <a:rPr lang="en-IN" smtClean="0"/>
              <a:t>‹#›</a:t>
            </a:fld>
            <a:endParaRPr lang="en-IN"/>
          </a:p>
        </p:txBody>
      </p:sp>
    </p:spTree>
    <p:extLst>
      <p:ext uri="{BB962C8B-B14F-4D97-AF65-F5344CB8AC3E}">
        <p14:creationId xmlns:p14="http://schemas.microsoft.com/office/powerpoint/2010/main" val="25587771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308610" y="2491740"/>
            <a:ext cx="4869180" cy="3246120"/>
          </a:xfrm>
          <a:prstGeom prst="rect">
            <a:avLst/>
          </a:prstGeom>
        </p:spPr>
      </p:pic>
      <p:sp>
        <p:nvSpPr>
          <p:cNvPr id="6" name="Text 2"/>
          <p:cNvSpPr/>
          <p:nvPr/>
        </p:nvSpPr>
        <p:spPr>
          <a:xfrm>
            <a:off x="6350437" y="990243"/>
            <a:ext cx="7415927" cy="3193971"/>
          </a:xfrm>
          <a:prstGeom prst="rect">
            <a:avLst/>
          </a:prstGeom>
          <a:noFill/>
          <a:ln/>
        </p:spPr>
        <p:txBody>
          <a:bodyPr wrap="square" rtlCol="0" anchor="t"/>
          <a:lstStyle/>
          <a:p>
            <a:pPr marL="0" indent="0">
              <a:lnSpc>
                <a:spcPts val="8384"/>
              </a:lnSpc>
              <a:buNone/>
            </a:pPr>
            <a:r>
              <a:rPr lang="en-US" sz="6707" kern="0" spc="-201" dirty="0">
                <a:solidFill>
                  <a:srgbClr val="2C3F42"/>
                </a:solidFill>
                <a:latin typeface="Bitter" pitchFamily="34" charset="0"/>
                <a:ea typeface="Bitter" pitchFamily="34" charset="-122"/>
                <a:cs typeface="Bitter" pitchFamily="34" charset="-120"/>
              </a:rPr>
              <a:t>Online Student Marks Parent SMS Alerting System</a:t>
            </a:r>
            <a:endParaRPr lang="en-US" sz="6707" dirty="0"/>
          </a:p>
        </p:txBody>
      </p:sp>
      <p:sp>
        <p:nvSpPr>
          <p:cNvPr id="7" name="Text 3"/>
          <p:cNvSpPr/>
          <p:nvPr/>
        </p:nvSpPr>
        <p:spPr>
          <a:xfrm>
            <a:off x="6350437" y="4554498"/>
            <a:ext cx="7415927" cy="1975247"/>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 This system provides parents with real-time updates on their child's academic performance through automated SMS alerts. It seamlessly integrates student data, notification triggers, and secure communication channels to ensure parents are informed and engaged in their child's educational journey.</a:t>
            </a:r>
            <a:endParaRPr lang="en-US" sz="1944" dirty="0"/>
          </a:p>
        </p:txBody>
      </p:sp>
      <p:sp>
        <p:nvSpPr>
          <p:cNvPr id="8" name="Shape 4"/>
          <p:cNvSpPr/>
          <p:nvPr/>
        </p:nvSpPr>
        <p:spPr>
          <a:xfrm>
            <a:off x="6350437" y="6825853"/>
            <a:ext cx="394930" cy="394930"/>
          </a:xfrm>
          <a:prstGeom prst="roundRect">
            <a:avLst>
              <a:gd name="adj" fmla="val 23151155"/>
            </a:avLst>
          </a:prstGeom>
          <a:noFill/>
          <a:ln w="7620">
            <a:solidFill>
              <a:srgbClr val="FFFFFF"/>
            </a:solidFill>
            <a:prstDash val="solid"/>
          </a:ln>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321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438162"/>
          </a:xfrm>
          <a:prstGeom prst="rect">
            <a:avLst/>
          </a:prstGeom>
        </p:spPr>
      </p:pic>
      <p:sp>
        <p:nvSpPr>
          <p:cNvPr id="5" name="Text 2"/>
          <p:cNvSpPr/>
          <p:nvPr/>
        </p:nvSpPr>
        <p:spPr>
          <a:xfrm>
            <a:off x="1987748" y="2974538"/>
            <a:ext cx="7996476" cy="609600"/>
          </a:xfrm>
          <a:prstGeom prst="rect">
            <a:avLst/>
          </a:prstGeom>
          <a:noFill/>
          <a:ln/>
        </p:spPr>
        <p:txBody>
          <a:bodyPr wrap="none" rtlCol="0" anchor="t"/>
          <a:lstStyle/>
          <a:p>
            <a:pPr marL="0" indent="0">
              <a:lnSpc>
                <a:spcPts val="4800"/>
              </a:lnSpc>
              <a:buNone/>
            </a:pPr>
            <a:r>
              <a:rPr lang="en-US" sz="3840" kern="0" spc="-115" dirty="0">
                <a:solidFill>
                  <a:srgbClr val="2C3F42"/>
                </a:solidFill>
                <a:latin typeface="Bitter" pitchFamily="34" charset="0"/>
                <a:ea typeface="Bitter" pitchFamily="34" charset="-122"/>
                <a:cs typeface="Bitter" pitchFamily="34" charset="-120"/>
              </a:rPr>
              <a:t>Future Enhancements and Scalability</a:t>
            </a:r>
            <a:endParaRPr lang="en-US" sz="3840" dirty="0"/>
          </a:p>
        </p:txBody>
      </p:sp>
      <p:sp>
        <p:nvSpPr>
          <p:cNvPr id="6" name="Shape 3"/>
          <p:cNvSpPr/>
          <p:nvPr/>
        </p:nvSpPr>
        <p:spPr>
          <a:xfrm>
            <a:off x="1987748" y="3876675"/>
            <a:ext cx="10654784" cy="3819049"/>
          </a:xfrm>
          <a:prstGeom prst="roundRect">
            <a:avLst>
              <a:gd name="adj" fmla="val 2298"/>
            </a:avLst>
          </a:prstGeom>
          <a:noFill/>
          <a:ln w="7620">
            <a:solidFill>
              <a:srgbClr val="000000">
                <a:alpha val="8000"/>
              </a:srgbClr>
            </a:solidFill>
            <a:prstDash val="solid"/>
          </a:ln>
        </p:spPr>
        <p:txBody>
          <a:bodyPr/>
          <a:lstStyle/>
          <a:p>
            <a:endParaRPr lang="en-US"/>
          </a:p>
        </p:txBody>
      </p:sp>
      <p:sp>
        <p:nvSpPr>
          <p:cNvPr id="7" name="Shape 4"/>
          <p:cNvSpPr/>
          <p:nvPr/>
        </p:nvSpPr>
        <p:spPr>
          <a:xfrm>
            <a:off x="1995368" y="3884295"/>
            <a:ext cx="10639544" cy="872966"/>
          </a:xfrm>
          <a:prstGeom prst="rect">
            <a:avLst/>
          </a:prstGeom>
          <a:solidFill>
            <a:srgbClr val="FFFFFF">
              <a:alpha val="4000"/>
            </a:srgbClr>
          </a:solidFill>
          <a:ln/>
        </p:spPr>
        <p:txBody>
          <a:bodyPr/>
          <a:lstStyle/>
          <a:p>
            <a:endParaRPr lang="en-US"/>
          </a:p>
        </p:txBody>
      </p:sp>
      <p:sp>
        <p:nvSpPr>
          <p:cNvPr id="8" name="Text 5"/>
          <p:cNvSpPr/>
          <p:nvPr/>
        </p:nvSpPr>
        <p:spPr>
          <a:xfrm>
            <a:off x="2190512" y="4008834"/>
            <a:ext cx="4925854" cy="311944"/>
          </a:xfrm>
          <a:prstGeom prst="rect">
            <a:avLst/>
          </a:prstGeom>
          <a:noFill/>
          <a:ln/>
        </p:spPr>
        <p:txBody>
          <a:bodyPr wrap="non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Multilingual Support</a:t>
            </a:r>
            <a:endParaRPr lang="en-US" sz="1536" dirty="0"/>
          </a:p>
        </p:txBody>
      </p:sp>
      <p:sp>
        <p:nvSpPr>
          <p:cNvPr id="9" name="Text 6"/>
          <p:cNvSpPr/>
          <p:nvPr/>
        </p:nvSpPr>
        <p:spPr>
          <a:xfrm>
            <a:off x="7514034" y="4008834"/>
            <a:ext cx="4925854" cy="623887"/>
          </a:xfrm>
          <a:prstGeom prst="rect">
            <a:avLst/>
          </a:prstGeom>
          <a:noFill/>
          <a:ln/>
        </p:spPr>
        <p:txBody>
          <a:bodyPr wrap="squar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Expand the platform to support multiple languages, catering to diverse parent communities.</a:t>
            </a:r>
            <a:endParaRPr lang="en-US" sz="1536" dirty="0"/>
          </a:p>
        </p:txBody>
      </p:sp>
      <p:sp>
        <p:nvSpPr>
          <p:cNvPr id="10" name="Shape 7"/>
          <p:cNvSpPr/>
          <p:nvPr/>
        </p:nvSpPr>
        <p:spPr>
          <a:xfrm>
            <a:off x="1995368" y="4757261"/>
            <a:ext cx="10639544" cy="872966"/>
          </a:xfrm>
          <a:prstGeom prst="rect">
            <a:avLst/>
          </a:prstGeom>
          <a:solidFill>
            <a:srgbClr val="000000">
              <a:alpha val="4000"/>
            </a:srgbClr>
          </a:solidFill>
          <a:ln/>
        </p:spPr>
        <p:txBody>
          <a:bodyPr/>
          <a:lstStyle/>
          <a:p>
            <a:endParaRPr lang="en-US"/>
          </a:p>
        </p:txBody>
      </p:sp>
      <p:sp>
        <p:nvSpPr>
          <p:cNvPr id="11" name="Text 8"/>
          <p:cNvSpPr/>
          <p:nvPr/>
        </p:nvSpPr>
        <p:spPr>
          <a:xfrm>
            <a:off x="2190512" y="4881801"/>
            <a:ext cx="4925854" cy="311944"/>
          </a:xfrm>
          <a:prstGeom prst="rect">
            <a:avLst/>
          </a:prstGeom>
          <a:noFill/>
          <a:ln/>
        </p:spPr>
        <p:txBody>
          <a:bodyPr wrap="non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Mobile App Integration</a:t>
            </a:r>
            <a:endParaRPr lang="en-US" sz="1536" dirty="0"/>
          </a:p>
        </p:txBody>
      </p:sp>
      <p:sp>
        <p:nvSpPr>
          <p:cNvPr id="12" name="Text 9"/>
          <p:cNvSpPr/>
          <p:nvPr/>
        </p:nvSpPr>
        <p:spPr>
          <a:xfrm>
            <a:off x="7514034" y="4881801"/>
            <a:ext cx="4925854" cy="623887"/>
          </a:xfrm>
          <a:prstGeom prst="rect">
            <a:avLst/>
          </a:prstGeom>
          <a:noFill/>
          <a:ln/>
        </p:spPr>
        <p:txBody>
          <a:bodyPr wrap="squar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Develop a dedicated mobile application for parents to access student data and notifications on-the-go.</a:t>
            </a:r>
            <a:endParaRPr lang="en-US" sz="1536" dirty="0"/>
          </a:p>
        </p:txBody>
      </p:sp>
      <p:sp>
        <p:nvSpPr>
          <p:cNvPr id="13" name="Shape 10"/>
          <p:cNvSpPr/>
          <p:nvPr/>
        </p:nvSpPr>
        <p:spPr>
          <a:xfrm>
            <a:off x="1995368" y="5630228"/>
            <a:ext cx="10639544" cy="1184910"/>
          </a:xfrm>
          <a:prstGeom prst="rect">
            <a:avLst/>
          </a:prstGeom>
          <a:solidFill>
            <a:srgbClr val="FFFFFF">
              <a:alpha val="4000"/>
            </a:srgbClr>
          </a:solidFill>
          <a:ln/>
        </p:spPr>
        <p:txBody>
          <a:bodyPr/>
          <a:lstStyle/>
          <a:p>
            <a:endParaRPr lang="en-US"/>
          </a:p>
        </p:txBody>
      </p:sp>
      <p:sp>
        <p:nvSpPr>
          <p:cNvPr id="14" name="Text 11"/>
          <p:cNvSpPr/>
          <p:nvPr/>
        </p:nvSpPr>
        <p:spPr>
          <a:xfrm>
            <a:off x="2190512" y="5754767"/>
            <a:ext cx="4925854" cy="311944"/>
          </a:xfrm>
          <a:prstGeom prst="rect">
            <a:avLst/>
          </a:prstGeom>
          <a:noFill/>
          <a:ln/>
        </p:spPr>
        <p:txBody>
          <a:bodyPr wrap="non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Predictive Analytics</a:t>
            </a:r>
            <a:endParaRPr lang="en-US" sz="1536" dirty="0"/>
          </a:p>
        </p:txBody>
      </p:sp>
      <p:sp>
        <p:nvSpPr>
          <p:cNvPr id="15" name="Text 12"/>
          <p:cNvSpPr/>
          <p:nvPr/>
        </p:nvSpPr>
        <p:spPr>
          <a:xfrm>
            <a:off x="7514034" y="5754767"/>
            <a:ext cx="4925854" cy="935831"/>
          </a:xfrm>
          <a:prstGeom prst="rect">
            <a:avLst/>
          </a:prstGeom>
          <a:noFill/>
          <a:ln/>
        </p:spPr>
        <p:txBody>
          <a:bodyPr wrap="squar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Implement machine learning algorithms to identify patterns and provide proactive intervention recommendations.</a:t>
            </a:r>
            <a:endParaRPr lang="en-US" sz="1536" dirty="0"/>
          </a:p>
        </p:txBody>
      </p:sp>
      <p:sp>
        <p:nvSpPr>
          <p:cNvPr id="16" name="Shape 13"/>
          <p:cNvSpPr/>
          <p:nvPr/>
        </p:nvSpPr>
        <p:spPr>
          <a:xfrm>
            <a:off x="1995368" y="6815138"/>
            <a:ext cx="10639544" cy="872966"/>
          </a:xfrm>
          <a:prstGeom prst="rect">
            <a:avLst/>
          </a:prstGeom>
          <a:solidFill>
            <a:srgbClr val="000000">
              <a:alpha val="4000"/>
            </a:srgbClr>
          </a:solidFill>
          <a:ln/>
        </p:spPr>
        <p:txBody>
          <a:bodyPr/>
          <a:lstStyle/>
          <a:p>
            <a:endParaRPr lang="en-US"/>
          </a:p>
        </p:txBody>
      </p:sp>
      <p:sp>
        <p:nvSpPr>
          <p:cNvPr id="17" name="Text 14"/>
          <p:cNvSpPr/>
          <p:nvPr/>
        </p:nvSpPr>
        <p:spPr>
          <a:xfrm>
            <a:off x="2190512" y="6939677"/>
            <a:ext cx="4925854" cy="311944"/>
          </a:xfrm>
          <a:prstGeom prst="rect">
            <a:avLst/>
          </a:prstGeom>
          <a:noFill/>
          <a:ln/>
        </p:spPr>
        <p:txBody>
          <a:bodyPr wrap="non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Scalable Infrastructure</a:t>
            </a:r>
            <a:endParaRPr lang="en-US" sz="1536" dirty="0"/>
          </a:p>
        </p:txBody>
      </p:sp>
      <p:sp>
        <p:nvSpPr>
          <p:cNvPr id="18" name="Text 15"/>
          <p:cNvSpPr/>
          <p:nvPr/>
        </p:nvSpPr>
        <p:spPr>
          <a:xfrm>
            <a:off x="7514034" y="6939677"/>
            <a:ext cx="4925854" cy="623887"/>
          </a:xfrm>
          <a:prstGeom prst="rect">
            <a:avLst/>
          </a:prstGeom>
          <a:noFill/>
          <a:ln/>
        </p:spPr>
        <p:txBody>
          <a:bodyPr wrap="square" rtlCol="0" anchor="t"/>
          <a:lstStyle/>
          <a:p>
            <a:pPr marL="0" indent="0">
              <a:lnSpc>
                <a:spcPts val="2457"/>
              </a:lnSpc>
              <a:buNone/>
            </a:pPr>
            <a:r>
              <a:rPr lang="en-US" sz="1536" kern="0" spc="-31" dirty="0">
                <a:solidFill>
                  <a:srgbClr val="2B2E3C"/>
                </a:solidFill>
                <a:latin typeface="Open Sans" pitchFamily="34" charset="0"/>
                <a:ea typeface="Open Sans" pitchFamily="34" charset="-122"/>
                <a:cs typeface="Open Sans" pitchFamily="34" charset="-120"/>
              </a:rPr>
              <a:t>Ensure the system can handle growing user and data volumes without compromising performance.</a:t>
            </a:r>
            <a:endParaRPr lang="en-US" sz="1536"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864037" y="2203013"/>
            <a:ext cx="8221385"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System Architecture Overview</a:t>
            </a:r>
            <a:endParaRPr lang="en-US" sz="4860" dirty="0"/>
          </a:p>
        </p:txBody>
      </p:sp>
      <p:sp>
        <p:nvSpPr>
          <p:cNvPr id="5" name="Text 3"/>
          <p:cNvSpPr/>
          <p:nvPr/>
        </p:nvSpPr>
        <p:spPr>
          <a:xfrm>
            <a:off x="864037" y="3591639"/>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Database</a:t>
            </a:r>
            <a:endParaRPr lang="en-US" sz="2430" dirty="0"/>
          </a:p>
        </p:txBody>
      </p:sp>
      <p:sp>
        <p:nvSpPr>
          <p:cNvPr id="6" name="Text 4"/>
          <p:cNvSpPr/>
          <p:nvPr/>
        </p:nvSpPr>
        <p:spPr>
          <a:xfrm>
            <a:off x="864037" y="4224218"/>
            <a:ext cx="3898821" cy="158019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system utilizes a SQLite database to store student marks, contact information, and notification preferences.</a:t>
            </a:r>
            <a:endParaRPr lang="en-US" sz="1944" dirty="0"/>
          </a:p>
        </p:txBody>
      </p:sp>
      <p:sp>
        <p:nvSpPr>
          <p:cNvPr id="7" name="Text 5"/>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Backend</a:t>
            </a:r>
            <a:endParaRPr lang="en-US" sz="2430" dirty="0"/>
          </a:p>
        </p:txBody>
      </p:sp>
      <p:sp>
        <p:nvSpPr>
          <p:cNvPr id="8" name="Text 6"/>
          <p:cNvSpPr/>
          <p:nvPr/>
        </p:nvSpPr>
        <p:spPr>
          <a:xfrm>
            <a:off x="5372695" y="4224218"/>
            <a:ext cx="3898821" cy="158019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backend is developed using Python and the Flask web framework, responsible for data management and SMS integration.</a:t>
            </a:r>
            <a:endParaRPr lang="en-US" sz="1944" dirty="0"/>
          </a:p>
        </p:txBody>
      </p:sp>
      <p:sp>
        <p:nvSpPr>
          <p:cNvPr id="9" name="Text 7"/>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Frontend</a:t>
            </a:r>
            <a:endParaRPr lang="en-US" sz="2430" dirty="0"/>
          </a:p>
        </p:txBody>
      </p:sp>
      <p:sp>
        <p:nvSpPr>
          <p:cNvPr id="10" name="Text 8"/>
          <p:cNvSpPr/>
          <p:nvPr/>
        </p:nvSpPr>
        <p:spPr>
          <a:xfrm>
            <a:off x="9881354" y="4224218"/>
            <a:ext cx="3898821" cy="158019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The user interface is built with HTML and CSS, providing a clean and intuitive experience for parents and administrators.</a:t>
            </a:r>
            <a:endParaRPr lang="en-US" sz="1944"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3247" y="2263140"/>
            <a:ext cx="4959787" cy="3703320"/>
          </a:xfrm>
          <a:prstGeom prst="rect">
            <a:avLst/>
          </a:prstGeom>
        </p:spPr>
      </p:pic>
      <p:sp>
        <p:nvSpPr>
          <p:cNvPr id="6" name="Text 2"/>
          <p:cNvSpPr/>
          <p:nvPr/>
        </p:nvSpPr>
        <p:spPr>
          <a:xfrm>
            <a:off x="6223516" y="579834"/>
            <a:ext cx="5265301" cy="658058"/>
          </a:xfrm>
          <a:prstGeom prst="rect">
            <a:avLst/>
          </a:prstGeom>
          <a:noFill/>
          <a:ln/>
        </p:spPr>
        <p:txBody>
          <a:bodyPr wrap="none" rtlCol="0" anchor="t"/>
          <a:lstStyle/>
          <a:p>
            <a:pPr marL="0" indent="0">
              <a:lnSpc>
                <a:spcPts val="5182"/>
              </a:lnSpc>
              <a:buNone/>
            </a:pPr>
            <a:r>
              <a:rPr lang="en-US" sz="4146" kern="0" spc="-124" dirty="0">
                <a:solidFill>
                  <a:srgbClr val="2C3F42"/>
                </a:solidFill>
                <a:latin typeface="Bitter" pitchFamily="34" charset="0"/>
                <a:ea typeface="Bitter" pitchFamily="34" charset="-122"/>
                <a:cs typeface="Bitter" pitchFamily="34" charset="-120"/>
              </a:rPr>
              <a:t>Database Design</a:t>
            </a:r>
            <a:endParaRPr lang="en-US" sz="4146" dirty="0"/>
          </a:p>
        </p:txBody>
      </p:sp>
      <p:sp>
        <p:nvSpPr>
          <p:cNvPr id="7" name="Shape 3"/>
          <p:cNvSpPr/>
          <p:nvPr/>
        </p:nvSpPr>
        <p:spPr>
          <a:xfrm>
            <a:off x="6223516" y="1790700"/>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8" name="Text 4"/>
          <p:cNvSpPr/>
          <p:nvPr/>
        </p:nvSpPr>
        <p:spPr>
          <a:xfrm>
            <a:off x="6399609" y="1869638"/>
            <a:ext cx="121563"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1</a:t>
            </a:r>
            <a:endParaRPr lang="en-US" sz="2488" dirty="0"/>
          </a:p>
        </p:txBody>
      </p:sp>
      <p:sp>
        <p:nvSpPr>
          <p:cNvPr id="9" name="Text 5"/>
          <p:cNvSpPr/>
          <p:nvPr/>
        </p:nvSpPr>
        <p:spPr>
          <a:xfrm>
            <a:off x="6907887" y="1790700"/>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Student Information</a:t>
            </a:r>
            <a:endParaRPr lang="en-US" sz="2073" dirty="0"/>
          </a:p>
        </p:txBody>
      </p:sp>
      <p:sp>
        <p:nvSpPr>
          <p:cNvPr id="10" name="Text 6"/>
          <p:cNvSpPr/>
          <p:nvPr/>
        </p:nvSpPr>
        <p:spPr>
          <a:xfrm>
            <a:off x="6907887" y="2245995"/>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Stores student personal details, including name, ID, and contact information.</a:t>
            </a:r>
            <a:endParaRPr lang="en-US" sz="1658" dirty="0"/>
          </a:p>
        </p:txBody>
      </p:sp>
      <p:sp>
        <p:nvSpPr>
          <p:cNvPr id="11" name="Shape 7"/>
          <p:cNvSpPr/>
          <p:nvPr/>
        </p:nvSpPr>
        <p:spPr>
          <a:xfrm>
            <a:off x="6223516" y="3367326"/>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2" name="Text 8"/>
          <p:cNvSpPr/>
          <p:nvPr/>
        </p:nvSpPr>
        <p:spPr>
          <a:xfrm>
            <a:off x="6378297" y="3446264"/>
            <a:ext cx="164187"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2</a:t>
            </a:r>
            <a:endParaRPr lang="en-US" sz="2488" dirty="0"/>
          </a:p>
        </p:txBody>
      </p:sp>
      <p:sp>
        <p:nvSpPr>
          <p:cNvPr id="13" name="Text 9"/>
          <p:cNvSpPr/>
          <p:nvPr/>
        </p:nvSpPr>
        <p:spPr>
          <a:xfrm>
            <a:off x="6907887" y="3367326"/>
            <a:ext cx="2778919"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Marks and Assessments</a:t>
            </a:r>
            <a:endParaRPr lang="en-US" sz="2073" dirty="0"/>
          </a:p>
        </p:txBody>
      </p:sp>
      <p:sp>
        <p:nvSpPr>
          <p:cNvPr id="14" name="Text 10"/>
          <p:cNvSpPr/>
          <p:nvPr/>
        </p:nvSpPr>
        <p:spPr>
          <a:xfrm>
            <a:off x="6907887" y="3822621"/>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Records student scores, grades, and performance metrics for various subjects and assessments.</a:t>
            </a:r>
            <a:endParaRPr lang="en-US" sz="1658" dirty="0"/>
          </a:p>
        </p:txBody>
      </p:sp>
      <p:sp>
        <p:nvSpPr>
          <p:cNvPr id="15" name="Shape 11"/>
          <p:cNvSpPr/>
          <p:nvPr/>
        </p:nvSpPr>
        <p:spPr>
          <a:xfrm>
            <a:off x="6223516" y="4943951"/>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6" name="Text 12"/>
          <p:cNvSpPr/>
          <p:nvPr/>
        </p:nvSpPr>
        <p:spPr>
          <a:xfrm>
            <a:off x="6374844" y="5022890"/>
            <a:ext cx="171212"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3</a:t>
            </a:r>
            <a:endParaRPr lang="en-US" sz="2488" dirty="0"/>
          </a:p>
        </p:txBody>
      </p:sp>
      <p:sp>
        <p:nvSpPr>
          <p:cNvPr id="17" name="Text 13"/>
          <p:cNvSpPr/>
          <p:nvPr/>
        </p:nvSpPr>
        <p:spPr>
          <a:xfrm>
            <a:off x="6907887" y="4943951"/>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Parent Profiles</a:t>
            </a:r>
            <a:endParaRPr lang="en-US" sz="2073" dirty="0"/>
          </a:p>
        </p:txBody>
      </p:sp>
      <p:sp>
        <p:nvSpPr>
          <p:cNvPr id="18" name="Text 14"/>
          <p:cNvSpPr/>
          <p:nvPr/>
        </p:nvSpPr>
        <p:spPr>
          <a:xfrm>
            <a:off x="6907887" y="5399246"/>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Maintains parent contact details and notification preferences for each student.</a:t>
            </a:r>
            <a:endParaRPr lang="en-US" sz="1658" dirty="0"/>
          </a:p>
        </p:txBody>
      </p:sp>
      <p:sp>
        <p:nvSpPr>
          <p:cNvPr id="19" name="Shape 15"/>
          <p:cNvSpPr/>
          <p:nvPr/>
        </p:nvSpPr>
        <p:spPr>
          <a:xfrm>
            <a:off x="6223516" y="6520577"/>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0" name="Text 16"/>
          <p:cNvSpPr/>
          <p:nvPr/>
        </p:nvSpPr>
        <p:spPr>
          <a:xfrm>
            <a:off x="6371630" y="6599515"/>
            <a:ext cx="177522"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4</a:t>
            </a:r>
            <a:endParaRPr lang="en-US" sz="2488" dirty="0"/>
          </a:p>
        </p:txBody>
      </p:sp>
      <p:sp>
        <p:nvSpPr>
          <p:cNvPr id="21" name="Text 17"/>
          <p:cNvSpPr/>
          <p:nvPr/>
        </p:nvSpPr>
        <p:spPr>
          <a:xfrm>
            <a:off x="6907887" y="6520577"/>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Notification Logs</a:t>
            </a:r>
            <a:endParaRPr lang="en-US" sz="2073" dirty="0"/>
          </a:p>
        </p:txBody>
      </p:sp>
      <p:sp>
        <p:nvSpPr>
          <p:cNvPr id="22" name="Text 18"/>
          <p:cNvSpPr/>
          <p:nvPr/>
        </p:nvSpPr>
        <p:spPr>
          <a:xfrm>
            <a:off x="6907887" y="6975872"/>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Tracks the history of SMS alerts sent to parents regarding their child's progress.</a:t>
            </a:r>
            <a:endParaRPr lang="en-US" sz="165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666286"/>
          </a:xfrm>
          <a:prstGeom prst="rect">
            <a:avLst/>
          </a:prstGeom>
        </p:spPr>
      </p:pic>
      <p:sp>
        <p:nvSpPr>
          <p:cNvPr id="5" name="Text 2"/>
          <p:cNvSpPr/>
          <p:nvPr/>
        </p:nvSpPr>
        <p:spPr>
          <a:xfrm>
            <a:off x="1489115" y="3262670"/>
            <a:ext cx="5332690" cy="666512"/>
          </a:xfrm>
          <a:prstGeom prst="rect">
            <a:avLst/>
          </a:prstGeom>
          <a:noFill/>
          <a:ln/>
        </p:spPr>
        <p:txBody>
          <a:bodyPr wrap="none" rtlCol="0" anchor="t"/>
          <a:lstStyle/>
          <a:p>
            <a:pPr marL="0" indent="0">
              <a:lnSpc>
                <a:spcPts val="5249"/>
              </a:lnSpc>
              <a:buNone/>
            </a:pPr>
            <a:r>
              <a:rPr lang="en-US" sz="4199" kern="0" spc="-126" dirty="0">
                <a:solidFill>
                  <a:srgbClr val="2C3F42"/>
                </a:solidFill>
                <a:latin typeface="Bitter" pitchFamily="34" charset="0"/>
                <a:ea typeface="Bitter" pitchFamily="34" charset="-122"/>
                <a:cs typeface="Bitter" pitchFamily="34" charset="-120"/>
              </a:rPr>
              <a:t>Backend Development</a:t>
            </a:r>
            <a:endParaRPr lang="en-US" sz="4199" dirty="0"/>
          </a:p>
        </p:txBody>
      </p:sp>
      <p:sp>
        <p:nvSpPr>
          <p:cNvPr id="6" name="Shape 3"/>
          <p:cNvSpPr/>
          <p:nvPr/>
        </p:nvSpPr>
        <p:spPr>
          <a:xfrm>
            <a:off x="1489115" y="4249103"/>
            <a:ext cx="5719405" cy="1585436"/>
          </a:xfrm>
          <a:prstGeom prst="roundRect">
            <a:avLst>
              <a:gd name="adj" fmla="val 6054"/>
            </a:avLst>
          </a:prstGeom>
          <a:solidFill>
            <a:srgbClr val="FCE2CF"/>
          </a:solidFill>
          <a:ln w="7620">
            <a:solidFill>
              <a:srgbClr val="E2C8B5"/>
            </a:solidFill>
            <a:prstDash val="solid"/>
          </a:ln>
        </p:spPr>
        <p:txBody>
          <a:bodyPr/>
          <a:lstStyle/>
          <a:p>
            <a:endParaRPr lang="en-US"/>
          </a:p>
        </p:txBody>
      </p:sp>
      <p:sp>
        <p:nvSpPr>
          <p:cNvPr id="7" name="Text 4"/>
          <p:cNvSpPr/>
          <p:nvPr/>
        </p:nvSpPr>
        <p:spPr>
          <a:xfrm>
            <a:off x="1709976" y="4469963"/>
            <a:ext cx="2666286" cy="333137"/>
          </a:xfrm>
          <a:prstGeom prst="rect">
            <a:avLst/>
          </a:prstGeom>
          <a:noFill/>
          <a:ln/>
        </p:spPr>
        <p:txBody>
          <a:bodyPr wrap="none" rtlCol="0" anchor="t"/>
          <a:lstStyle/>
          <a:p>
            <a:pPr marL="0" indent="0">
              <a:lnSpc>
                <a:spcPts val="2624"/>
              </a:lnSpc>
              <a:buNone/>
            </a:pPr>
            <a:r>
              <a:rPr lang="en-US" sz="2100" kern="0" spc="-63" dirty="0">
                <a:solidFill>
                  <a:srgbClr val="2B2E3C"/>
                </a:solidFill>
                <a:latin typeface="Bitter" pitchFamily="34" charset="0"/>
                <a:ea typeface="Bitter" pitchFamily="34" charset="-122"/>
                <a:cs typeface="Bitter" pitchFamily="34" charset="-120"/>
              </a:rPr>
              <a:t>Data Management</a:t>
            </a:r>
            <a:endParaRPr lang="en-US" sz="2100" dirty="0"/>
          </a:p>
        </p:txBody>
      </p:sp>
      <p:sp>
        <p:nvSpPr>
          <p:cNvPr id="8" name="Text 5"/>
          <p:cNvSpPr/>
          <p:nvPr/>
        </p:nvSpPr>
        <p:spPr>
          <a:xfrm>
            <a:off x="1709976" y="4930973"/>
            <a:ext cx="5277683" cy="682704"/>
          </a:xfrm>
          <a:prstGeom prst="rect">
            <a:avLst/>
          </a:prstGeom>
          <a:noFill/>
          <a:ln/>
        </p:spPr>
        <p:txBody>
          <a:bodyPr wrap="square" rtlCol="0" anchor="t"/>
          <a:lstStyle/>
          <a:p>
            <a:pPr marL="0" indent="0">
              <a:lnSpc>
                <a:spcPts val="2687"/>
              </a:lnSpc>
              <a:buNone/>
            </a:pPr>
            <a:r>
              <a:rPr lang="en-US" sz="1680" kern="0" spc="-34" dirty="0">
                <a:solidFill>
                  <a:srgbClr val="2B2E3C"/>
                </a:solidFill>
                <a:latin typeface="Open Sans" pitchFamily="34" charset="0"/>
                <a:ea typeface="Open Sans" pitchFamily="34" charset="-122"/>
                <a:cs typeface="Open Sans" pitchFamily="34" charset="-120"/>
              </a:rPr>
              <a:t>Responsible for CRUD operations on student, parent, and marks data </a:t>
            </a:r>
            <a:r>
              <a:rPr lang="en-US" sz="1680" kern="0" spc="-34">
                <a:solidFill>
                  <a:srgbClr val="2B2E3C"/>
                </a:solidFill>
                <a:latin typeface="Open Sans" pitchFamily="34" charset="0"/>
                <a:ea typeface="Open Sans" pitchFamily="34" charset="-122"/>
                <a:cs typeface="Open Sans" pitchFamily="34" charset="-120"/>
              </a:rPr>
              <a:t>using MYSQL </a:t>
            </a:r>
            <a:r>
              <a:rPr lang="en-US" sz="1680" kern="0" spc="-34" dirty="0">
                <a:solidFill>
                  <a:srgbClr val="2B2E3C"/>
                </a:solidFill>
                <a:latin typeface="Open Sans" pitchFamily="34" charset="0"/>
                <a:ea typeface="Open Sans" pitchFamily="34" charset="-122"/>
                <a:cs typeface="Open Sans" pitchFamily="34" charset="-120"/>
              </a:rPr>
              <a:t>queries.</a:t>
            </a:r>
            <a:endParaRPr lang="en-US" sz="1680" dirty="0"/>
          </a:p>
        </p:txBody>
      </p:sp>
      <p:sp>
        <p:nvSpPr>
          <p:cNvPr id="9" name="Shape 6"/>
          <p:cNvSpPr/>
          <p:nvPr/>
        </p:nvSpPr>
        <p:spPr>
          <a:xfrm>
            <a:off x="7421761" y="4249103"/>
            <a:ext cx="5719405" cy="1585436"/>
          </a:xfrm>
          <a:prstGeom prst="roundRect">
            <a:avLst>
              <a:gd name="adj" fmla="val 6054"/>
            </a:avLst>
          </a:prstGeom>
          <a:solidFill>
            <a:srgbClr val="FCE2CF"/>
          </a:solidFill>
          <a:ln w="7620">
            <a:solidFill>
              <a:srgbClr val="E2C8B5"/>
            </a:solidFill>
            <a:prstDash val="solid"/>
          </a:ln>
        </p:spPr>
        <p:txBody>
          <a:bodyPr/>
          <a:lstStyle/>
          <a:p>
            <a:endParaRPr lang="en-US"/>
          </a:p>
        </p:txBody>
      </p:sp>
      <p:sp>
        <p:nvSpPr>
          <p:cNvPr id="10" name="Text 7"/>
          <p:cNvSpPr/>
          <p:nvPr/>
        </p:nvSpPr>
        <p:spPr>
          <a:xfrm>
            <a:off x="7642622" y="4469963"/>
            <a:ext cx="2666286" cy="333137"/>
          </a:xfrm>
          <a:prstGeom prst="rect">
            <a:avLst/>
          </a:prstGeom>
          <a:noFill/>
          <a:ln/>
        </p:spPr>
        <p:txBody>
          <a:bodyPr wrap="none" rtlCol="0" anchor="t"/>
          <a:lstStyle/>
          <a:p>
            <a:pPr marL="0" indent="0">
              <a:lnSpc>
                <a:spcPts val="2624"/>
              </a:lnSpc>
              <a:buNone/>
            </a:pPr>
            <a:r>
              <a:rPr lang="en-US" sz="2100" kern="0" spc="-63" dirty="0">
                <a:solidFill>
                  <a:srgbClr val="2B2E3C"/>
                </a:solidFill>
                <a:latin typeface="Bitter" pitchFamily="34" charset="0"/>
                <a:ea typeface="Bitter" pitchFamily="34" charset="-122"/>
                <a:cs typeface="Bitter" pitchFamily="34" charset="-120"/>
              </a:rPr>
              <a:t>Notification Triggers</a:t>
            </a:r>
            <a:endParaRPr lang="en-US" sz="2100" dirty="0"/>
          </a:p>
        </p:txBody>
      </p:sp>
      <p:sp>
        <p:nvSpPr>
          <p:cNvPr id="11" name="Text 8"/>
          <p:cNvSpPr/>
          <p:nvPr/>
        </p:nvSpPr>
        <p:spPr>
          <a:xfrm>
            <a:off x="7642622" y="4930973"/>
            <a:ext cx="5277683" cy="682704"/>
          </a:xfrm>
          <a:prstGeom prst="rect">
            <a:avLst/>
          </a:prstGeom>
          <a:noFill/>
          <a:ln/>
        </p:spPr>
        <p:txBody>
          <a:bodyPr wrap="square" rtlCol="0" anchor="t"/>
          <a:lstStyle/>
          <a:p>
            <a:pPr marL="0" indent="0">
              <a:lnSpc>
                <a:spcPts val="2687"/>
              </a:lnSpc>
              <a:buNone/>
            </a:pPr>
            <a:r>
              <a:rPr lang="en-US" sz="1680" kern="0" spc="-34" dirty="0">
                <a:solidFill>
                  <a:srgbClr val="2B2E3C"/>
                </a:solidFill>
                <a:latin typeface="Open Sans" pitchFamily="34" charset="0"/>
                <a:ea typeface="Open Sans" pitchFamily="34" charset="-122"/>
                <a:cs typeface="Open Sans" pitchFamily="34" charset="-120"/>
              </a:rPr>
              <a:t>Monitors student performance and initiates SMS alerts based on predefined thresholds.</a:t>
            </a:r>
            <a:endParaRPr lang="en-US" sz="1680" dirty="0"/>
          </a:p>
        </p:txBody>
      </p:sp>
      <p:sp>
        <p:nvSpPr>
          <p:cNvPr id="12" name="Shape 9"/>
          <p:cNvSpPr/>
          <p:nvPr/>
        </p:nvSpPr>
        <p:spPr>
          <a:xfrm>
            <a:off x="1489115" y="6047780"/>
            <a:ext cx="5719405" cy="1585436"/>
          </a:xfrm>
          <a:prstGeom prst="roundRect">
            <a:avLst>
              <a:gd name="adj" fmla="val 6054"/>
            </a:avLst>
          </a:prstGeom>
          <a:solidFill>
            <a:srgbClr val="FCE2CF"/>
          </a:solidFill>
          <a:ln w="7620">
            <a:solidFill>
              <a:srgbClr val="E2C8B5"/>
            </a:solidFill>
            <a:prstDash val="solid"/>
          </a:ln>
        </p:spPr>
        <p:txBody>
          <a:bodyPr/>
          <a:lstStyle/>
          <a:p>
            <a:endParaRPr lang="en-US"/>
          </a:p>
        </p:txBody>
      </p:sp>
      <p:sp>
        <p:nvSpPr>
          <p:cNvPr id="13" name="Text 10"/>
          <p:cNvSpPr/>
          <p:nvPr/>
        </p:nvSpPr>
        <p:spPr>
          <a:xfrm>
            <a:off x="1709976" y="6268641"/>
            <a:ext cx="2666286" cy="333137"/>
          </a:xfrm>
          <a:prstGeom prst="rect">
            <a:avLst/>
          </a:prstGeom>
          <a:noFill/>
          <a:ln/>
        </p:spPr>
        <p:txBody>
          <a:bodyPr wrap="none" rtlCol="0" anchor="t"/>
          <a:lstStyle/>
          <a:p>
            <a:pPr marL="0" indent="0">
              <a:lnSpc>
                <a:spcPts val="2624"/>
              </a:lnSpc>
              <a:buNone/>
            </a:pPr>
            <a:r>
              <a:rPr lang="en-US" sz="2100" kern="0" spc="-63" dirty="0">
                <a:solidFill>
                  <a:srgbClr val="2B2E3C"/>
                </a:solidFill>
                <a:latin typeface="Bitter" pitchFamily="34" charset="0"/>
                <a:ea typeface="Bitter" pitchFamily="34" charset="-122"/>
                <a:cs typeface="Bitter" pitchFamily="34" charset="-120"/>
              </a:rPr>
              <a:t>Twilio Integration</a:t>
            </a:r>
            <a:endParaRPr lang="en-US" sz="2100" dirty="0"/>
          </a:p>
        </p:txBody>
      </p:sp>
      <p:sp>
        <p:nvSpPr>
          <p:cNvPr id="14" name="Text 11"/>
          <p:cNvSpPr/>
          <p:nvPr/>
        </p:nvSpPr>
        <p:spPr>
          <a:xfrm>
            <a:off x="1709976" y="6729651"/>
            <a:ext cx="5277683" cy="682704"/>
          </a:xfrm>
          <a:prstGeom prst="rect">
            <a:avLst/>
          </a:prstGeom>
          <a:noFill/>
          <a:ln/>
        </p:spPr>
        <p:txBody>
          <a:bodyPr wrap="square" rtlCol="0" anchor="t"/>
          <a:lstStyle/>
          <a:p>
            <a:pPr marL="0" indent="0">
              <a:lnSpc>
                <a:spcPts val="2687"/>
              </a:lnSpc>
              <a:buNone/>
            </a:pPr>
            <a:r>
              <a:rPr lang="en-US" sz="1680" kern="0" spc="-34" dirty="0">
                <a:solidFill>
                  <a:srgbClr val="2B2E3C"/>
                </a:solidFill>
                <a:latin typeface="Open Sans" pitchFamily="34" charset="0"/>
                <a:ea typeface="Open Sans" pitchFamily="34" charset="-122"/>
                <a:cs typeface="Open Sans" pitchFamily="34" charset="-120"/>
              </a:rPr>
              <a:t>Seamlessly integrates with the Twilio API to deliver automated SMS notifications to parents.</a:t>
            </a:r>
            <a:endParaRPr lang="en-US" sz="1680" dirty="0"/>
          </a:p>
        </p:txBody>
      </p:sp>
      <p:sp>
        <p:nvSpPr>
          <p:cNvPr id="15" name="Shape 12"/>
          <p:cNvSpPr/>
          <p:nvPr/>
        </p:nvSpPr>
        <p:spPr>
          <a:xfrm>
            <a:off x="7421761" y="6047780"/>
            <a:ext cx="5719405" cy="1585436"/>
          </a:xfrm>
          <a:prstGeom prst="roundRect">
            <a:avLst>
              <a:gd name="adj" fmla="val 6054"/>
            </a:avLst>
          </a:prstGeom>
          <a:solidFill>
            <a:srgbClr val="FCE2CF"/>
          </a:solidFill>
          <a:ln w="7620">
            <a:solidFill>
              <a:srgbClr val="E2C8B5"/>
            </a:solidFill>
            <a:prstDash val="solid"/>
          </a:ln>
        </p:spPr>
        <p:txBody>
          <a:bodyPr/>
          <a:lstStyle/>
          <a:p>
            <a:endParaRPr lang="en-US"/>
          </a:p>
        </p:txBody>
      </p:sp>
      <p:sp>
        <p:nvSpPr>
          <p:cNvPr id="16" name="Text 13"/>
          <p:cNvSpPr/>
          <p:nvPr/>
        </p:nvSpPr>
        <p:spPr>
          <a:xfrm>
            <a:off x="7642622" y="6268641"/>
            <a:ext cx="2666286" cy="333137"/>
          </a:xfrm>
          <a:prstGeom prst="rect">
            <a:avLst/>
          </a:prstGeom>
          <a:noFill/>
          <a:ln/>
        </p:spPr>
        <p:txBody>
          <a:bodyPr wrap="none" rtlCol="0" anchor="t"/>
          <a:lstStyle/>
          <a:p>
            <a:pPr marL="0" indent="0">
              <a:lnSpc>
                <a:spcPts val="2624"/>
              </a:lnSpc>
              <a:buNone/>
            </a:pPr>
            <a:r>
              <a:rPr lang="en-US" sz="2100" kern="0" spc="-63" dirty="0">
                <a:solidFill>
                  <a:srgbClr val="2B2E3C"/>
                </a:solidFill>
                <a:latin typeface="Bitter" pitchFamily="34" charset="0"/>
                <a:ea typeface="Bitter" pitchFamily="34" charset="-122"/>
                <a:cs typeface="Bitter" pitchFamily="34" charset="-120"/>
              </a:rPr>
              <a:t>Security and Privacy</a:t>
            </a:r>
            <a:endParaRPr lang="en-US" sz="2100" dirty="0"/>
          </a:p>
        </p:txBody>
      </p:sp>
      <p:sp>
        <p:nvSpPr>
          <p:cNvPr id="17" name="Text 14"/>
          <p:cNvSpPr/>
          <p:nvPr/>
        </p:nvSpPr>
        <p:spPr>
          <a:xfrm>
            <a:off x="7642622" y="6729651"/>
            <a:ext cx="5277683" cy="682704"/>
          </a:xfrm>
          <a:prstGeom prst="rect">
            <a:avLst/>
          </a:prstGeom>
          <a:noFill/>
          <a:ln/>
        </p:spPr>
        <p:txBody>
          <a:bodyPr wrap="square" rtlCol="0" anchor="t"/>
          <a:lstStyle/>
          <a:p>
            <a:pPr marL="0" indent="0">
              <a:lnSpc>
                <a:spcPts val="2687"/>
              </a:lnSpc>
              <a:buNone/>
            </a:pPr>
            <a:r>
              <a:rPr lang="en-US" sz="1680" kern="0" spc="-34" dirty="0">
                <a:solidFill>
                  <a:srgbClr val="2B2E3C"/>
                </a:solidFill>
                <a:latin typeface="Open Sans" pitchFamily="34" charset="0"/>
                <a:ea typeface="Open Sans" pitchFamily="34" charset="-122"/>
                <a:cs typeface="Open Sans" pitchFamily="34" charset="-120"/>
              </a:rPr>
              <a:t>Ensures data security and privacy through robust access controls and encryption mechanisms.</a:t>
            </a:r>
            <a:endParaRPr lang="en-US" sz="16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sp>
        <p:nvSpPr>
          <p:cNvPr id="4" name="Text 2"/>
          <p:cNvSpPr/>
          <p:nvPr/>
        </p:nvSpPr>
        <p:spPr>
          <a:xfrm>
            <a:off x="864037" y="2203013"/>
            <a:ext cx="7112913" cy="771525"/>
          </a:xfrm>
          <a:prstGeom prst="rect">
            <a:avLst/>
          </a:prstGeom>
          <a:noFill/>
          <a:ln/>
        </p:spPr>
        <p:txBody>
          <a:bodyPr wrap="none" rtlCol="0" anchor="t"/>
          <a:lstStyle/>
          <a:p>
            <a:pPr marL="0" indent="0">
              <a:lnSpc>
                <a:spcPts val="6075"/>
              </a:lnSpc>
              <a:buNone/>
            </a:pPr>
            <a:r>
              <a:rPr lang="en-US" sz="4860" kern="0" spc="-146" dirty="0">
                <a:solidFill>
                  <a:srgbClr val="2C3F42"/>
                </a:solidFill>
                <a:latin typeface="Bitter" pitchFamily="34" charset="0"/>
                <a:ea typeface="Bitter" pitchFamily="34" charset="-122"/>
                <a:cs typeface="Bitter" pitchFamily="34" charset="-120"/>
              </a:rPr>
              <a:t>Frontend Implementation</a:t>
            </a:r>
            <a:endParaRPr lang="en-US" sz="4860" dirty="0"/>
          </a:p>
        </p:txBody>
      </p:sp>
      <p:sp>
        <p:nvSpPr>
          <p:cNvPr id="5" name="Text 3"/>
          <p:cNvSpPr/>
          <p:nvPr/>
        </p:nvSpPr>
        <p:spPr>
          <a:xfrm>
            <a:off x="864037" y="3591639"/>
            <a:ext cx="3518535"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Student Marks Dashboard</a:t>
            </a:r>
            <a:endParaRPr lang="en-US" sz="2430" dirty="0"/>
          </a:p>
        </p:txBody>
      </p:sp>
      <p:sp>
        <p:nvSpPr>
          <p:cNvPr id="6" name="Text 4"/>
          <p:cNvSpPr/>
          <p:nvPr/>
        </p:nvSpPr>
        <p:spPr>
          <a:xfrm>
            <a:off x="864037" y="4224218"/>
            <a:ext cx="3898821" cy="118514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Provides a user-friendly interface for parents to view their child's academic progress.</a:t>
            </a:r>
            <a:endParaRPr lang="en-US" sz="1944" dirty="0"/>
          </a:p>
        </p:txBody>
      </p:sp>
      <p:sp>
        <p:nvSpPr>
          <p:cNvPr id="7" name="Text 5"/>
          <p:cNvSpPr/>
          <p:nvPr/>
        </p:nvSpPr>
        <p:spPr>
          <a:xfrm>
            <a:off x="5372695" y="3591639"/>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Notification Settings</a:t>
            </a:r>
            <a:endParaRPr lang="en-US" sz="2430" dirty="0"/>
          </a:p>
        </p:txBody>
      </p:sp>
      <p:sp>
        <p:nvSpPr>
          <p:cNvPr id="8" name="Text 6"/>
          <p:cNvSpPr/>
          <p:nvPr/>
        </p:nvSpPr>
        <p:spPr>
          <a:xfrm>
            <a:off x="5372695" y="4224218"/>
            <a:ext cx="3898821" cy="158019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Allows parents to customize their notification preferences, such as alert thresholds and contact details.</a:t>
            </a:r>
            <a:endParaRPr lang="en-US" sz="1944" dirty="0"/>
          </a:p>
        </p:txBody>
      </p:sp>
      <p:sp>
        <p:nvSpPr>
          <p:cNvPr id="9" name="Text 7"/>
          <p:cNvSpPr/>
          <p:nvPr/>
        </p:nvSpPr>
        <p:spPr>
          <a:xfrm>
            <a:off x="9881354" y="3591639"/>
            <a:ext cx="3086100" cy="385763"/>
          </a:xfrm>
          <a:prstGeom prst="rect">
            <a:avLst/>
          </a:prstGeom>
          <a:noFill/>
          <a:ln/>
        </p:spPr>
        <p:txBody>
          <a:bodyPr wrap="none" rtlCol="0" anchor="t"/>
          <a:lstStyle/>
          <a:p>
            <a:pPr marL="0" indent="0">
              <a:lnSpc>
                <a:spcPts val="3038"/>
              </a:lnSpc>
              <a:buNone/>
            </a:pPr>
            <a:r>
              <a:rPr lang="en-US" sz="2430" kern="0" spc="-73" dirty="0">
                <a:solidFill>
                  <a:srgbClr val="2C3F42"/>
                </a:solidFill>
                <a:latin typeface="Bitter" pitchFamily="34" charset="0"/>
                <a:ea typeface="Bitter" pitchFamily="34" charset="-122"/>
                <a:cs typeface="Bitter" pitchFamily="34" charset="-120"/>
              </a:rPr>
              <a:t>Responsive Design</a:t>
            </a:r>
            <a:endParaRPr lang="en-US" sz="2430" dirty="0"/>
          </a:p>
        </p:txBody>
      </p:sp>
      <p:sp>
        <p:nvSpPr>
          <p:cNvPr id="10" name="Text 8"/>
          <p:cNvSpPr/>
          <p:nvPr/>
        </p:nvSpPr>
        <p:spPr>
          <a:xfrm>
            <a:off x="9881354" y="4224218"/>
            <a:ext cx="3898821" cy="1185148"/>
          </a:xfrm>
          <a:prstGeom prst="rect">
            <a:avLst/>
          </a:prstGeom>
          <a:noFill/>
          <a:ln/>
        </p:spPr>
        <p:txBody>
          <a:bodyPr wrap="square" rtlCol="0" anchor="t"/>
          <a:lstStyle/>
          <a:p>
            <a:pPr marL="0" indent="0">
              <a:lnSpc>
                <a:spcPts val="3110"/>
              </a:lnSpc>
              <a:buNone/>
            </a:pPr>
            <a:r>
              <a:rPr lang="en-US" sz="1944" kern="0" spc="-39" dirty="0">
                <a:solidFill>
                  <a:srgbClr val="2B2E3C"/>
                </a:solidFill>
                <a:latin typeface="Open Sans" pitchFamily="34" charset="0"/>
                <a:ea typeface="Open Sans" pitchFamily="34" charset="-122"/>
                <a:cs typeface="Open Sans" pitchFamily="34" charset="-120"/>
              </a:rPr>
              <a:t>Ensures a seamless experience across desktop, tablet, and mobile devices for maximum accessibility.</a:t>
            </a:r>
            <a:endParaRPr lang="en-US" sz="1944"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9384863" y="3361968"/>
            <a:ext cx="5004554" cy="1505545"/>
          </a:xfrm>
          <a:prstGeom prst="rect">
            <a:avLst/>
          </a:prstGeom>
        </p:spPr>
      </p:pic>
      <p:sp>
        <p:nvSpPr>
          <p:cNvPr id="6" name="Text 2"/>
          <p:cNvSpPr/>
          <p:nvPr/>
        </p:nvSpPr>
        <p:spPr>
          <a:xfrm>
            <a:off x="674251" y="530900"/>
            <a:ext cx="4816435" cy="601980"/>
          </a:xfrm>
          <a:prstGeom prst="rect">
            <a:avLst/>
          </a:prstGeom>
          <a:noFill/>
          <a:ln/>
        </p:spPr>
        <p:txBody>
          <a:bodyPr wrap="none" rtlCol="0" anchor="t"/>
          <a:lstStyle/>
          <a:p>
            <a:pPr marL="0" indent="0">
              <a:lnSpc>
                <a:spcPts val="4741"/>
              </a:lnSpc>
              <a:buNone/>
            </a:pPr>
            <a:r>
              <a:rPr lang="en-US" sz="3792" kern="0" spc="-114" dirty="0">
                <a:solidFill>
                  <a:srgbClr val="2C3F42"/>
                </a:solidFill>
                <a:latin typeface="Bitter" pitchFamily="34" charset="0"/>
                <a:ea typeface="Bitter" pitchFamily="34" charset="-122"/>
                <a:cs typeface="Bitter" pitchFamily="34" charset="-120"/>
              </a:rPr>
              <a:t>Twilio Integration</a:t>
            </a:r>
            <a:endParaRPr lang="en-US" sz="3792" dirty="0"/>
          </a:p>
        </p:txBody>
      </p:sp>
      <p:pic>
        <p:nvPicPr>
          <p:cNvPr id="7" name="Image 2" descr="preencoded.png"/>
          <p:cNvPicPr>
            <a:picLocks noChangeAspect="1"/>
          </p:cNvPicPr>
          <p:nvPr/>
        </p:nvPicPr>
        <p:blipFill>
          <a:blip r:embed="rId5"/>
          <a:stretch>
            <a:fillRect/>
          </a:stretch>
        </p:blipFill>
        <p:spPr>
          <a:xfrm>
            <a:off x="674251" y="1421844"/>
            <a:ext cx="481608" cy="481608"/>
          </a:xfrm>
          <a:prstGeom prst="rect">
            <a:avLst/>
          </a:prstGeom>
        </p:spPr>
      </p:pic>
      <p:sp>
        <p:nvSpPr>
          <p:cNvPr id="8" name="Text 3"/>
          <p:cNvSpPr/>
          <p:nvPr/>
        </p:nvSpPr>
        <p:spPr>
          <a:xfrm>
            <a:off x="674251" y="2096095"/>
            <a:ext cx="2408158" cy="300990"/>
          </a:xfrm>
          <a:prstGeom prst="rect">
            <a:avLst/>
          </a:prstGeom>
          <a:noFill/>
          <a:ln/>
        </p:spPr>
        <p:txBody>
          <a:bodyPr wrap="none" rtlCol="0" anchor="t"/>
          <a:lstStyle/>
          <a:p>
            <a:pPr marL="0" indent="0" algn="l">
              <a:lnSpc>
                <a:spcPts val="2370"/>
              </a:lnSpc>
              <a:buNone/>
            </a:pPr>
            <a:r>
              <a:rPr lang="en-US" sz="1896" kern="0" spc="-57" dirty="0">
                <a:solidFill>
                  <a:srgbClr val="2B2E3C"/>
                </a:solidFill>
                <a:latin typeface="Bitter" pitchFamily="34" charset="0"/>
                <a:ea typeface="Bitter" pitchFamily="34" charset="-122"/>
                <a:cs typeface="Bitter" pitchFamily="34" charset="-120"/>
              </a:rPr>
              <a:t>Automated SMS</a:t>
            </a:r>
            <a:endParaRPr lang="en-US" sz="1896" dirty="0"/>
          </a:p>
        </p:txBody>
      </p:sp>
      <p:sp>
        <p:nvSpPr>
          <p:cNvPr id="9" name="Text 4"/>
          <p:cNvSpPr/>
          <p:nvPr/>
        </p:nvSpPr>
        <p:spPr>
          <a:xfrm>
            <a:off x="674251" y="2512576"/>
            <a:ext cx="7795498" cy="616268"/>
          </a:xfrm>
          <a:prstGeom prst="rect">
            <a:avLst/>
          </a:prstGeom>
          <a:noFill/>
          <a:ln/>
        </p:spPr>
        <p:txBody>
          <a:bodyPr wrap="square" rtlCol="0" anchor="t"/>
          <a:lstStyle/>
          <a:p>
            <a:pPr marL="0" indent="0" algn="l">
              <a:lnSpc>
                <a:spcPts val="2427"/>
              </a:lnSpc>
              <a:buNone/>
            </a:pPr>
            <a:r>
              <a:rPr lang="en-US" sz="1517" kern="0" spc="-30" dirty="0">
                <a:solidFill>
                  <a:srgbClr val="2B2E3C"/>
                </a:solidFill>
                <a:latin typeface="Open Sans" pitchFamily="34" charset="0"/>
                <a:ea typeface="Open Sans" pitchFamily="34" charset="-122"/>
                <a:cs typeface="Open Sans" pitchFamily="34" charset="-120"/>
              </a:rPr>
              <a:t>Twilio's SMS API enables the system to send real-time alerts to parents regarding their child's performance.</a:t>
            </a:r>
            <a:endParaRPr lang="en-US" sz="1517" dirty="0"/>
          </a:p>
        </p:txBody>
      </p:sp>
      <p:pic>
        <p:nvPicPr>
          <p:cNvPr id="10" name="Image 3" descr="preencoded.png"/>
          <p:cNvPicPr>
            <a:picLocks noChangeAspect="1"/>
          </p:cNvPicPr>
          <p:nvPr/>
        </p:nvPicPr>
        <p:blipFill>
          <a:blip r:embed="rId6"/>
          <a:stretch>
            <a:fillRect/>
          </a:stretch>
        </p:blipFill>
        <p:spPr>
          <a:xfrm>
            <a:off x="674251" y="3706773"/>
            <a:ext cx="481608" cy="481608"/>
          </a:xfrm>
          <a:prstGeom prst="rect">
            <a:avLst/>
          </a:prstGeom>
        </p:spPr>
      </p:pic>
      <p:sp>
        <p:nvSpPr>
          <p:cNvPr id="11" name="Text 5"/>
          <p:cNvSpPr/>
          <p:nvPr/>
        </p:nvSpPr>
        <p:spPr>
          <a:xfrm>
            <a:off x="674251" y="4381024"/>
            <a:ext cx="2436852" cy="300990"/>
          </a:xfrm>
          <a:prstGeom prst="rect">
            <a:avLst/>
          </a:prstGeom>
          <a:noFill/>
          <a:ln/>
        </p:spPr>
        <p:txBody>
          <a:bodyPr wrap="none" rtlCol="0" anchor="t"/>
          <a:lstStyle/>
          <a:p>
            <a:pPr marL="0" indent="0" algn="l">
              <a:lnSpc>
                <a:spcPts val="2370"/>
              </a:lnSpc>
              <a:buNone/>
            </a:pPr>
            <a:r>
              <a:rPr lang="en-US" sz="1896" kern="0" spc="-57" dirty="0">
                <a:solidFill>
                  <a:srgbClr val="2B2E3C"/>
                </a:solidFill>
                <a:latin typeface="Bitter" pitchFamily="34" charset="0"/>
                <a:ea typeface="Bitter" pitchFamily="34" charset="-122"/>
                <a:cs typeface="Bitter" pitchFamily="34" charset="-120"/>
              </a:rPr>
              <a:t>Scalable Infrastructure</a:t>
            </a:r>
            <a:endParaRPr lang="en-US" sz="1896" dirty="0"/>
          </a:p>
        </p:txBody>
      </p:sp>
      <p:sp>
        <p:nvSpPr>
          <p:cNvPr id="12" name="Text 6"/>
          <p:cNvSpPr/>
          <p:nvPr/>
        </p:nvSpPr>
        <p:spPr>
          <a:xfrm>
            <a:off x="674251" y="4797504"/>
            <a:ext cx="7795498" cy="616268"/>
          </a:xfrm>
          <a:prstGeom prst="rect">
            <a:avLst/>
          </a:prstGeom>
          <a:noFill/>
          <a:ln/>
        </p:spPr>
        <p:txBody>
          <a:bodyPr wrap="square" rtlCol="0" anchor="t"/>
          <a:lstStyle/>
          <a:p>
            <a:pPr marL="0" indent="0" algn="l">
              <a:lnSpc>
                <a:spcPts val="2427"/>
              </a:lnSpc>
              <a:buNone/>
            </a:pPr>
            <a:r>
              <a:rPr lang="en-US" sz="1517" kern="0" spc="-30" dirty="0">
                <a:solidFill>
                  <a:srgbClr val="2B2E3C"/>
                </a:solidFill>
                <a:latin typeface="Open Sans" pitchFamily="34" charset="0"/>
                <a:ea typeface="Open Sans" pitchFamily="34" charset="-122"/>
                <a:cs typeface="Open Sans" pitchFamily="34" charset="-120"/>
              </a:rPr>
              <a:t>Twilio's cloud-based platform ensures reliable and scalable delivery of notifications to parents.</a:t>
            </a:r>
            <a:endParaRPr lang="en-US" sz="1517" dirty="0"/>
          </a:p>
        </p:txBody>
      </p:sp>
      <p:pic>
        <p:nvPicPr>
          <p:cNvPr id="13" name="Image 4" descr="preencoded.png"/>
          <p:cNvPicPr>
            <a:picLocks noChangeAspect="1"/>
          </p:cNvPicPr>
          <p:nvPr/>
        </p:nvPicPr>
        <p:blipFill>
          <a:blip r:embed="rId7"/>
          <a:stretch>
            <a:fillRect/>
          </a:stretch>
        </p:blipFill>
        <p:spPr>
          <a:xfrm>
            <a:off x="674251" y="5991701"/>
            <a:ext cx="481608" cy="481608"/>
          </a:xfrm>
          <a:prstGeom prst="rect">
            <a:avLst/>
          </a:prstGeom>
        </p:spPr>
      </p:pic>
      <p:sp>
        <p:nvSpPr>
          <p:cNvPr id="14" name="Text 7"/>
          <p:cNvSpPr/>
          <p:nvPr/>
        </p:nvSpPr>
        <p:spPr>
          <a:xfrm>
            <a:off x="674251" y="6665952"/>
            <a:ext cx="2511266" cy="300990"/>
          </a:xfrm>
          <a:prstGeom prst="rect">
            <a:avLst/>
          </a:prstGeom>
          <a:noFill/>
          <a:ln/>
        </p:spPr>
        <p:txBody>
          <a:bodyPr wrap="none" rtlCol="0" anchor="t"/>
          <a:lstStyle/>
          <a:p>
            <a:pPr marL="0" indent="0" algn="l">
              <a:lnSpc>
                <a:spcPts val="2370"/>
              </a:lnSpc>
              <a:buNone/>
            </a:pPr>
            <a:r>
              <a:rPr lang="en-US" sz="1896" kern="0" spc="-57" dirty="0">
                <a:solidFill>
                  <a:srgbClr val="2B2E3C"/>
                </a:solidFill>
                <a:latin typeface="Bitter" pitchFamily="34" charset="0"/>
                <a:ea typeface="Bitter" pitchFamily="34" charset="-122"/>
                <a:cs typeface="Bitter" pitchFamily="34" charset="-120"/>
              </a:rPr>
              <a:t>Secure Communication</a:t>
            </a:r>
            <a:endParaRPr lang="en-US" sz="1896" dirty="0"/>
          </a:p>
        </p:txBody>
      </p:sp>
      <p:sp>
        <p:nvSpPr>
          <p:cNvPr id="15" name="Text 8"/>
          <p:cNvSpPr/>
          <p:nvPr/>
        </p:nvSpPr>
        <p:spPr>
          <a:xfrm>
            <a:off x="674251" y="7082433"/>
            <a:ext cx="7795498" cy="616268"/>
          </a:xfrm>
          <a:prstGeom prst="rect">
            <a:avLst/>
          </a:prstGeom>
          <a:noFill/>
          <a:ln/>
        </p:spPr>
        <p:txBody>
          <a:bodyPr wrap="square" rtlCol="0" anchor="t"/>
          <a:lstStyle/>
          <a:p>
            <a:pPr marL="0" indent="0" algn="l">
              <a:lnSpc>
                <a:spcPts val="2427"/>
              </a:lnSpc>
              <a:buNone/>
            </a:pPr>
            <a:r>
              <a:rPr lang="en-US" sz="1517" kern="0" spc="-30" dirty="0">
                <a:solidFill>
                  <a:srgbClr val="2B2E3C"/>
                </a:solidFill>
                <a:latin typeface="Open Sans" pitchFamily="34" charset="0"/>
                <a:ea typeface="Open Sans" pitchFamily="34" charset="-122"/>
                <a:cs typeface="Open Sans" pitchFamily="34" charset="-120"/>
              </a:rPr>
              <a:t>The integration leverages Twilio's security features to protect sensitive student and parent data.</a:t>
            </a:r>
            <a:endParaRPr lang="en-US" sz="151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14630400" cy="2476143"/>
          </a:xfrm>
          <a:prstGeom prst="rect">
            <a:avLst/>
          </a:prstGeom>
        </p:spPr>
      </p:pic>
      <p:sp>
        <p:nvSpPr>
          <p:cNvPr id="5" name="Text 2"/>
          <p:cNvSpPr/>
          <p:nvPr/>
        </p:nvSpPr>
        <p:spPr>
          <a:xfrm>
            <a:off x="1904643" y="3161467"/>
            <a:ext cx="6191250" cy="619125"/>
          </a:xfrm>
          <a:prstGeom prst="rect">
            <a:avLst/>
          </a:prstGeom>
          <a:noFill/>
          <a:ln/>
        </p:spPr>
        <p:txBody>
          <a:bodyPr wrap="none" rtlCol="0" anchor="t"/>
          <a:lstStyle/>
          <a:p>
            <a:pPr marL="0" indent="0">
              <a:lnSpc>
                <a:spcPts val="4874"/>
              </a:lnSpc>
              <a:buNone/>
            </a:pPr>
            <a:r>
              <a:rPr lang="en-US" sz="3900" kern="0" spc="-117" dirty="0">
                <a:solidFill>
                  <a:srgbClr val="2C3F42"/>
                </a:solidFill>
                <a:latin typeface="Bitter" pitchFamily="34" charset="0"/>
                <a:ea typeface="Bitter" pitchFamily="34" charset="-122"/>
                <a:cs typeface="Bitter" pitchFamily="34" charset="-120"/>
              </a:rPr>
              <a:t>Student Marks Management</a:t>
            </a:r>
            <a:endParaRPr lang="en-US" sz="3900" dirty="0"/>
          </a:p>
        </p:txBody>
      </p:sp>
      <p:sp>
        <p:nvSpPr>
          <p:cNvPr id="6" name="Shape 3"/>
          <p:cNvSpPr/>
          <p:nvPr/>
        </p:nvSpPr>
        <p:spPr>
          <a:xfrm>
            <a:off x="7295317" y="4077653"/>
            <a:ext cx="39529" cy="3466505"/>
          </a:xfrm>
          <a:prstGeom prst="roundRect">
            <a:avLst>
              <a:gd name="adj" fmla="val 225515"/>
            </a:avLst>
          </a:prstGeom>
          <a:solidFill>
            <a:srgbClr val="E2C8B5"/>
          </a:solidFill>
          <a:ln/>
        </p:spPr>
        <p:txBody>
          <a:bodyPr/>
          <a:lstStyle/>
          <a:p>
            <a:endParaRPr lang="en-US"/>
          </a:p>
        </p:txBody>
      </p:sp>
      <p:sp>
        <p:nvSpPr>
          <p:cNvPr id="7" name="Shape 4"/>
          <p:cNvSpPr/>
          <p:nvPr/>
        </p:nvSpPr>
        <p:spPr>
          <a:xfrm>
            <a:off x="6398955" y="4503420"/>
            <a:ext cx="693301" cy="39529"/>
          </a:xfrm>
          <a:prstGeom prst="roundRect">
            <a:avLst>
              <a:gd name="adj" fmla="val 225515"/>
            </a:avLst>
          </a:prstGeom>
          <a:solidFill>
            <a:srgbClr val="E2C8B5"/>
          </a:solidFill>
          <a:ln/>
        </p:spPr>
        <p:txBody>
          <a:bodyPr/>
          <a:lstStyle/>
          <a:p>
            <a:endParaRPr lang="en-US"/>
          </a:p>
        </p:txBody>
      </p:sp>
      <p:sp>
        <p:nvSpPr>
          <p:cNvPr id="8" name="Shape 5"/>
          <p:cNvSpPr/>
          <p:nvPr/>
        </p:nvSpPr>
        <p:spPr>
          <a:xfrm>
            <a:off x="7092255" y="4300418"/>
            <a:ext cx="445651" cy="44565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9" name="Text 6"/>
          <p:cNvSpPr/>
          <p:nvPr/>
        </p:nvSpPr>
        <p:spPr>
          <a:xfrm>
            <a:off x="7257871" y="4374594"/>
            <a:ext cx="114419" cy="297180"/>
          </a:xfrm>
          <a:prstGeom prst="rect">
            <a:avLst/>
          </a:prstGeom>
          <a:noFill/>
          <a:ln/>
        </p:spPr>
        <p:txBody>
          <a:bodyPr wrap="none" rtlCol="0" anchor="t"/>
          <a:lstStyle/>
          <a:p>
            <a:pPr marL="0" indent="0" algn="ctr">
              <a:lnSpc>
                <a:spcPts val="2340"/>
              </a:lnSpc>
              <a:buNone/>
            </a:pPr>
            <a:r>
              <a:rPr lang="en-US" sz="2340" kern="0" spc="-70" dirty="0">
                <a:solidFill>
                  <a:srgbClr val="2B2E3C"/>
                </a:solidFill>
                <a:latin typeface="Bitter" pitchFamily="34" charset="0"/>
                <a:ea typeface="Bitter" pitchFamily="34" charset="-122"/>
                <a:cs typeface="Bitter" pitchFamily="34" charset="-120"/>
              </a:rPr>
              <a:t>1</a:t>
            </a:r>
            <a:endParaRPr lang="en-US" sz="2340" dirty="0"/>
          </a:p>
        </p:txBody>
      </p:sp>
      <p:sp>
        <p:nvSpPr>
          <p:cNvPr id="10" name="Text 7"/>
          <p:cNvSpPr/>
          <p:nvPr/>
        </p:nvSpPr>
        <p:spPr>
          <a:xfrm>
            <a:off x="3749516" y="4275653"/>
            <a:ext cx="2476143" cy="309563"/>
          </a:xfrm>
          <a:prstGeom prst="rect">
            <a:avLst/>
          </a:prstGeom>
          <a:noFill/>
          <a:ln/>
        </p:spPr>
        <p:txBody>
          <a:bodyPr wrap="none" rtlCol="0" anchor="t"/>
          <a:lstStyle/>
          <a:p>
            <a:pPr marL="0" indent="0" algn="r">
              <a:lnSpc>
                <a:spcPts val="2437"/>
              </a:lnSpc>
              <a:buNone/>
            </a:pPr>
            <a:r>
              <a:rPr lang="en-US" sz="1950" kern="0" spc="-58" dirty="0">
                <a:solidFill>
                  <a:srgbClr val="2B2E3C"/>
                </a:solidFill>
                <a:latin typeface="Bitter" pitchFamily="34" charset="0"/>
                <a:ea typeface="Bitter" pitchFamily="34" charset="-122"/>
                <a:cs typeface="Bitter" pitchFamily="34" charset="-120"/>
              </a:rPr>
              <a:t>Data Entry</a:t>
            </a:r>
            <a:endParaRPr lang="en-US" sz="1950" dirty="0"/>
          </a:p>
        </p:txBody>
      </p:sp>
      <p:sp>
        <p:nvSpPr>
          <p:cNvPr id="11" name="Text 8"/>
          <p:cNvSpPr/>
          <p:nvPr/>
        </p:nvSpPr>
        <p:spPr>
          <a:xfrm>
            <a:off x="1904643" y="4704040"/>
            <a:ext cx="4321016" cy="633889"/>
          </a:xfrm>
          <a:prstGeom prst="rect">
            <a:avLst/>
          </a:prstGeom>
          <a:noFill/>
          <a:ln/>
        </p:spPr>
        <p:txBody>
          <a:bodyPr wrap="square" rtlCol="0" anchor="t"/>
          <a:lstStyle/>
          <a:p>
            <a:pPr marL="0" indent="0" algn="r">
              <a:lnSpc>
                <a:spcPts val="2496"/>
              </a:lnSpc>
              <a:buNone/>
            </a:pPr>
            <a:r>
              <a:rPr lang="en-US" sz="1560" kern="0" spc="-31" dirty="0">
                <a:solidFill>
                  <a:srgbClr val="2B2E3C"/>
                </a:solidFill>
                <a:latin typeface="Open Sans" pitchFamily="34" charset="0"/>
                <a:ea typeface="Open Sans" pitchFamily="34" charset="-122"/>
                <a:cs typeface="Open Sans" pitchFamily="34" charset="-120"/>
              </a:rPr>
              <a:t>Teachers and administrators can securely input student scores and grades into the system.</a:t>
            </a:r>
            <a:endParaRPr lang="en-US" sz="1560" dirty="0"/>
          </a:p>
        </p:txBody>
      </p:sp>
      <p:sp>
        <p:nvSpPr>
          <p:cNvPr id="12" name="Shape 9"/>
          <p:cNvSpPr/>
          <p:nvPr/>
        </p:nvSpPr>
        <p:spPr>
          <a:xfrm>
            <a:off x="7537906" y="5493782"/>
            <a:ext cx="693301" cy="39529"/>
          </a:xfrm>
          <a:prstGeom prst="roundRect">
            <a:avLst>
              <a:gd name="adj" fmla="val 225515"/>
            </a:avLst>
          </a:prstGeom>
          <a:solidFill>
            <a:srgbClr val="E2C8B5"/>
          </a:solidFill>
          <a:ln/>
        </p:spPr>
        <p:txBody>
          <a:bodyPr/>
          <a:lstStyle/>
          <a:p>
            <a:endParaRPr lang="en-US"/>
          </a:p>
        </p:txBody>
      </p:sp>
      <p:sp>
        <p:nvSpPr>
          <p:cNvPr id="13" name="Shape 10"/>
          <p:cNvSpPr/>
          <p:nvPr/>
        </p:nvSpPr>
        <p:spPr>
          <a:xfrm>
            <a:off x="7092255" y="5290780"/>
            <a:ext cx="445651" cy="44565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14" name="Text 11"/>
          <p:cNvSpPr/>
          <p:nvPr/>
        </p:nvSpPr>
        <p:spPr>
          <a:xfrm>
            <a:off x="7237750" y="5364956"/>
            <a:ext cx="154543" cy="297180"/>
          </a:xfrm>
          <a:prstGeom prst="rect">
            <a:avLst/>
          </a:prstGeom>
          <a:noFill/>
          <a:ln/>
        </p:spPr>
        <p:txBody>
          <a:bodyPr wrap="none" rtlCol="0" anchor="t"/>
          <a:lstStyle/>
          <a:p>
            <a:pPr marL="0" indent="0" algn="ctr">
              <a:lnSpc>
                <a:spcPts val="2340"/>
              </a:lnSpc>
              <a:buNone/>
            </a:pPr>
            <a:r>
              <a:rPr lang="en-US" sz="2340" kern="0" spc="-70" dirty="0">
                <a:solidFill>
                  <a:srgbClr val="2B2E3C"/>
                </a:solidFill>
                <a:latin typeface="Bitter" pitchFamily="34" charset="0"/>
                <a:ea typeface="Bitter" pitchFamily="34" charset="-122"/>
                <a:cs typeface="Bitter" pitchFamily="34" charset="-120"/>
              </a:rPr>
              <a:t>2</a:t>
            </a:r>
            <a:endParaRPr lang="en-US" sz="2340" dirty="0"/>
          </a:p>
        </p:txBody>
      </p:sp>
      <p:sp>
        <p:nvSpPr>
          <p:cNvPr id="15" name="Text 12"/>
          <p:cNvSpPr/>
          <p:nvPr/>
        </p:nvSpPr>
        <p:spPr>
          <a:xfrm>
            <a:off x="8404503" y="5266015"/>
            <a:ext cx="2476143" cy="309563"/>
          </a:xfrm>
          <a:prstGeom prst="rect">
            <a:avLst/>
          </a:prstGeom>
          <a:noFill/>
          <a:ln/>
        </p:spPr>
        <p:txBody>
          <a:bodyPr wrap="none" rtlCol="0" anchor="t"/>
          <a:lstStyle/>
          <a:p>
            <a:pPr marL="0" indent="0" algn="l">
              <a:lnSpc>
                <a:spcPts val="2437"/>
              </a:lnSpc>
              <a:buNone/>
            </a:pPr>
            <a:r>
              <a:rPr lang="en-US" sz="1950" kern="0" spc="-58" dirty="0">
                <a:solidFill>
                  <a:srgbClr val="2B2E3C"/>
                </a:solidFill>
                <a:latin typeface="Bitter" pitchFamily="34" charset="0"/>
                <a:ea typeface="Bitter" pitchFamily="34" charset="-122"/>
                <a:cs typeface="Bitter" pitchFamily="34" charset="-120"/>
              </a:rPr>
              <a:t>Performance Tracking</a:t>
            </a:r>
            <a:endParaRPr lang="en-US" sz="1950" dirty="0"/>
          </a:p>
        </p:txBody>
      </p:sp>
      <p:sp>
        <p:nvSpPr>
          <p:cNvPr id="16" name="Text 13"/>
          <p:cNvSpPr/>
          <p:nvPr/>
        </p:nvSpPr>
        <p:spPr>
          <a:xfrm>
            <a:off x="8404503" y="5694402"/>
            <a:ext cx="4321135" cy="633889"/>
          </a:xfrm>
          <a:prstGeom prst="rect">
            <a:avLst/>
          </a:prstGeom>
          <a:noFill/>
          <a:ln/>
        </p:spPr>
        <p:txBody>
          <a:bodyPr wrap="square" rtlCol="0" anchor="t"/>
          <a:lstStyle/>
          <a:p>
            <a:pPr marL="0" indent="0" algn="l">
              <a:lnSpc>
                <a:spcPts val="2496"/>
              </a:lnSpc>
              <a:buNone/>
            </a:pPr>
            <a:r>
              <a:rPr lang="en-US" sz="1560" kern="0" spc="-31" dirty="0">
                <a:solidFill>
                  <a:srgbClr val="2B2E3C"/>
                </a:solidFill>
                <a:latin typeface="Open Sans" pitchFamily="34" charset="0"/>
                <a:ea typeface="Open Sans" pitchFamily="34" charset="-122"/>
                <a:cs typeface="Open Sans" pitchFamily="34" charset="-120"/>
              </a:rPr>
              <a:t>The system monitors student performance and tracks their academic progress over time.</a:t>
            </a:r>
            <a:endParaRPr lang="en-US" sz="1560" dirty="0"/>
          </a:p>
        </p:txBody>
      </p:sp>
      <p:sp>
        <p:nvSpPr>
          <p:cNvPr id="17" name="Shape 14"/>
          <p:cNvSpPr/>
          <p:nvPr/>
        </p:nvSpPr>
        <p:spPr>
          <a:xfrm>
            <a:off x="6398955" y="6385084"/>
            <a:ext cx="693301" cy="39529"/>
          </a:xfrm>
          <a:prstGeom prst="roundRect">
            <a:avLst>
              <a:gd name="adj" fmla="val 225515"/>
            </a:avLst>
          </a:prstGeom>
          <a:solidFill>
            <a:srgbClr val="E2C8B5"/>
          </a:solidFill>
          <a:ln/>
        </p:spPr>
        <p:txBody>
          <a:bodyPr/>
          <a:lstStyle/>
          <a:p>
            <a:endParaRPr lang="en-US"/>
          </a:p>
        </p:txBody>
      </p:sp>
      <p:sp>
        <p:nvSpPr>
          <p:cNvPr id="18" name="Shape 15"/>
          <p:cNvSpPr/>
          <p:nvPr/>
        </p:nvSpPr>
        <p:spPr>
          <a:xfrm>
            <a:off x="7092255" y="6182082"/>
            <a:ext cx="445651" cy="445651"/>
          </a:xfrm>
          <a:prstGeom prst="roundRect">
            <a:avLst>
              <a:gd name="adj" fmla="val 20003"/>
            </a:avLst>
          </a:prstGeom>
          <a:solidFill>
            <a:srgbClr val="FCE2CF"/>
          </a:solidFill>
          <a:ln w="7620">
            <a:solidFill>
              <a:srgbClr val="E2C8B5"/>
            </a:solidFill>
            <a:prstDash val="solid"/>
          </a:ln>
        </p:spPr>
        <p:txBody>
          <a:bodyPr/>
          <a:lstStyle/>
          <a:p>
            <a:endParaRPr lang="en-US"/>
          </a:p>
        </p:txBody>
      </p:sp>
      <p:sp>
        <p:nvSpPr>
          <p:cNvPr id="19" name="Text 16"/>
          <p:cNvSpPr/>
          <p:nvPr/>
        </p:nvSpPr>
        <p:spPr>
          <a:xfrm>
            <a:off x="7234535" y="6256258"/>
            <a:ext cx="161092" cy="297180"/>
          </a:xfrm>
          <a:prstGeom prst="rect">
            <a:avLst/>
          </a:prstGeom>
          <a:noFill/>
          <a:ln/>
        </p:spPr>
        <p:txBody>
          <a:bodyPr wrap="none" rtlCol="0" anchor="t"/>
          <a:lstStyle/>
          <a:p>
            <a:pPr marL="0" indent="0" algn="ctr">
              <a:lnSpc>
                <a:spcPts val="2340"/>
              </a:lnSpc>
              <a:buNone/>
            </a:pPr>
            <a:r>
              <a:rPr lang="en-US" sz="2340" kern="0" spc="-70" dirty="0">
                <a:solidFill>
                  <a:srgbClr val="2B2E3C"/>
                </a:solidFill>
                <a:latin typeface="Bitter" pitchFamily="34" charset="0"/>
                <a:ea typeface="Bitter" pitchFamily="34" charset="-122"/>
                <a:cs typeface="Bitter" pitchFamily="34" charset="-120"/>
              </a:rPr>
              <a:t>3</a:t>
            </a:r>
            <a:endParaRPr lang="en-US" sz="2340" dirty="0"/>
          </a:p>
        </p:txBody>
      </p:sp>
      <p:sp>
        <p:nvSpPr>
          <p:cNvPr id="20" name="Text 17"/>
          <p:cNvSpPr/>
          <p:nvPr/>
        </p:nvSpPr>
        <p:spPr>
          <a:xfrm>
            <a:off x="3613190" y="6157317"/>
            <a:ext cx="2612469" cy="309563"/>
          </a:xfrm>
          <a:prstGeom prst="rect">
            <a:avLst/>
          </a:prstGeom>
          <a:noFill/>
          <a:ln/>
        </p:spPr>
        <p:txBody>
          <a:bodyPr wrap="none" rtlCol="0" anchor="t"/>
          <a:lstStyle/>
          <a:p>
            <a:pPr marL="0" indent="0" algn="r">
              <a:lnSpc>
                <a:spcPts val="2437"/>
              </a:lnSpc>
              <a:buNone/>
            </a:pPr>
            <a:r>
              <a:rPr lang="en-US" sz="1950" kern="0" spc="-58" dirty="0">
                <a:solidFill>
                  <a:srgbClr val="2B2E3C"/>
                </a:solidFill>
                <a:latin typeface="Bitter" pitchFamily="34" charset="0"/>
                <a:ea typeface="Bitter" pitchFamily="34" charset="-122"/>
                <a:cs typeface="Bitter" pitchFamily="34" charset="-120"/>
              </a:rPr>
              <a:t>Reporting and Analytics</a:t>
            </a:r>
            <a:endParaRPr lang="en-US" sz="1950" dirty="0"/>
          </a:p>
        </p:txBody>
      </p:sp>
      <p:sp>
        <p:nvSpPr>
          <p:cNvPr id="21" name="Text 18"/>
          <p:cNvSpPr/>
          <p:nvPr/>
        </p:nvSpPr>
        <p:spPr>
          <a:xfrm>
            <a:off x="1904643" y="6585704"/>
            <a:ext cx="4321016" cy="633889"/>
          </a:xfrm>
          <a:prstGeom prst="rect">
            <a:avLst/>
          </a:prstGeom>
          <a:noFill/>
          <a:ln/>
        </p:spPr>
        <p:txBody>
          <a:bodyPr wrap="square" rtlCol="0" anchor="t"/>
          <a:lstStyle/>
          <a:p>
            <a:pPr marL="0" indent="0" algn="r">
              <a:lnSpc>
                <a:spcPts val="2496"/>
              </a:lnSpc>
              <a:buNone/>
            </a:pPr>
            <a:r>
              <a:rPr lang="en-US" sz="1560" kern="0" spc="-31" dirty="0">
                <a:solidFill>
                  <a:srgbClr val="2B2E3C"/>
                </a:solidFill>
                <a:latin typeface="Open Sans" pitchFamily="34" charset="0"/>
                <a:ea typeface="Open Sans" pitchFamily="34" charset="-122"/>
                <a:cs typeface="Open Sans" pitchFamily="34" charset="-120"/>
              </a:rPr>
              <a:t>Generate comprehensive reports and insights to identify trends and inform educational decisions.</a:t>
            </a:r>
            <a:endParaRPr lang="en-US" sz="156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93132" y="2736652"/>
            <a:ext cx="4900017" cy="2756297"/>
          </a:xfrm>
          <a:prstGeom prst="rect">
            <a:avLst/>
          </a:prstGeom>
        </p:spPr>
      </p:pic>
      <p:sp>
        <p:nvSpPr>
          <p:cNvPr id="6" name="Text 2"/>
          <p:cNvSpPr/>
          <p:nvPr/>
        </p:nvSpPr>
        <p:spPr>
          <a:xfrm>
            <a:off x="6307098" y="758428"/>
            <a:ext cx="6991469" cy="732830"/>
          </a:xfrm>
          <a:prstGeom prst="rect">
            <a:avLst/>
          </a:prstGeom>
          <a:noFill/>
          <a:ln/>
        </p:spPr>
        <p:txBody>
          <a:bodyPr wrap="none" rtlCol="0" anchor="t"/>
          <a:lstStyle/>
          <a:p>
            <a:pPr marL="0" indent="0">
              <a:lnSpc>
                <a:spcPts val="5770"/>
              </a:lnSpc>
              <a:buNone/>
            </a:pPr>
            <a:r>
              <a:rPr lang="en-US" sz="4616" kern="0" spc="-138" dirty="0">
                <a:solidFill>
                  <a:srgbClr val="2C3F42"/>
                </a:solidFill>
                <a:latin typeface="Bitter" pitchFamily="34" charset="0"/>
                <a:ea typeface="Bitter" pitchFamily="34" charset="-122"/>
                <a:cs typeface="Bitter" pitchFamily="34" charset="-120"/>
              </a:rPr>
              <a:t>Parent Notification Process</a:t>
            </a:r>
            <a:endParaRPr lang="en-US" sz="4616" dirty="0"/>
          </a:p>
        </p:txBody>
      </p:sp>
      <p:pic>
        <p:nvPicPr>
          <p:cNvPr id="7" name="Image 2" descr="preencoded.png"/>
          <p:cNvPicPr>
            <a:picLocks noChangeAspect="1"/>
          </p:cNvPicPr>
          <p:nvPr/>
        </p:nvPicPr>
        <p:blipFill>
          <a:blip r:embed="rId5"/>
          <a:stretch>
            <a:fillRect/>
          </a:stretch>
        </p:blipFill>
        <p:spPr>
          <a:xfrm>
            <a:off x="6307098" y="1842968"/>
            <a:ext cx="1172528" cy="1876068"/>
          </a:xfrm>
          <a:prstGeom prst="rect">
            <a:avLst/>
          </a:prstGeom>
        </p:spPr>
      </p:pic>
      <p:sp>
        <p:nvSpPr>
          <p:cNvPr id="8" name="Text 3"/>
          <p:cNvSpPr/>
          <p:nvPr/>
        </p:nvSpPr>
        <p:spPr>
          <a:xfrm>
            <a:off x="7831336" y="2077403"/>
            <a:ext cx="2931319" cy="366355"/>
          </a:xfrm>
          <a:prstGeom prst="rect">
            <a:avLst/>
          </a:prstGeom>
          <a:noFill/>
          <a:ln/>
        </p:spPr>
        <p:txBody>
          <a:bodyPr wrap="none" rtlCol="0" anchor="t"/>
          <a:lstStyle/>
          <a:p>
            <a:pPr marL="0" indent="0" algn="l">
              <a:lnSpc>
                <a:spcPts val="2885"/>
              </a:lnSpc>
              <a:buNone/>
            </a:pPr>
            <a:r>
              <a:rPr lang="en-US" sz="2308" kern="0" spc="-69" dirty="0">
                <a:solidFill>
                  <a:srgbClr val="2B2E3C"/>
                </a:solidFill>
                <a:latin typeface="Bitter" pitchFamily="34" charset="0"/>
                <a:ea typeface="Bitter" pitchFamily="34" charset="-122"/>
                <a:cs typeface="Bitter" pitchFamily="34" charset="-120"/>
              </a:rPr>
              <a:t>Trigger Criteria</a:t>
            </a:r>
            <a:endParaRPr lang="en-US" sz="2308" dirty="0"/>
          </a:p>
        </p:txBody>
      </p:sp>
      <p:sp>
        <p:nvSpPr>
          <p:cNvPr id="9" name="Text 4"/>
          <p:cNvSpPr/>
          <p:nvPr/>
        </p:nvSpPr>
        <p:spPr>
          <a:xfrm>
            <a:off x="7831336" y="2584371"/>
            <a:ext cx="5978366" cy="750570"/>
          </a:xfrm>
          <a:prstGeom prst="rect">
            <a:avLst/>
          </a:prstGeom>
          <a:noFill/>
          <a:ln/>
        </p:spPr>
        <p:txBody>
          <a:bodyPr wrap="square" rtlCol="0" anchor="t"/>
          <a:lstStyle/>
          <a:p>
            <a:pPr marL="0" indent="0" algn="l">
              <a:lnSpc>
                <a:spcPts val="2954"/>
              </a:lnSpc>
              <a:buNone/>
            </a:pPr>
            <a:r>
              <a:rPr lang="en-US" sz="1847" kern="0" spc="-37" dirty="0">
                <a:solidFill>
                  <a:srgbClr val="2B2E3C"/>
                </a:solidFill>
                <a:latin typeface="Open Sans" pitchFamily="34" charset="0"/>
                <a:ea typeface="Open Sans" pitchFamily="34" charset="-122"/>
                <a:cs typeface="Open Sans" pitchFamily="34" charset="-120"/>
              </a:rPr>
              <a:t>The system continuously evaluates student performance against predefined notification criteria.</a:t>
            </a:r>
            <a:endParaRPr lang="en-US" sz="1847" dirty="0"/>
          </a:p>
        </p:txBody>
      </p:sp>
      <p:pic>
        <p:nvPicPr>
          <p:cNvPr id="10" name="Image 3" descr="preencoded.png"/>
          <p:cNvPicPr>
            <a:picLocks noChangeAspect="1"/>
          </p:cNvPicPr>
          <p:nvPr/>
        </p:nvPicPr>
        <p:blipFill>
          <a:blip r:embed="rId6"/>
          <a:stretch>
            <a:fillRect/>
          </a:stretch>
        </p:blipFill>
        <p:spPr>
          <a:xfrm>
            <a:off x="6307098" y="3719036"/>
            <a:ext cx="1172528" cy="1876068"/>
          </a:xfrm>
          <a:prstGeom prst="rect">
            <a:avLst/>
          </a:prstGeom>
        </p:spPr>
      </p:pic>
      <p:sp>
        <p:nvSpPr>
          <p:cNvPr id="11" name="Text 5"/>
          <p:cNvSpPr/>
          <p:nvPr/>
        </p:nvSpPr>
        <p:spPr>
          <a:xfrm>
            <a:off x="7831336" y="3953470"/>
            <a:ext cx="2931319" cy="366355"/>
          </a:xfrm>
          <a:prstGeom prst="rect">
            <a:avLst/>
          </a:prstGeom>
          <a:noFill/>
          <a:ln/>
        </p:spPr>
        <p:txBody>
          <a:bodyPr wrap="none" rtlCol="0" anchor="t"/>
          <a:lstStyle/>
          <a:p>
            <a:pPr marL="0" indent="0" algn="l">
              <a:lnSpc>
                <a:spcPts val="2885"/>
              </a:lnSpc>
              <a:buNone/>
            </a:pPr>
            <a:r>
              <a:rPr lang="en-US" sz="2308" kern="0" spc="-69" dirty="0">
                <a:solidFill>
                  <a:srgbClr val="2B2E3C"/>
                </a:solidFill>
                <a:latin typeface="Bitter" pitchFamily="34" charset="0"/>
                <a:ea typeface="Bitter" pitchFamily="34" charset="-122"/>
                <a:cs typeface="Bitter" pitchFamily="34" charset="-120"/>
              </a:rPr>
              <a:t>SMS Delivery</a:t>
            </a:r>
            <a:endParaRPr lang="en-US" sz="2308" dirty="0"/>
          </a:p>
        </p:txBody>
      </p:sp>
      <p:sp>
        <p:nvSpPr>
          <p:cNvPr id="12" name="Text 6"/>
          <p:cNvSpPr/>
          <p:nvPr/>
        </p:nvSpPr>
        <p:spPr>
          <a:xfrm>
            <a:off x="7831336" y="4460438"/>
            <a:ext cx="5978366" cy="750570"/>
          </a:xfrm>
          <a:prstGeom prst="rect">
            <a:avLst/>
          </a:prstGeom>
          <a:noFill/>
          <a:ln/>
        </p:spPr>
        <p:txBody>
          <a:bodyPr wrap="square" rtlCol="0" anchor="t"/>
          <a:lstStyle/>
          <a:p>
            <a:pPr marL="0" indent="0" algn="l">
              <a:lnSpc>
                <a:spcPts val="2954"/>
              </a:lnSpc>
              <a:buNone/>
            </a:pPr>
            <a:r>
              <a:rPr lang="en-US" sz="1847" kern="0" spc="-37" dirty="0">
                <a:solidFill>
                  <a:srgbClr val="2B2E3C"/>
                </a:solidFill>
                <a:latin typeface="Open Sans" pitchFamily="34" charset="0"/>
                <a:ea typeface="Open Sans" pitchFamily="34" charset="-122"/>
                <a:cs typeface="Open Sans" pitchFamily="34" charset="-120"/>
              </a:rPr>
              <a:t>When a trigger is met, the system automatically sends an SMS alert to the parent's registered mobile number.</a:t>
            </a:r>
            <a:endParaRPr lang="en-US" sz="1847" dirty="0"/>
          </a:p>
        </p:txBody>
      </p:sp>
      <p:pic>
        <p:nvPicPr>
          <p:cNvPr id="13" name="Image 4" descr="preencoded.png"/>
          <p:cNvPicPr>
            <a:picLocks noChangeAspect="1"/>
          </p:cNvPicPr>
          <p:nvPr/>
        </p:nvPicPr>
        <p:blipFill>
          <a:blip r:embed="rId7"/>
          <a:stretch>
            <a:fillRect/>
          </a:stretch>
        </p:blipFill>
        <p:spPr>
          <a:xfrm>
            <a:off x="6307098" y="5595104"/>
            <a:ext cx="1172528" cy="1876068"/>
          </a:xfrm>
          <a:prstGeom prst="rect">
            <a:avLst/>
          </a:prstGeom>
        </p:spPr>
      </p:pic>
      <p:sp>
        <p:nvSpPr>
          <p:cNvPr id="14" name="Text 7"/>
          <p:cNvSpPr/>
          <p:nvPr/>
        </p:nvSpPr>
        <p:spPr>
          <a:xfrm>
            <a:off x="7831336" y="5829538"/>
            <a:ext cx="2931319" cy="366355"/>
          </a:xfrm>
          <a:prstGeom prst="rect">
            <a:avLst/>
          </a:prstGeom>
          <a:noFill/>
          <a:ln/>
        </p:spPr>
        <p:txBody>
          <a:bodyPr wrap="none" rtlCol="0" anchor="t"/>
          <a:lstStyle/>
          <a:p>
            <a:pPr marL="0" indent="0" algn="l">
              <a:lnSpc>
                <a:spcPts val="2885"/>
              </a:lnSpc>
              <a:buNone/>
            </a:pPr>
            <a:r>
              <a:rPr lang="en-US" sz="2308" kern="0" spc="-69" dirty="0">
                <a:solidFill>
                  <a:srgbClr val="2B2E3C"/>
                </a:solidFill>
                <a:latin typeface="Bitter" pitchFamily="34" charset="0"/>
                <a:ea typeface="Bitter" pitchFamily="34" charset="-122"/>
                <a:cs typeface="Bitter" pitchFamily="34" charset="-120"/>
              </a:rPr>
              <a:t>Parental Engagement</a:t>
            </a:r>
            <a:endParaRPr lang="en-US" sz="2308" dirty="0"/>
          </a:p>
        </p:txBody>
      </p:sp>
      <p:sp>
        <p:nvSpPr>
          <p:cNvPr id="15" name="Text 8"/>
          <p:cNvSpPr/>
          <p:nvPr/>
        </p:nvSpPr>
        <p:spPr>
          <a:xfrm>
            <a:off x="7831336" y="6336506"/>
            <a:ext cx="5978366" cy="750570"/>
          </a:xfrm>
          <a:prstGeom prst="rect">
            <a:avLst/>
          </a:prstGeom>
          <a:noFill/>
          <a:ln/>
        </p:spPr>
        <p:txBody>
          <a:bodyPr wrap="square" rtlCol="0" anchor="t"/>
          <a:lstStyle/>
          <a:p>
            <a:pPr marL="0" indent="0" algn="l">
              <a:lnSpc>
                <a:spcPts val="2954"/>
              </a:lnSpc>
              <a:buNone/>
            </a:pPr>
            <a:r>
              <a:rPr lang="en-US" sz="1847" kern="0" spc="-37" dirty="0">
                <a:solidFill>
                  <a:srgbClr val="2B2E3C"/>
                </a:solidFill>
                <a:latin typeface="Open Sans" pitchFamily="34" charset="0"/>
                <a:ea typeface="Open Sans" pitchFamily="34" charset="-122"/>
                <a:cs typeface="Open Sans" pitchFamily="34" charset="-120"/>
              </a:rPr>
              <a:t>Parents can review their child's progress and respond to the alerts, fostering active involvement.</a:t>
            </a:r>
            <a:endParaRPr lang="en-US" sz="1847"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txBody>
          <a:bodyPr/>
          <a:lstStyle/>
          <a:p>
            <a:endParaRPr lang="en-US"/>
          </a:p>
        </p:txBody>
      </p:sp>
      <p:sp>
        <p:nvSpPr>
          <p:cNvPr id="3" name="Shape 1"/>
          <p:cNvSpPr/>
          <p:nvPr/>
        </p:nvSpPr>
        <p:spPr>
          <a:xfrm>
            <a:off x="0" y="0"/>
            <a:ext cx="14630400" cy="8229600"/>
          </a:xfrm>
          <a:prstGeom prst="rect">
            <a:avLst/>
          </a:prstGeom>
          <a:solidFill>
            <a:srgbClr val="FFF8F0"/>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5" name="Image 1" descr="preencoded.png"/>
          <p:cNvPicPr>
            <a:picLocks noChangeAspect="1"/>
          </p:cNvPicPr>
          <p:nvPr/>
        </p:nvPicPr>
        <p:blipFill>
          <a:blip r:embed="rId4"/>
          <a:stretch>
            <a:fillRect/>
          </a:stretch>
        </p:blipFill>
        <p:spPr>
          <a:xfrm>
            <a:off x="263247" y="2461498"/>
            <a:ext cx="4959906" cy="3306604"/>
          </a:xfrm>
          <a:prstGeom prst="rect">
            <a:avLst/>
          </a:prstGeom>
        </p:spPr>
      </p:pic>
      <p:sp>
        <p:nvSpPr>
          <p:cNvPr id="6" name="Text 2"/>
          <p:cNvSpPr/>
          <p:nvPr/>
        </p:nvSpPr>
        <p:spPr>
          <a:xfrm>
            <a:off x="6223516" y="579834"/>
            <a:ext cx="5265301" cy="658058"/>
          </a:xfrm>
          <a:prstGeom prst="rect">
            <a:avLst/>
          </a:prstGeom>
          <a:noFill/>
          <a:ln/>
        </p:spPr>
        <p:txBody>
          <a:bodyPr wrap="none" rtlCol="0" anchor="t"/>
          <a:lstStyle/>
          <a:p>
            <a:pPr marL="0" indent="0">
              <a:lnSpc>
                <a:spcPts val="5182"/>
              </a:lnSpc>
              <a:buNone/>
            </a:pPr>
            <a:r>
              <a:rPr lang="en-US" sz="4146" kern="0" spc="-124" dirty="0">
                <a:solidFill>
                  <a:srgbClr val="2C3F42"/>
                </a:solidFill>
                <a:latin typeface="Bitter" pitchFamily="34" charset="0"/>
                <a:ea typeface="Bitter" pitchFamily="34" charset="-122"/>
                <a:cs typeface="Bitter" pitchFamily="34" charset="-120"/>
              </a:rPr>
              <a:t>Security and Privacy</a:t>
            </a:r>
            <a:endParaRPr lang="en-US" sz="4146" dirty="0"/>
          </a:p>
        </p:txBody>
      </p:sp>
      <p:sp>
        <p:nvSpPr>
          <p:cNvPr id="7" name="Shape 3"/>
          <p:cNvSpPr/>
          <p:nvPr/>
        </p:nvSpPr>
        <p:spPr>
          <a:xfrm>
            <a:off x="6223516" y="1790700"/>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8" name="Text 4"/>
          <p:cNvSpPr/>
          <p:nvPr/>
        </p:nvSpPr>
        <p:spPr>
          <a:xfrm>
            <a:off x="6399609" y="1869638"/>
            <a:ext cx="121563"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1</a:t>
            </a:r>
            <a:endParaRPr lang="en-US" sz="2488" dirty="0"/>
          </a:p>
        </p:txBody>
      </p:sp>
      <p:sp>
        <p:nvSpPr>
          <p:cNvPr id="9" name="Text 5"/>
          <p:cNvSpPr/>
          <p:nvPr/>
        </p:nvSpPr>
        <p:spPr>
          <a:xfrm>
            <a:off x="6907887" y="1790700"/>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Data Encryption</a:t>
            </a:r>
            <a:endParaRPr lang="en-US" sz="2073" dirty="0"/>
          </a:p>
        </p:txBody>
      </p:sp>
      <p:sp>
        <p:nvSpPr>
          <p:cNvPr id="10" name="Text 6"/>
          <p:cNvSpPr/>
          <p:nvPr/>
        </p:nvSpPr>
        <p:spPr>
          <a:xfrm>
            <a:off x="6907887" y="2245995"/>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All student and parent data is encrypted both at rest and in transit to ensure privacy.</a:t>
            </a:r>
            <a:endParaRPr lang="en-US" sz="1658" dirty="0"/>
          </a:p>
        </p:txBody>
      </p:sp>
      <p:sp>
        <p:nvSpPr>
          <p:cNvPr id="11" name="Shape 7"/>
          <p:cNvSpPr/>
          <p:nvPr/>
        </p:nvSpPr>
        <p:spPr>
          <a:xfrm>
            <a:off x="6223516" y="3367326"/>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2" name="Text 8"/>
          <p:cNvSpPr/>
          <p:nvPr/>
        </p:nvSpPr>
        <p:spPr>
          <a:xfrm>
            <a:off x="6378297" y="3446264"/>
            <a:ext cx="164187"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2</a:t>
            </a:r>
            <a:endParaRPr lang="en-US" sz="2488" dirty="0"/>
          </a:p>
        </p:txBody>
      </p:sp>
      <p:sp>
        <p:nvSpPr>
          <p:cNvPr id="13" name="Text 9"/>
          <p:cNvSpPr/>
          <p:nvPr/>
        </p:nvSpPr>
        <p:spPr>
          <a:xfrm>
            <a:off x="6907887" y="3367326"/>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Access Controls</a:t>
            </a:r>
            <a:endParaRPr lang="en-US" sz="2073" dirty="0"/>
          </a:p>
        </p:txBody>
      </p:sp>
      <p:sp>
        <p:nvSpPr>
          <p:cNvPr id="14" name="Text 10"/>
          <p:cNvSpPr/>
          <p:nvPr/>
        </p:nvSpPr>
        <p:spPr>
          <a:xfrm>
            <a:off x="6907887" y="3822621"/>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Role-based access permissions limit user access to sensitive information based on their responsibilities.</a:t>
            </a:r>
            <a:endParaRPr lang="en-US" sz="1658" dirty="0"/>
          </a:p>
        </p:txBody>
      </p:sp>
      <p:sp>
        <p:nvSpPr>
          <p:cNvPr id="15" name="Shape 11"/>
          <p:cNvSpPr/>
          <p:nvPr/>
        </p:nvSpPr>
        <p:spPr>
          <a:xfrm>
            <a:off x="6223516" y="4943951"/>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16" name="Text 12"/>
          <p:cNvSpPr/>
          <p:nvPr/>
        </p:nvSpPr>
        <p:spPr>
          <a:xfrm>
            <a:off x="6374844" y="5022890"/>
            <a:ext cx="171212"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3</a:t>
            </a:r>
            <a:endParaRPr lang="en-US" sz="2488" dirty="0"/>
          </a:p>
        </p:txBody>
      </p:sp>
      <p:sp>
        <p:nvSpPr>
          <p:cNvPr id="17" name="Text 13"/>
          <p:cNvSpPr/>
          <p:nvPr/>
        </p:nvSpPr>
        <p:spPr>
          <a:xfrm>
            <a:off x="6907887" y="4943951"/>
            <a:ext cx="2632591"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Audit Logging</a:t>
            </a:r>
            <a:endParaRPr lang="en-US" sz="2073" dirty="0"/>
          </a:p>
        </p:txBody>
      </p:sp>
      <p:sp>
        <p:nvSpPr>
          <p:cNvPr id="18" name="Text 14"/>
          <p:cNvSpPr/>
          <p:nvPr/>
        </p:nvSpPr>
        <p:spPr>
          <a:xfrm>
            <a:off x="6907887" y="5399246"/>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The system maintains comprehensive logs of all user actions and data modifications for accountability.</a:t>
            </a:r>
            <a:endParaRPr lang="en-US" sz="1658" dirty="0"/>
          </a:p>
        </p:txBody>
      </p:sp>
      <p:sp>
        <p:nvSpPr>
          <p:cNvPr id="19" name="Shape 15"/>
          <p:cNvSpPr/>
          <p:nvPr/>
        </p:nvSpPr>
        <p:spPr>
          <a:xfrm>
            <a:off x="6223516" y="6520577"/>
            <a:ext cx="473869" cy="473869"/>
          </a:xfrm>
          <a:prstGeom prst="roundRect">
            <a:avLst>
              <a:gd name="adj" fmla="val 20001"/>
            </a:avLst>
          </a:prstGeom>
          <a:solidFill>
            <a:srgbClr val="FCE2CF"/>
          </a:solidFill>
          <a:ln w="7620">
            <a:solidFill>
              <a:srgbClr val="E2C8B5"/>
            </a:solidFill>
            <a:prstDash val="solid"/>
          </a:ln>
        </p:spPr>
        <p:txBody>
          <a:bodyPr/>
          <a:lstStyle/>
          <a:p>
            <a:endParaRPr lang="en-US"/>
          </a:p>
        </p:txBody>
      </p:sp>
      <p:sp>
        <p:nvSpPr>
          <p:cNvPr id="20" name="Text 16"/>
          <p:cNvSpPr/>
          <p:nvPr/>
        </p:nvSpPr>
        <p:spPr>
          <a:xfrm>
            <a:off x="6371630" y="6599515"/>
            <a:ext cx="177522" cy="315873"/>
          </a:xfrm>
          <a:prstGeom prst="rect">
            <a:avLst/>
          </a:prstGeom>
          <a:noFill/>
          <a:ln/>
        </p:spPr>
        <p:txBody>
          <a:bodyPr wrap="none" rtlCol="0" anchor="t"/>
          <a:lstStyle/>
          <a:p>
            <a:pPr marL="0" indent="0" algn="ctr">
              <a:lnSpc>
                <a:spcPts val="2488"/>
              </a:lnSpc>
              <a:buNone/>
            </a:pPr>
            <a:r>
              <a:rPr lang="en-US" sz="2488" kern="0" spc="-75" dirty="0">
                <a:solidFill>
                  <a:srgbClr val="2B2E3C"/>
                </a:solidFill>
                <a:latin typeface="Bitter" pitchFamily="34" charset="0"/>
                <a:ea typeface="Bitter" pitchFamily="34" charset="-122"/>
                <a:cs typeface="Bitter" pitchFamily="34" charset="-120"/>
              </a:rPr>
              <a:t>4</a:t>
            </a:r>
            <a:endParaRPr lang="en-US" sz="2488" dirty="0"/>
          </a:p>
        </p:txBody>
      </p:sp>
      <p:sp>
        <p:nvSpPr>
          <p:cNvPr id="21" name="Text 17"/>
          <p:cNvSpPr/>
          <p:nvPr/>
        </p:nvSpPr>
        <p:spPr>
          <a:xfrm>
            <a:off x="6907887" y="6520577"/>
            <a:ext cx="3296960" cy="328970"/>
          </a:xfrm>
          <a:prstGeom prst="rect">
            <a:avLst/>
          </a:prstGeom>
          <a:noFill/>
          <a:ln/>
        </p:spPr>
        <p:txBody>
          <a:bodyPr wrap="none" rtlCol="0" anchor="t"/>
          <a:lstStyle/>
          <a:p>
            <a:pPr marL="0" indent="0">
              <a:lnSpc>
                <a:spcPts val="2591"/>
              </a:lnSpc>
              <a:buNone/>
            </a:pPr>
            <a:r>
              <a:rPr lang="en-US" sz="2073" kern="0" spc="-62" dirty="0">
                <a:solidFill>
                  <a:srgbClr val="2B2E3C"/>
                </a:solidFill>
                <a:latin typeface="Bitter" pitchFamily="34" charset="0"/>
                <a:ea typeface="Bitter" pitchFamily="34" charset="-122"/>
                <a:cs typeface="Bitter" pitchFamily="34" charset="-120"/>
              </a:rPr>
              <a:t>Compliance and Regulations</a:t>
            </a:r>
            <a:endParaRPr lang="en-US" sz="2073" dirty="0"/>
          </a:p>
        </p:txBody>
      </p:sp>
      <p:sp>
        <p:nvSpPr>
          <p:cNvPr id="22" name="Text 18"/>
          <p:cNvSpPr/>
          <p:nvPr/>
        </p:nvSpPr>
        <p:spPr>
          <a:xfrm>
            <a:off x="6907887" y="6975872"/>
            <a:ext cx="6985397" cy="673894"/>
          </a:xfrm>
          <a:prstGeom prst="rect">
            <a:avLst/>
          </a:prstGeom>
          <a:noFill/>
          <a:ln/>
        </p:spPr>
        <p:txBody>
          <a:bodyPr wrap="square" rtlCol="0" anchor="t"/>
          <a:lstStyle/>
          <a:p>
            <a:pPr marL="0" indent="0">
              <a:lnSpc>
                <a:spcPts val="2653"/>
              </a:lnSpc>
              <a:buNone/>
            </a:pPr>
            <a:r>
              <a:rPr lang="en-US" sz="1658" kern="0" spc="-33" dirty="0">
                <a:solidFill>
                  <a:srgbClr val="2B2E3C"/>
                </a:solidFill>
                <a:latin typeface="Open Sans" pitchFamily="34" charset="0"/>
                <a:ea typeface="Open Sans" pitchFamily="34" charset="-122"/>
                <a:cs typeface="Open Sans" pitchFamily="34" charset="-120"/>
              </a:rPr>
              <a:t>The system adheres to relevant data protection laws and industry standards to safeguard information.</a:t>
            </a:r>
            <a:endParaRPr lang="en-US" sz="1658"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622</Words>
  <Application>Microsoft Office PowerPoint</Application>
  <PresentationFormat>Custom</PresentationFormat>
  <Paragraphs>94</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Bitter</vt:lpstr>
      <vt:lpstr>Calibri</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Aayush Pundir</cp:lastModifiedBy>
  <cp:revision>3</cp:revision>
  <dcterms:created xsi:type="dcterms:W3CDTF">2024-07-05T11:47:51Z</dcterms:created>
  <dcterms:modified xsi:type="dcterms:W3CDTF">2024-07-06T04:31:03Z</dcterms:modified>
</cp:coreProperties>
</file>