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01" y="-4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2944" y="1697227"/>
            <a:ext cx="763968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02635" y="4846319"/>
            <a:ext cx="9144000" cy="497205"/>
          </a:xfrm>
          <a:custGeom>
            <a:avLst/>
            <a:gdLst/>
            <a:ahLst/>
            <a:cxnLst/>
            <a:rect l="l" t="t" r="r" b="b"/>
            <a:pathLst>
              <a:path w="9144000" h="497204">
                <a:moveTo>
                  <a:pt x="0" y="496824"/>
                </a:moveTo>
                <a:lnTo>
                  <a:pt x="9144000" y="496824"/>
                </a:lnTo>
                <a:lnTo>
                  <a:pt x="9144000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3998" y="2057400"/>
            <a:ext cx="9144000" cy="2788920"/>
          </a:xfrm>
          <a:custGeom>
            <a:avLst/>
            <a:gdLst/>
            <a:ahLst/>
            <a:cxnLst/>
            <a:rect l="l" t="t" r="r" b="b"/>
            <a:pathLst>
              <a:path w="9144000" h="2788920">
                <a:moveTo>
                  <a:pt x="0" y="2788920"/>
                </a:moveTo>
                <a:lnTo>
                  <a:pt x="9144000" y="2788920"/>
                </a:lnTo>
                <a:lnTo>
                  <a:pt x="9144000" y="0"/>
                </a:lnTo>
                <a:lnTo>
                  <a:pt x="0" y="0"/>
                </a:lnTo>
                <a:lnTo>
                  <a:pt x="0" y="278892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6304" y="4002023"/>
            <a:ext cx="4279392" cy="56997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2856" y="4946903"/>
            <a:ext cx="3066288" cy="259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2192000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945" y="1479246"/>
            <a:ext cx="1152611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2944" y="2243251"/>
            <a:ext cx="709485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uluniversity.ac.in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4" name="object 3"/>
          <p:cNvSpPr txBox="1">
            <a:spLocks/>
          </p:cNvSpPr>
          <p:nvPr/>
        </p:nvSpPr>
        <p:spPr>
          <a:xfrm>
            <a:off x="2981579" y="1327785"/>
            <a:ext cx="6189345" cy="110934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 indent="943610">
              <a:lnSpc>
                <a:spcPts val="4210"/>
              </a:lnSpc>
              <a:spcBef>
                <a:spcPts val="310"/>
              </a:spcBef>
            </a:pPr>
            <a:r>
              <a:rPr lang="en-IN" sz="3600" smtClean="0">
                <a:solidFill>
                  <a:srgbClr val="000000"/>
                </a:solidFill>
                <a:latin typeface="Arial"/>
                <a:cs typeface="Arial"/>
              </a:rPr>
              <a:t>COMPILER</a:t>
            </a:r>
            <a:r>
              <a:rPr lang="en-IN" sz="3600" spc="-2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3600" spc="-10" smtClean="0">
                <a:solidFill>
                  <a:srgbClr val="000000"/>
                </a:solidFill>
                <a:latin typeface="Arial"/>
                <a:cs typeface="Arial"/>
              </a:rPr>
              <a:t>DESIGN </a:t>
            </a:r>
            <a:r>
              <a:rPr lang="en-IN" sz="3600" smtClean="0">
                <a:solidFill>
                  <a:srgbClr val="000000"/>
                </a:solidFill>
                <a:latin typeface="Arial"/>
                <a:cs typeface="Arial"/>
              </a:rPr>
              <a:t>SUBJECT</a:t>
            </a:r>
            <a:r>
              <a:rPr lang="en-IN" sz="3600" spc="-125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3600" smtClean="0">
                <a:solidFill>
                  <a:srgbClr val="000000"/>
                </a:solidFill>
                <a:latin typeface="Arial"/>
                <a:cs typeface="Arial"/>
              </a:rPr>
              <a:t>CODE:</a:t>
            </a:r>
            <a:r>
              <a:rPr lang="en-IN" sz="3600" spc="-5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IN" sz="3600" spc="-10" smtClean="0">
                <a:solidFill>
                  <a:srgbClr val="000000"/>
                </a:solidFill>
                <a:latin typeface="Arial"/>
                <a:cs typeface="Arial"/>
              </a:rPr>
              <a:t>303105349</a:t>
            </a:r>
            <a:endParaRPr lang="en-IN" sz="3600" dirty="0">
              <a:latin typeface="Arial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A9AB50B6-7397-42D3-B9F9-862D395C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401"/>
            <a:ext cx="3513124" cy="990600"/>
          </a:xfrm>
          <a:prstGeom prst="rect">
            <a:avLst/>
          </a:prstGeom>
        </p:spPr>
      </p:pic>
      <p:sp>
        <p:nvSpPr>
          <p:cNvPr id="16" name="object 4"/>
          <p:cNvSpPr txBox="1"/>
          <p:nvPr/>
        </p:nvSpPr>
        <p:spPr>
          <a:xfrm>
            <a:off x="4013834" y="2881947"/>
            <a:ext cx="4520566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1775" marR="5080" indent="-219710">
              <a:lnSpc>
                <a:spcPct val="101899"/>
              </a:lnSpc>
              <a:spcBef>
                <a:spcPts val="75"/>
              </a:spcBef>
            </a:pPr>
            <a:r>
              <a:rPr lang="en-US" sz="2150" b="1" dirty="0" smtClean="0">
                <a:latin typeface="Calibri"/>
                <a:cs typeface="Calibri"/>
              </a:rPr>
              <a:t>Ami </a:t>
            </a:r>
            <a:r>
              <a:rPr lang="en-US" sz="2150" b="1" dirty="0" err="1" smtClean="0">
                <a:latin typeface="Calibri"/>
                <a:cs typeface="Calibri"/>
              </a:rPr>
              <a:t>sachin</a:t>
            </a:r>
            <a:r>
              <a:rPr lang="en-US" sz="2150" b="1" dirty="0" smtClean="0">
                <a:latin typeface="Calibri"/>
                <a:cs typeface="Calibri"/>
              </a:rPr>
              <a:t> Shah</a:t>
            </a:r>
            <a:r>
              <a:rPr sz="2150" b="1" dirty="0" smtClean="0">
                <a:latin typeface="Calibri"/>
                <a:cs typeface="Calibri"/>
              </a:rPr>
              <a:t>,</a:t>
            </a:r>
            <a:r>
              <a:rPr sz="2150" b="1" spc="105" dirty="0" smtClean="0">
                <a:latin typeface="Calibri"/>
                <a:cs typeface="Calibri"/>
              </a:rPr>
              <a:t> </a:t>
            </a:r>
            <a:r>
              <a:rPr sz="2150" dirty="0" smtClean="0">
                <a:latin typeface="Calibri"/>
                <a:cs typeface="Calibri"/>
              </a:rPr>
              <a:t>Assistant</a:t>
            </a:r>
            <a:r>
              <a:rPr sz="2150" spc="170" dirty="0" smtClean="0">
                <a:latin typeface="Calibri"/>
                <a:cs typeface="Calibri"/>
              </a:rPr>
              <a:t> </a:t>
            </a:r>
            <a:r>
              <a:rPr sz="2150" spc="-10" dirty="0" smtClean="0">
                <a:latin typeface="Calibri"/>
                <a:cs typeface="Calibri"/>
              </a:rPr>
              <a:t>Professor </a:t>
            </a:r>
            <a:r>
              <a:rPr sz="2150" dirty="0" smtClean="0">
                <a:latin typeface="Calibri"/>
                <a:cs typeface="Calibri"/>
              </a:rPr>
              <a:t>Computer</a:t>
            </a:r>
            <a:r>
              <a:rPr sz="2150" spc="180" dirty="0" smtClean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Science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&amp;</a:t>
            </a:r>
            <a:r>
              <a:rPr sz="2150" spc="-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Engineering</a:t>
            </a:r>
            <a:endParaRPr sz="2150" dirty="0">
              <a:latin typeface="Calibri"/>
              <a:cs typeface="Calibri"/>
            </a:endParaRPr>
          </a:p>
        </p:txBody>
      </p:sp>
      <p:sp>
        <p:nvSpPr>
          <p:cNvPr id="17" name="object 7"/>
          <p:cNvSpPr/>
          <p:nvPr/>
        </p:nvSpPr>
        <p:spPr>
          <a:xfrm>
            <a:off x="1904999" y="2590800"/>
            <a:ext cx="8382000" cy="1905"/>
          </a:xfrm>
          <a:custGeom>
            <a:avLst/>
            <a:gdLst/>
            <a:ahLst/>
            <a:cxnLst/>
            <a:rect l="l" t="t" r="r" b="b"/>
            <a:pathLst>
              <a:path w="8382000" h="1905">
                <a:moveTo>
                  <a:pt x="0" y="0"/>
                </a:moveTo>
                <a:lnTo>
                  <a:pt x="8382000" y="15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structure</a:t>
            </a:r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compiler</a:t>
            </a:r>
          </a:p>
        </p:txBody>
      </p:sp>
      <p:sp>
        <p:nvSpPr>
          <p:cNvPr id="4" name="object 4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2315" y="2429638"/>
            <a:ext cx="8706485" cy="27815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Calibri"/>
                <a:cs typeface="Calibri"/>
              </a:rPr>
              <a:t>4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Optimizer</a:t>
            </a:r>
            <a:endParaRPr sz="2000">
              <a:latin typeface="Calibri"/>
              <a:cs typeface="Calibri"/>
            </a:endParaRPr>
          </a:p>
          <a:p>
            <a:pPr marL="356870" marR="5080" indent="-34480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semantic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routines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analyzed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transformed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functionally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equivalent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improved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phase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very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slow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Peephole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optimization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loop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optimization,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register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allocation,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scheduling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Temporary </a:t>
            </a:r>
            <a:r>
              <a:rPr sz="2000" spc="-10" dirty="0">
                <a:latin typeface="Calibri"/>
                <a:cs typeface="Calibri"/>
              </a:rPr>
              <a:t>Management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Peephole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Optimization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structure</a:t>
            </a:r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compiler</a:t>
            </a:r>
          </a:p>
        </p:txBody>
      </p:sp>
      <p:sp>
        <p:nvSpPr>
          <p:cNvPr id="4" name="object 4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2315" y="2429638"/>
            <a:ext cx="374269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Calibri"/>
                <a:cs typeface="Calibri"/>
              </a:rPr>
              <a:t>5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Generator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spc="-10" dirty="0">
                <a:latin typeface="Calibri"/>
                <a:cs typeface="Calibri"/>
              </a:rPr>
              <a:t>Interpretive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Generation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spc="-10" dirty="0">
                <a:latin typeface="Calibri"/>
                <a:cs typeface="Calibri"/>
              </a:rPr>
              <a:t>Generating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Tree/Dag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spc="-30" dirty="0">
                <a:latin typeface="Calibri"/>
                <a:cs typeface="Calibri"/>
              </a:rPr>
              <a:t>Grammar-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Generator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Applications</a:t>
            </a:r>
            <a:r>
              <a:rPr spc="-10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compiler</a:t>
            </a:r>
            <a:r>
              <a:rPr spc="-85" dirty="0"/>
              <a:t> </a:t>
            </a:r>
            <a:r>
              <a:rPr spc="-10" dirty="0"/>
              <a:t>technology</a:t>
            </a:r>
          </a:p>
        </p:txBody>
      </p:sp>
      <p:sp>
        <p:nvSpPr>
          <p:cNvPr id="4" name="object 4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2315" y="2429637"/>
            <a:ext cx="9655175" cy="21659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Compiler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technology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broadly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applicable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employed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rather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unexpected areas.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spc="-60" dirty="0">
                <a:latin typeface="Calibri"/>
                <a:cs typeface="Calibri"/>
              </a:rPr>
              <a:t>Text-</a:t>
            </a:r>
            <a:r>
              <a:rPr sz="2000" spc="-10" dirty="0">
                <a:latin typeface="Calibri"/>
                <a:cs typeface="Calibri"/>
              </a:rPr>
              <a:t>formatting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languages,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like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nroff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troff;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preprocessor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packages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eqn,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tbl,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pic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Silicon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compiler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VLSI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circuits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Command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OS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Database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2872"/>
              <a:ext cx="12192000" cy="643255"/>
            </a:xfrm>
            <a:custGeom>
              <a:avLst/>
              <a:gdLst/>
              <a:ahLst/>
              <a:cxnLst/>
              <a:rect l="l" t="t" r="r" b="b"/>
              <a:pathLst>
                <a:path w="12192000" h="643255">
                  <a:moveTo>
                    <a:pt x="12192000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12192000" y="64312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Lexical</a:t>
            </a:r>
            <a:r>
              <a:rPr spc="-75" dirty="0"/>
              <a:t> </a:t>
            </a: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role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lexical</a:t>
            </a:r>
            <a:r>
              <a:rPr spc="-75" dirty="0"/>
              <a:t> </a:t>
            </a:r>
            <a:r>
              <a:rPr spc="-10" dirty="0"/>
              <a:t>analyzer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682238" y="2734056"/>
            <a:ext cx="9509760" cy="3554095"/>
            <a:chOff x="2682239" y="2734055"/>
            <a:chExt cx="9509760" cy="3554095"/>
          </a:xfrm>
        </p:grpSpPr>
        <p:sp>
          <p:nvSpPr>
            <p:cNvPr id="7" name="object 7"/>
            <p:cNvSpPr/>
            <p:nvPr/>
          </p:nvSpPr>
          <p:spPr>
            <a:xfrm>
              <a:off x="8753856" y="6071615"/>
              <a:ext cx="3438525" cy="216535"/>
            </a:xfrm>
            <a:custGeom>
              <a:avLst/>
              <a:gdLst/>
              <a:ahLst/>
              <a:cxnLst/>
              <a:rect l="l" t="t" r="r" b="b"/>
              <a:pathLst>
                <a:path w="3438525" h="216535">
                  <a:moveTo>
                    <a:pt x="60947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947" y="216408"/>
                  </a:lnTo>
                  <a:lnTo>
                    <a:pt x="60947" y="0"/>
                  </a:lnTo>
                  <a:close/>
                </a:path>
                <a:path w="3438525" h="216535">
                  <a:moveTo>
                    <a:pt x="3438144" y="3048"/>
                  </a:moveTo>
                  <a:lnTo>
                    <a:pt x="103632" y="3048"/>
                  </a:lnTo>
                  <a:lnTo>
                    <a:pt x="103632" y="216408"/>
                  </a:lnTo>
                  <a:lnTo>
                    <a:pt x="3438144" y="216408"/>
                  </a:lnTo>
                  <a:lnTo>
                    <a:pt x="3438144" y="30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2239" y="2734055"/>
              <a:ext cx="5812536" cy="29291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Lexical</a:t>
            </a:r>
            <a:r>
              <a:rPr spc="-75" dirty="0"/>
              <a:t> </a:t>
            </a: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role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lexical</a:t>
            </a:r>
            <a:r>
              <a:rPr spc="-75" dirty="0"/>
              <a:t> </a:t>
            </a:r>
            <a:r>
              <a:rPr spc="-10" dirty="0"/>
              <a:t>analyzer</a:t>
            </a:r>
          </a:p>
        </p:txBody>
      </p:sp>
      <p:sp>
        <p:nvSpPr>
          <p:cNvPr id="4" name="object 4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81000" y="2423700"/>
            <a:ext cx="8077200" cy="3756183"/>
          </a:xfrm>
          <a:prstGeom prst="rect">
            <a:avLst/>
          </a:prstGeom>
        </p:spPr>
        <p:txBody>
          <a:bodyPr vert="horz" wrap="square" lIns="0" tIns="62256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95"/>
              </a:spcBef>
            </a:pPr>
            <a:r>
              <a:rPr dirty="0"/>
              <a:t>Lexical</a:t>
            </a:r>
            <a:r>
              <a:rPr spc="-70" dirty="0"/>
              <a:t> </a:t>
            </a:r>
            <a:r>
              <a:rPr dirty="0"/>
              <a:t>analyzer</a:t>
            </a:r>
            <a:r>
              <a:rPr spc="-55" dirty="0"/>
              <a:t> </a:t>
            </a:r>
            <a:r>
              <a:rPr spc="-10" dirty="0"/>
              <a:t>performs</a:t>
            </a:r>
            <a:r>
              <a:rPr spc="-105" dirty="0"/>
              <a:t> </a:t>
            </a:r>
            <a:r>
              <a:rPr dirty="0"/>
              <a:t>below</a:t>
            </a:r>
            <a:r>
              <a:rPr spc="-80" dirty="0"/>
              <a:t> </a:t>
            </a:r>
            <a:r>
              <a:rPr dirty="0"/>
              <a:t>given</a:t>
            </a:r>
            <a:r>
              <a:rPr spc="-55" dirty="0"/>
              <a:t> </a:t>
            </a:r>
            <a:r>
              <a:rPr spc="-10" dirty="0"/>
              <a:t>tasks:</a:t>
            </a:r>
          </a:p>
          <a:p>
            <a:pPr marL="100330" indent="-97155">
              <a:lnSpc>
                <a:spcPct val="2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b="0" dirty="0">
                <a:latin typeface="Calibri"/>
                <a:cs typeface="Calibri"/>
              </a:rPr>
              <a:t>Helps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identify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token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into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symbol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table</a:t>
            </a:r>
          </a:p>
          <a:p>
            <a:pPr marL="100330" indent="-96520">
              <a:lnSpc>
                <a:spcPct val="2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b="0" spc="-10" dirty="0">
                <a:latin typeface="Calibri"/>
                <a:cs typeface="Calibri"/>
              </a:rPr>
              <a:t>Removes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white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spaces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comments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source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program</a:t>
            </a:r>
          </a:p>
          <a:p>
            <a:pPr marL="100330" indent="-97155">
              <a:lnSpc>
                <a:spcPct val="2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b="0" spc="-10" dirty="0">
                <a:latin typeface="Calibri"/>
                <a:cs typeface="Calibri"/>
              </a:rPr>
              <a:t>Correlates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error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messages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with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source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program</a:t>
            </a:r>
          </a:p>
          <a:p>
            <a:pPr marL="100330" indent="-97155">
              <a:lnSpc>
                <a:spcPct val="2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b="0" dirty="0">
                <a:latin typeface="Calibri"/>
                <a:cs typeface="Calibri"/>
              </a:rPr>
              <a:t>Helps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you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expands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macros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if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it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is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found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source</a:t>
            </a:r>
            <a:r>
              <a:rPr b="0" spc="-10" dirty="0">
                <a:latin typeface="Calibri"/>
                <a:cs typeface="Calibri"/>
              </a:rPr>
              <a:t> program</a:t>
            </a:r>
          </a:p>
          <a:p>
            <a:pPr marL="100330" indent="-97155">
              <a:lnSpc>
                <a:spcPct val="2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b="0" dirty="0">
                <a:latin typeface="Calibri"/>
                <a:cs typeface="Calibri"/>
              </a:rPr>
              <a:t>Read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input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characters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source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Lexical</a:t>
            </a:r>
            <a:r>
              <a:rPr spc="-75" dirty="0"/>
              <a:t> </a:t>
            </a: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role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lexical</a:t>
            </a:r>
            <a:r>
              <a:rPr spc="-75" dirty="0"/>
              <a:t> </a:t>
            </a:r>
            <a:r>
              <a:rPr spc="-10" dirty="0"/>
              <a:t>analyzer</a:t>
            </a:r>
          </a:p>
        </p:txBody>
      </p:sp>
      <p:sp>
        <p:nvSpPr>
          <p:cNvPr id="4" name="object 4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6272" y="2721937"/>
            <a:ext cx="9947909" cy="24737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sz="2000" b="1" spc="-30" dirty="0">
                <a:latin typeface="Calibri"/>
                <a:cs typeface="Calibri"/>
              </a:rPr>
              <a:t>Tokens,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Patterns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Lexemes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token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pair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token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optional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token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pattern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description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lexemes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token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200000"/>
              </a:lnSpc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lexeme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sequence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source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pattern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token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382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332944" y="1697227"/>
            <a:ext cx="7639684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Lexical</a:t>
            </a:r>
            <a:r>
              <a:rPr spc="-75" dirty="0"/>
              <a:t> </a:t>
            </a: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role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lexical</a:t>
            </a:r>
            <a:r>
              <a:rPr spc="-75" dirty="0"/>
              <a:t> </a:t>
            </a:r>
            <a:r>
              <a:rPr spc="-10" dirty="0"/>
              <a:t>analyzer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618233" y="2630423"/>
            <a:ext cx="9573895" cy="3657600"/>
            <a:chOff x="2618232" y="2630423"/>
            <a:chExt cx="9573895" cy="3657600"/>
          </a:xfrm>
        </p:grpSpPr>
        <p:sp>
          <p:nvSpPr>
            <p:cNvPr id="7" name="object 7"/>
            <p:cNvSpPr/>
            <p:nvPr/>
          </p:nvSpPr>
          <p:spPr>
            <a:xfrm>
              <a:off x="8753856" y="6071615"/>
              <a:ext cx="3438525" cy="216535"/>
            </a:xfrm>
            <a:custGeom>
              <a:avLst/>
              <a:gdLst/>
              <a:ahLst/>
              <a:cxnLst/>
              <a:rect l="l" t="t" r="r" b="b"/>
              <a:pathLst>
                <a:path w="3438525" h="216535">
                  <a:moveTo>
                    <a:pt x="60947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947" y="216408"/>
                  </a:lnTo>
                  <a:lnTo>
                    <a:pt x="60947" y="0"/>
                  </a:lnTo>
                  <a:close/>
                </a:path>
                <a:path w="3438525" h="216535">
                  <a:moveTo>
                    <a:pt x="3438144" y="3048"/>
                  </a:moveTo>
                  <a:lnTo>
                    <a:pt x="103632" y="3048"/>
                  </a:lnTo>
                  <a:lnTo>
                    <a:pt x="103632" y="216408"/>
                  </a:lnTo>
                  <a:lnTo>
                    <a:pt x="3438144" y="216408"/>
                  </a:lnTo>
                  <a:lnTo>
                    <a:pt x="3438144" y="30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8232" y="2630423"/>
              <a:ext cx="6239256" cy="36576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8740" y="2709417"/>
            <a:ext cx="8096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Lexical</a:t>
            </a:r>
            <a:r>
              <a:rPr spc="-75" dirty="0"/>
              <a:t> </a:t>
            </a: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role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lexical</a:t>
            </a:r>
            <a:r>
              <a:rPr spc="-75" dirty="0"/>
              <a:t> </a:t>
            </a:r>
            <a:r>
              <a:rPr spc="-10" dirty="0"/>
              <a:t>analyzer</a:t>
            </a:r>
          </a:p>
        </p:txBody>
      </p:sp>
      <p:sp>
        <p:nvSpPr>
          <p:cNvPr id="4" name="object 4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600" y="2756659"/>
            <a:ext cx="7239000" cy="32175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000" b="1" spc="-10" dirty="0">
                <a:latin typeface="Calibri"/>
                <a:cs typeface="Calibri"/>
              </a:rPr>
              <a:t>Attributes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tokens:</a:t>
            </a:r>
            <a:endParaRPr sz="2000" dirty="0">
              <a:latin typeface="Calibri"/>
              <a:cs typeface="Calibri"/>
            </a:endParaRPr>
          </a:p>
          <a:p>
            <a:pPr marL="12700">
              <a:spcBef>
                <a:spcPts val="1970"/>
              </a:spcBef>
            </a:pPr>
            <a:r>
              <a:rPr sz="2000" b="1" dirty="0">
                <a:latin typeface="Calibri"/>
                <a:cs typeface="Calibri"/>
              </a:rPr>
              <a:t>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* C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**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  <a:p>
            <a:pPr marL="469900">
              <a:spcBef>
                <a:spcPts val="1445"/>
              </a:spcBef>
            </a:pPr>
            <a:r>
              <a:rPr sz="2000" dirty="0">
                <a:latin typeface="Calibri"/>
                <a:cs typeface="Calibri"/>
              </a:rPr>
              <a:t>&lt;id,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symbol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E&gt;</a:t>
            </a:r>
            <a:endParaRPr sz="2000" dirty="0">
              <a:latin typeface="Calibri"/>
              <a:cs typeface="Calibri"/>
            </a:endParaRPr>
          </a:p>
          <a:p>
            <a:pPr marL="469900"/>
            <a:r>
              <a:rPr sz="2000" spc="-20" dirty="0">
                <a:latin typeface="Calibri"/>
                <a:cs typeface="Calibri"/>
              </a:rPr>
              <a:t>&lt;assign-</a:t>
            </a:r>
            <a:r>
              <a:rPr sz="2000" spc="-25" dirty="0">
                <a:latin typeface="Calibri"/>
                <a:cs typeface="Calibri"/>
              </a:rPr>
              <a:t>op&gt;</a:t>
            </a:r>
            <a:endParaRPr sz="2000" dirty="0">
              <a:latin typeface="Calibri"/>
              <a:cs typeface="Calibri"/>
            </a:endParaRPr>
          </a:p>
          <a:p>
            <a:pPr marL="469900"/>
            <a:r>
              <a:rPr sz="2000" dirty="0">
                <a:latin typeface="Calibri"/>
                <a:cs typeface="Calibri"/>
              </a:rPr>
              <a:t>&lt;id,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symbol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M&gt;</a:t>
            </a:r>
            <a:endParaRPr sz="2000" dirty="0">
              <a:latin typeface="Calibri"/>
              <a:cs typeface="Calibri"/>
            </a:endParaRPr>
          </a:p>
          <a:p>
            <a:pPr marL="469900"/>
            <a:r>
              <a:rPr sz="2000" spc="-20" dirty="0">
                <a:latin typeface="Calibri"/>
                <a:cs typeface="Calibri"/>
              </a:rPr>
              <a:t>&lt;mult-</a:t>
            </a:r>
            <a:r>
              <a:rPr sz="2000" spc="-25" dirty="0">
                <a:latin typeface="Calibri"/>
                <a:cs typeface="Calibri"/>
              </a:rPr>
              <a:t>op&gt;</a:t>
            </a:r>
            <a:endParaRPr sz="2000" dirty="0">
              <a:latin typeface="Calibri"/>
              <a:cs typeface="Calibri"/>
            </a:endParaRPr>
          </a:p>
          <a:p>
            <a:pPr marL="469900"/>
            <a:r>
              <a:rPr sz="2000" dirty="0">
                <a:latin typeface="Calibri"/>
                <a:cs typeface="Calibri"/>
              </a:rPr>
              <a:t>&lt;id,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symbol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table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C&gt;</a:t>
            </a:r>
            <a:endParaRPr sz="2000" dirty="0">
              <a:latin typeface="Calibri"/>
              <a:cs typeface="Calibri"/>
            </a:endParaRPr>
          </a:p>
          <a:p>
            <a:pPr marL="469900"/>
            <a:r>
              <a:rPr sz="2000" spc="-30" dirty="0">
                <a:latin typeface="Calibri"/>
                <a:cs typeface="Calibri"/>
              </a:rPr>
              <a:t>&lt;exp-</a:t>
            </a:r>
            <a:r>
              <a:rPr sz="2000" spc="-25" dirty="0">
                <a:latin typeface="Calibri"/>
                <a:cs typeface="Calibri"/>
              </a:rPr>
              <a:t>op&gt;</a:t>
            </a:r>
            <a:endParaRPr sz="2000" dirty="0">
              <a:latin typeface="Calibri"/>
              <a:cs typeface="Calibri"/>
            </a:endParaRPr>
          </a:p>
          <a:p>
            <a:pPr marL="469900"/>
            <a:r>
              <a:rPr sz="2000" spc="-20" dirty="0">
                <a:latin typeface="Calibri"/>
                <a:cs typeface="Calibri"/>
              </a:rPr>
              <a:t>&lt;number,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integer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2&gt;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Lexical</a:t>
            </a:r>
            <a:r>
              <a:rPr spc="-75" dirty="0"/>
              <a:t> </a:t>
            </a: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role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lexical</a:t>
            </a:r>
            <a:r>
              <a:rPr spc="-75" dirty="0"/>
              <a:t> </a:t>
            </a:r>
            <a:r>
              <a:rPr spc="-10" dirty="0"/>
              <a:t>analyzer</a:t>
            </a:r>
          </a:p>
        </p:txBody>
      </p:sp>
      <p:sp>
        <p:nvSpPr>
          <p:cNvPr id="4" name="object 4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292" y="2522728"/>
            <a:ext cx="11321415" cy="3657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0"/>
              </a:spcBef>
            </a:pPr>
            <a:r>
              <a:rPr sz="2000" b="1" dirty="0">
                <a:latin typeface="Calibri"/>
                <a:cs typeface="Calibri"/>
              </a:rPr>
              <a:t>Lexical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errors: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character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token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lexical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error.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facts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about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lexical</a:t>
            </a:r>
            <a:r>
              <a:rPr sz="2000" spc="-20" dirty="0">
                <a:latin typeface="Calibri"/>
                <a:cs typeface="Calibri"/>
              </a:rPr>
              <a:t> error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Misspelling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identifiers,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operators,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keyword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lexical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errors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spc="-20" dirty="0">
                <a:latin typeface="Calibri"/>
                <a:cs typeface="Calibri"/>
              </a:rPr>
              <a:t>Generally,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lexical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error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caused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appearance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illegal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character,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beginning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</a:t>
            </a:r>
            <a:endParaRPr sz="2000" dirty="0">
              <a:latin typeface="Calibri"/>
              <a:cs typeface="Calibri"/>
            </a:endParaRPr>
          </a:p>
          <a:p>
            <a:pPr marL="299085">
              <a:lnSpc>
                <a:spcPct val="150000"/>
              </a:lnSpc>
            </a:pPr>
            <a:r>
              <a:rPr sz="2000" spc="-10" dirty="0">
                <a:latin typeface="Calibri"/>
                <a:cs typeface="Calibri"/>
              </a:rPr>
              <a:t>token.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e.g: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</a:t>
            </a:r>
            <a:r>
              <a:rPr sz="2000" spc="-20" dirty="0">
                <a:latin typeface="Calibri"/>
                <a:cs typeface="Calibri"/>
              </a:rPr>
              <a:t> @a1;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50000"/>
              </a:lnSpc>
            </a:pPr>
            <a:r>
              <a:rPr sz="2000" dirty="0">
                <a:latin typeface="Calibri"/>
                <a:cs typeface="Calibri"/>
              </a:rPr>
              <a:t>Above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lexical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error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because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identifier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(@a1)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can’t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Lexical</a:t>
            </a:r>
            <a:r>
              <a:rPr spc="-75" dirty="0"/>
              <a:t> </a:t>
            </a:r>
            <a:r>
              <a:rPr dirty="0"/>
              <a:t>analysis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role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lexical</a:t>
            </a:r>
            <a:r>
              <a:rPr spc="-75" dirty="0"/>
              <a:t> </a:t>
            </a:r>
            <a:r>
              <a:rPr spc="-10" dirty="0"/>
              <a:t>analyzer</a:t>
            </a:r>
          </a:p>
        </p:txBody>
      </p:sp>
      <p:sp>
        <p:nvSpPr>
          <p:cNvPr id="6" name="object 6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" y="2745084"/>
            <a:ext cx="10551161" cy="30416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0"/>
              </a:spcBef>
            </a:pPr>
            <a:r>
              <a:rPr sz="2000" b="1" dirty="0">
                <a:latin typeface="Calibri"/>
                <a:cs typeface="Calibri"/>
              </a:rPr>
              <a:t>Error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Recovery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Lexical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Analyzer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50000"/>
              </a:lnSpc>
              <a:spcBef>
                <a:spcPts val="24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"/>
                <a:cs typeface="Calibri"/>
              </a:rPr>
              <a:t>Removes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character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remaining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input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panic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successive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characters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always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ignored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well-</a:t>
            </a:r>
            <a:r>
              <a:rPr sz="2000" dirty="0">
                <a:latin typeface="Calibri"/>
                <a:cs typeface="Calibri"/>
              </a:rPr>
              <a:t>formed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token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By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inserting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missing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character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remaining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input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Replace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character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spc="-25" dirty="0">
                <a:latin typeface="Calibri"/>
                <a:cs typeface="Calibri"/>
              </a:rPr>
              <a:t>Transpose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serial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4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pPr algn="l"/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    Lexical</a:t>
            </a:r>
            <a:r>
              <a:rPr kumimoji="0" lang="en-US" sz="3200" b="1" i="0" u="none" strike="noStrike" kern="0" cap="none" spc="-7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analysis</a:t>
            </a:r>
            <a:r>
              <a:rPr kumimoji="0" lang="en-US" sz="3200" b="1" i="0" u="none" strike="noStrike" kern="0" cap="none" spc="-6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-</a:t>
            </a:r>
            <a:r>
              <a:rPr kumimoji="0" lang="en-US" sz="3200" b="1" i="0" u="none" strike="noStrike" kern="0" cap="none" spc="-7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The</a:t>
            </a:r>
            <a:r>
              <a:rPr kumimoji="0" lang="en-US" sz="3200" b="1" i="0" u="none" strike="noStrike" kern="0" cap="none" spc="-6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role</a:t>
            </a:r>
            <a:r>
              <a:rPr kumimoji="0" lang="en-US" sz="3200" b="1" i="0" u="none" strike="noStrike" kern="0" cap="none" spc="-4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of</a:t>
            </a:r>
            <a:r>
              <a:rPr kumimoji="0" lang="en-US" sz="3200" b="1" i="0" u="none" strike="noStrike" kern="0" cap="none" spc="-7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</a:t>
            </a:r>
            <a:r>
              <a:rPr kumimoji="0" lang="en-US" sz="3200" b="1" i="0" u="none" strike="noStrike" kern="0" cap="none" spc="-7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lexical</a:t>
            </a:r>
            <a:r>
              <a:rPr kumimoji="0" lang="en-US" sz="3200" b="1" i="0" u="none" strike="noStrike" kern="0" cap="none" spc="-75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3200" b="1" i="0" u="none" strike="noStrike" kern="0" cap="none" spc="-1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analyzer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382" cy="6858000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0" y="2572511"/>
            <a:ext cx="12192000" cy="2804160"/>
            <a:chOff x="0" y="2572511"/>
            <a:chExt cx="12192000" cy="28041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8023" y="2572511"/>
              <a:ext cx="7239000" cy="28041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715511"/>
              <a:ext cx="12192000" cy="713740"/>
            </a:xfrm>
            <a:custGeom>
              <a:avLst/>
              <a:gdLst/>
              <a:ahLst/>
              <a:cxnLst/>
              <a:rect l="l" t="t" r="r" b="b"/>
              <a:pathLst>
                <a:path w="12192000" h="713739">
                  <a:moveTo>
                    <a:pt x="12192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12192000" y="71323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11015" y="3763213"/>
            <a:ext cx="4573269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35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5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b="1" spc="-10" dirty="0">
                <a:solidFill>
                  <a:srgbClr val="FFFFFF"/>
                </a:solidFill>
                <a:latin typeface="Calibri"/>
                <a:cs typeface="Calibri"/>
              </a:rPr>
              <a:t>compilation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8759" y="3078556"/>
            <a:ext cx="2096135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b="1" spc="-20" dirty="0">
                <a:latin typeface="Calibri"/>
                <a:cs typeface="Calibri"/>
              </a:rPr>
              <a:t>CHAPTER-</a:t>
            </a:r>
            <a:r>
              <a:rPr sz="3500" b="1" spc="-50" dirty="0">
                <a:latin typeface="Calibri"/>
                <a:cs typeface="Calibri"/>
              </a:rPr>
              <a:t>1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Specification</a:t>
            </a:r>
            <a:r>
              <a:rPr spc="-114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10" dirty="0"/>
              <a:t>tokens</a:t>
            </a:r>
          </a:p>
        </p:txBody>
      </p:sp>
      <p:sp>
        <p:nvSpPr>
          <p:cNvPr id="4" name="object 4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2709418"/>
            <a:ext cx="9845675" cy="23198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6385">
              <a:lnSpc>
                <a:spcPct val="15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theory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compilation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regular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expressions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formalize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tokens</a:t>
            </a:r>
            <a:endParaRPr sz="2000" dirty="0">
              <a:latin typeface="Calibri"/>
              <a:cs typeface="Calibri"/>
            </a:endParaRPr>
          </a:p>
          <a:p>
            <a:pPr marL="299085" marR="3046730" indent="-28702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Regular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specifying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regular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languages 	Example:</a:t>
            </a:r>
            <a:endParaRPr sz="2000" dirty="0">
              <a:latin typeface="Calibri"/>
              <a:cs typeface="Calibri"/>
            </a:endParaRPr>
          </a:p>
          <a:p>
            <a:pPr marL="927100">
              <a:lnSpc>
                <a:spcPct val="150000"/>
              </a:lnSpc>
            </a:pPr>
            <a:r>
              <a:rPr sz="2000" spc="-10" dirty="0">
                <a:latin typeface="Calibri"/>
                <a:cs typeface="Calibri"/>
              </a:rPr>
              <a:t>letter_(letter_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digit)*</a:t>
            </a:r>
            <a:endParaRPr sz="2000" dirty="0">
              <a:latin typeface="Calibri"/>
              <a:cs typeface="Calibri"/>
            </a:endParaRPr>
          </a:p>
          <a:p>
            <a:pPr marL="299085" indent="-286385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Each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regular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specifying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strings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Recognition</a:t>
            </a:r>
            <a:r>
              <a:rPr spc="-9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tokens</a:t>
            </a:r>
          </a:p>
        </p:txBody>
      </p:sp>
      <p:sp>
        <p:nvSpPr>
          <p:cNvPr id="4" name="object 4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3369" y="2709418"/>
            <a:ext cx="876935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[0-9]</a:t>
            </a:r>
            <a:endParaRPr sz="20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digit+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2" y="2709419"/>
            <a:ext cx="4261484" cy="27815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"/>
                <a:cs typeface="Calibri"/>
              </a:rPr>
              <a:t>digit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"/>
                <a:cs typeface="Calibri"/>
              </a:rPr>
              <a:t>Digits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digit(.digits)?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(E[+-</a:t>
            </a:r>
            <a:r>
              <a:rPr sz="2000" dirty="0">
                <a:latin typeface="Calibri"/>
                <a:cs typeface="Calibri"/>
              </a:rPr>
              <a:t>]?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Digit)?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letter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[A-</a:t>
            </a:r>
            <a:r>
              <a:rPr sz="2000" spc="-20" dirty="0">
                <a:latin typeface="Calibri"/>
                <a:cs typeface="Calibri"/>
              </a:rPr>
              <a:t>Za-</a:t>
            </a:r>
            <a:r>
              <a:rPr sz="2000" spc="-25" dirty="0">
                <a:latin typeface="Calibri"/>
                <a:cs typeface="Calibri"/>
              </a:rPr>
              <a:t>z_]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1064260" algn="l"/>
              </a:tabLst>
            </a:pPr>
            <a:r>
              <a:rPr sz="2000" spc="-25" dirty="0">
                <a:latin typeface="Calibri"/>
                <a:cs typeface="Calibri"/>
              </a:rPr>
              <a:t>id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letter</a:t>
            </a:r>
            <a:r>
              <a:rPr sz="2000" spc="-10" dirty="0">
                <a:latin typeface="Calibri"/>
                <a:cs typeface="Calibri"/>
              </a:rPr>
              <a:t> (letter|digit)*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1069975" algn="l"/>
              </a:tabLst>
            </a:pPr>
            <a:r>
              <a:rPr sz="2000" spc="-25" dirty="0">
                <a:latin typeface="Calibri"/>
                <a:cs typeface="Calibri"/>
              </a:rPr>
              <a:t>If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3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if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1103630" algn="l"/>
              </a:tabLst>
            </a:pPr>
            <a:r>
              <a:rPr sz="2000" spc="-20" dirty="0">
                <a:latin typeface="Calibri"/>
                <a:cs typeface="Calibri"/>
              </a:rPr>
              <a:t>Then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then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1109980" algn="l"/>
              </a:tabLst>
            </a:pPr>
            <a:r>
              <a:rPr sz="2000" spc="-20" dirty="0">
                <a:latin typeface="Calibri"/>
                <a:cs typeface="Calibri"/>
              </a:rPr>
              <a:t>Else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3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1113155" algn="l"/>
              </a:tabLst>
            </a:pPr>
            <a:r>
              <a:rPr sz="2000" spc="-10" dirty="0">
                <a:latin typeface="Calibri"/>
                <a:cs typeface="Calibri"/>
              </a:rPr>
              <a:t>Relop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&gt; &lt;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&lt;= |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|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&lt;&gt;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32944" y="1697227"/>
            <a:ext cx="7639684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Recognition</a:t>
            </a:r>
            <a:r>
              <a:rPr spc="-9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tokens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200" y="2438400"/>
            <a:ext cx="10457815" cy="3359150"/>
            <a:chOff x="1734311" y="3224783"/>
            <a:chExt cx="10457815" cy="3359150"/>
          </a:xfrm>
        </p:grpSpPr>
        <p:sp>
          <p:nvSpPr>
            <p:cNvPr id="4" name="object 4"/>
            <p:cNvSpPr/>
            <p:nvPr/>
          </p:nvSpPr>
          <p:spPr>
            <a:xfrm>
              <a:off x="8753856" y="6071616"/>
              <a:ext cx="3438525" cy="216535"/>
            </a:xfrm>
            <a:custGeom>
              <a:avLst/>
              <a:gdLst/>
              <a:ahLst/>
              <a:cxnLst/>
              <a:rect l="l" t="t" r="r" b="b"/>
              <a:pathLst>
                <a:path w="3438525" h="216535">
                  <a:moveTo>
                    <a:pt x="60947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947" y="216408"/>
                  </a:lnTo>
                  <a:lnTo>
                    <a:pt x="60947" y="0"/>
                  </a:lnTo>
                  <a:close/>
                </a:path>
                <a:path w="3438525" h="216535">
                  <a:moveTo>
                    <a:pt x="3438144" y="3048"/>
                  </a:moveTo>
                  <a:lnTo>
                    <a:pt x="103632" y="3048"/>
                  </a:lnTo>
                  <a:lnTo>
                    <a:pt x="103632" y="216408"/>
                  </a:lnTo>
                  <a:lnTo>
                    <a:pt x="3438144" y="216408"/>
                  </a:lnTo>
                  <a:lnTo>
                    <a:pt x="3438144" y="30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4311" y="3224783"/>
              <a:ext cx="5480303" cy="33588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16980" y="1675386"/>
            <a:ext cx="302831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Calibri"/>
                <a:cs typeface="Calibri"/>
              </a:rPr>
              <a:t>Transition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diagram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relop: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32944" y="1697227"/>
            <a:ext cx="7639684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Recognition</a:t>
            </a:r>
            <a:r>
              <a:rPr spc="-9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tokens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2000" y="2667000"/>
            <a:ext cx="10881360" cy="2670175"/>
            <a:chOff x="1310639" y="3617976"/>
            <a:chExt cx="10881360" cy="2670175"/>
          </a:xfrm>
        </p:grpSpPr>
        <p:sp>
          <p:nvSpPr>
            <p:cNvPr id="4" name="object 4"/>
            <p:cNvSpPr/>
            <p:nvPr/>
          </p:nvSpPr>
          <p:spPr>
            <a:xfrm>
              <a:off x="8753856" y="6071616"/>
              <a:ext cx="3438525" cy="216535"/>
            </a:xfrm>
            <a:custGeom>
              <a:avLst/>
              <a:gdLst/>
              <a:ahLst/>
              <a:cxnLst/>
              <a:rect l="l" t="t" r="r" b="b"/>
              <a:pathLst>
                <a:path w="3438525" h="216535">
                  <a:moveTo>
                    <a:pt x="60947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947" y="216408"/>
                  </a:lnTo>
                  <a:lnTo>
                    <a:pt x="60947" y="0"/>
                  </a:lnTo>
                  <a:close/>
                </a:path>
                <a:path w="3438525" h="216535">
                  <a:moveTo>
                    <a:pt x="3438144" y="3048"/>
                  </a:moveTo>
                  <a:lnTo>
                    <a:pt x="103632" y="3048"/>
                  </a:lnTo>
                  <a:lnTo>
                    <a:pt x="103632" y="216408"/>
                  </a:lnTo>
                  <a:lnTo>
                    <a:pt x="3438144" y="216408"/>
                  </a:lnTo>
                  <a:lnTo>
                    <a:pt x="3438144" y="30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39" y="3617976"/>
              <a:ext cx="6669024" cy="10972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1000" y="1828800"/>
            <a:ext cx="5742306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Calibri"/>
                <a:cs typeface="Calibri"/>
              </a:rPr>
              <a:t>Transition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diagram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reserved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words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identifiers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32944" y="1697227"/>
            <a:ext cx="7639684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Recognition</a:t>
            </a:r>
            <a:r>
              <a:rPr spc="-9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tokens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600" y="2514600"/>
            <a:ext cx="10330180" cy="3039110"/>
            <a:chOff x="1862327" y="3249167"/>
            <a:chExt cx="10330180" cy="3039110"/>
          </a:xfrm>
        </p:grpSpPr>
        <p:sp>
          <p:nvSpPr>
            <p:cNvPr id="4" name="object 4"/>
            <p:cNvSpPr/>
            <p:nvPr/>
          </p:nvSpPr>
          <p:spPr>
            <a:xfrm>
              <a:off x="8753856" y="6071615"/>
              <a:ext cx="3438525" cy="216535"/>
            </a:xfrm>
            <a:custGeom>
              <a:avLst/>
              <a:gdLst/>
              <a:ahLst/>
              <a:cxnLst/>
              <a:rect l="l" t="t" r="r" b="b"/>
              <a:pathLst>
                <a:path w="3438525" h="216535">
                  <a:moveTo>
                    <a:pt x="60947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947" y="216408"/>
                  </a:lnTo>
                  <a:lnTo>
                    <a:pt x="60947" y="0"/>
                  </a:lnTo>
                  <a:close/>
                </a:path>
                <a:path w="3438525" h="216535">
                  <a:moveTo>
                    <a:pt x="3438144" y="3048"/>
                  </a:moveTo>
                  <a:lnTo>
                    <a:pt x="103632" y="3048"/>
                  </a:lnTo>
                  <a:lnTo>
                    <a:pt x="103632" y="216408"/>
                  </a:lnTo>
                  <a:lnTo>
                    <a:pt x="3438144" y="216408"/>
                  </a:lnTo>
                  <a:lnTo>
                    <a:pt x="3438144" y="30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2327" y="3249167"/>
              <a:ext cx="7488935" cy="25237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1000" y="1905000"/>
            <a:ext cx="448373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20" dirty="0">
                <a:latin typeface="Calibri"/>
                <a:cs typeface="Calibri"/>
              </a:rPr>
              <a:t>Transition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diagram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unsigned numbers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382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hand-</a:t>
            </a:r>
            <a:r>
              <a:rPr dirty="0"/>
              <a:t>written</a:t>
            </a:r>
            <a:r>
              <a:rPr spc="-95" dirty="0"/>
              <a:t> </a:t>
            </a:r>
            <a:r>
              <a:rPr dirty="0"/>
              <a:t>lexical</a:t>
            </a:r>
            <a:r>
              <a:rPr spc="-135" dirty="0"/>
              <a:t> </a:t>
            </a:r>
            <a:r>
              <a:rPr spc="-10" dirty="0"/>
              <a:t>analyzers</a:t>
            </a:r>
          </a:p>
        </p:txBody>
      </p:sp>
      <p:sp>
        <p:nvSpPr>
          <p:cNvPr id="6" name="object 6"/>
          <p:cNvSpPr/>
          <p:nvPr/>
        </p:nvSpPr>
        <p:spPr>
          <a:xfrm>
            <a:off x="11213593" y="6074665"/>
            <a:ext cx="978535" cy="213360"/>
          </a:xfrm>
          <a:custGeom>
            <a:avLst/>
            <a:gdLst/>
            <a:ahLst/>
            <a:cxnLst/>
            <a:rect l="l" t="t" r="r" b="b"/>
            <a:pathLst>
              <a:path w="978534" h="213360">
                <a:moveTo>
                  <a:pt x="0" y="213360"/>
                </a:moveTo>
                <a:lnTo>
                  <a:pt x="978408" y="213360"/>
                </a:lnTo>
                <a:lnTo>
                  <a:pt x="978408" y="0"/>
                </a:lnTo>
                <a:lnTo>
                  <a:pt x="0" y="0"/>
                </a:lnTo>
                <a:lnTo>
                  <a:pt x="0" y="21336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610" y="2502408"/>
            <a:ext cx="10540364" cy="3907479"/>
          </a:xfrm>
          <a:prstGeom prst="rect">
            <a:avLst/>
          </a:prstGeom>
          <a:solidFill>
            <a:srgbClr val="FFFFFF"/>
          </a:solidFill>
          <a:ln w="12192">
            <a:solidFill>
              <a:srgbClr val="6FAC4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1400" dirty="0">
                <a:latin typeface="Calibri"/>
                <a:cs typeface="Calibri"/>
              </a:rPr>
              <a:t>TOKEN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getRelop()</a:t>
            </a:r>
            <a:endParaRPr sz="14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00711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TOKEN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retToken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new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(RELOP)</a:t>
            </a:r>
            <a:endParaRPr sz="1400">
              <a:latin typeface="Calibri"/>
              <a:cs typeface="Calibri"/>
            </a:endParaRPr>
          </a:p>
          <a:p>
            <a:pPr marL="1007110">
              <a:lnSpc>
                <a:spcPct val="100000"/>
              </a:lnSpc>
              <a:tabLst>
                <a:tab pos="1920875" algn="l"/>
              </a:tabLst>
            </a:pPr>
            <a:r>
              <a:rPr sz="1400" dirty="0">
                <a:latin typeface="Calibri"/>
                <a:cs typeface="Calibri"/>
              </a:rPr>
              <a:t>while (1)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r>
              <a:rPr sz="1400" dirty="0">
                <a:latin typeface="Calibri"/>
                <a:cs typeface="Calibri"/>
              </a:rPr>
              <a:t>	/*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repeat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character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processing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until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3750310">
              <a:lnSpc>
                <a:spcPct val="100000"/>
              </a:lnSpc>
              <a:tabLst>
                <a:tab pos="5579745" algn="l"/>
              </a:tabLst>
            </a:pPr>
            <a:r>
              <a:rPr sz="1400" dirty="0">
                <a:latin typeface="Calibri"/>
                <a:cs typeface="Calibri"/>
              </a:rPr>
              <a:t>return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failure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occurs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25" dirty="0">
                <a:latin typeface="Calibri"/>
                <a:cs typeface="Calibri"/>
              </a:rPr>
              <a:t>*/</a:t>
            </a:r>
            <a:endParaRPr sz="1400">
              <a:latin typeface="Calibri"/>
              <a:cs typeface="Calibri"/>
            </a:endParaRPr>
          </a:p>
          <a:p>
            <a:pPr marL="100711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switch(state)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{</a:t>
            </a:r>
            <a:endParaRPr sz="1400">
              <a:latin typeface="Calibri"/>
              <a:cs typeface="Calibri"/>
            </a:endParaRPr>
          </a:p>
          <a:p>
            <a:pPr marL="192151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case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0: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nextchar();</a:t>
            </a:r>
            <a:endParaRPr sz="1400">
              <a:latin typeface="Calibri"/>
              <a:cs typeface="Calibri"/>
            </a:endParaRPr>
          </a:p>
          <a:p>
            <a:pPr marL="291528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‘&lt;‘)</a:t>
            </a:r>
            <a:r>
              <a:rPr sz="1400" spc="-10" dirty="0">
                <a:latin typeface="Calibri"/>
                <a:cs typeface="Calibri"/>
              </a:rPr>
              <a:t> state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1;</a:t>
            </a:r>
            <a:endParaRPr sz="1400">
              <a:latin typeface="Calibri"/>
              <a:cs typeface="Calibri"/>
            </a:endParaRPr>
          </a:p>
          <a:p>
            <a:pPr marL="291528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else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(c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‘=‘)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state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5;</a:t>
            </a:r>
            <a:endParaRPr sz="1400">
              <a:latin typeface="Calibri"/>
              <a:cs typeface="Calibri"/>
            </a:endParaRPr>
          </a:p>
          <a:p>
            <a:pPr marL="2915285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else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(c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==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‘&gt;’)</a:t>
            </a:r>
            <a:r>
              <a:rPr sz="1400" spc="-10" dirty="0">
                <a:latin typeface="Calibri"/>
                <a:cs typeface="Calibri"/>
              </a:rPr>
              <a:t> state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6;</a:t>
            </a:r>
            <a:endParaRPr sz="1400">
              <a:latin typeface="Calibri"/>
              <a:cs typeface="Calibri"/>
            </a:endParaRPr>
          </a:p>
          <a:p>
            <a:pPr marL="2915285" marR="4886325">
              <a:lnSpc>
                <a:spcPct val="100000"/>
              </a:lnSpc>
              <a:tabLst>
                <a:tab pos="3750310" algn="l"/>
              </a:tabLst>
            </a:pPr>
            <a:r>
              <a:rPr sz="1400" dirty="0">
                <a:latin typeface="Calibri"/>
                <a:cs typeface="Calibri"/>
              </a:rPr>
              <a:t>else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fail();</a:t>
            </a:r>
            <a:r>
              <a:rPr sz="1400" dirty="0">
                <a:latin typeface="Calibri"/>
                <a:cs typeface="Calibri"/>
              </a:rPr>
              <a:t>	/*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lexeme</a:t>
            </a:r>
            <a:r>
              <a:rPr sz="1400" dirty="0">
                <a:latin typeface="Calibri"/>
                <a:cs typeface="Calibri"/>
              </a:rPr>
              <a:t> 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relop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*/ </a:t>
            </a:r>
            <a:r>
              <a:rPr sz="1400" spc="-10" dirty="0">
                <a:latin typeface="Calibri"/>
                <a:cs typeface="Calibri"/>
              </a:rPr>
              <a:t>break;</a:t>
            </a:r>
            <a:endParaRPr sz="1400">
              <a:latin typeface="Calibri"/>
              <a:cs typeface="Calibri"/>
            </a:endParaRPr>
          </a:p>
          <a:p>
            <a:pPr marL="192151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case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1: </a:t>
            </a:r>
            <a:r>
              <a:rPr sz="1400" spc="-50" dirty="0"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  <a:p>
            <a:pPr marL="1921510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latin typeface="Calibri"/>
                <a:cs typeface="Calibri"/>
              </a:rPr>
              <a:t>…</a:t>
            </a:r>
            <a:endParaRPr sz="1400">
              <a:latin typeface="Calibri"/>
              <a:cs typeface="Calibri"/>
            </a:endParaRPr>
          </a:p>
          <a:p>
            <a:pPr marL="192151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case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8: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retract();</a:t>
            </a:r>
            <a:endParaRPr sz="1400">
              <a:latin typeface="Calibri"/>
              <a:cs typeface="Calibri"/>
            </a:endParaRPr>
          </a:p>
          <a:p>
            <a:pPr marL="2875280">
              <a:lnSpc>
                <a:spcPct val="100000"/>
              </a:lnSpc>
            </a:pPr>
            <a:r>
              <a:rPr sz="1400" spc="-25" dirty="0">
                <a:latin typeface="Calibri"/>
                <a:cs typeface="Calibri"/>
              </a:rPr>
              <a:t>retToken.attribute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GT;</a:t>
            </a:r>
            <a:endParaRPr sz="1400">
              <a:latin typeface="Calibri"/>
              <a:cs typeface="Calibri"/>
            </a:endParaRPr>
          </a:p>
          <a:p>
            <a:pPr marL="287528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return(retToken);</a:t>
            </a:r>
            <a:endParaRPr sz="1400">
              <a:latin typeface="Calibri"/>
              <a:cs typeface="Calibri"/>
            </a:endParaRPr>
          </a:p>
          <a:p>
            <a:pPr marL="1007110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latin typeface="Calibri"/>
                <a:cs typeface="Calibri"/>
              </a:rPr>
              <a:t>}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382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Lexical</a:t>
            </a:r>
            <a:r>
              <a:rPr spc="-130" dirty="0"/>
              <a:t> </a:t>
            </a:r>
            <a:r>
              <a:rPr dirty="0"/>
              <a:t>Analyzer</a:t>
            </a:r>
            <a:r>
              <a:rPr spc="-130" dirty="0"/>
              <a:t> </a:t>
            </a:r>
            <a:r>
              <a:rPr spc="-10" dirty="0"/>
              <a:t>Generator</a:t>
            </a:r>
            <a:r>
              <a:rPr spc="-95" dirty="0"/>
              <a:t> </a:t>
            </a:r>
            <a:r>
              <a:rPr dirty="0"/>
              <a:t>-</a:t>
            </a:r>
            <a:r>
              <a:rPr spc="-120" dirty="0"/>
              <a:t> </a:t>
            </a:r>
            <a:r>
              <a:rPr spc="-25" dirty="0"/>
              <a:t>Lex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420112" y="2618232"/>
            <a:ext cx="9772014" cy="3670300"/>
            <a:chOff x="2420111" y="2618232"/>
            <a:chExt cx="9772015" cy="3670300"/>
          </a:xfrm>
        </p:grpSpPr>
        <p:sp>
          <p:nvSpPr>
            <p:cNvPr id="7" name="object 7"/>
            <p:cNvSpPr/>
            <p:nvPr/>
          </p:nvSpPr>
          <p:spPr>
            <a:xfrm>
              <a:off x="8753856" y="6071615"/>
              <a:ext cx="3438525" cy="216535"/>
            </a:xfrm>
            <a:custGeom>
              <a:avLst/>
              <a:gdLst/>
              <a:ahLst/>
              <a:cxnLst/>
              <a:rect l="l" t="t" r="r" b="b"/>
              <a:pathLst>
                <a:path w="3438525" h="216535">
                  <a:moveTo>
                    <a:pt x="60947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947" y="216408"/>
                  </a:lnTo>
                  <a:lnTo>
                    <a:pt x="60947" y="0"/>
                  </a:lnTo>
                  <a:close/>
                </a:path>
                <a:path w="3438525" h="216535">
                  <a:moveTo>
                    <a:pt x="3438144" y="3048"/>
                  </a:moveTo>
                  <a:lnTo>
                    <a:pt x="103632" y="3048"/>
                  </a:lnTo>
                  <a:lnTo>
                    <a:pt x="103632" y="216408"/>
                  </a:lnTo>
                  <a:lnTo>
                    <a:pt x="3438144" y="216408"/>
                  </a:lnTo>
                  <a:lnTo>
                    <a:pt x="3438144" y="30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0111" y="2618232"/>
              <a:ext cx="7498080" cy="3200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382" cy="6858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Structure</a:t>
            </a:r>
            <a:r>
              <a:rPr spc="-6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dirty="0"/>
              <a:t>Lex</a:t>
            </a:r>
            <a:r>
              <a:rPr spc="-100" dirty="0"/>
              <a:t> </a:t>
            </a:r>
            <a:r>
              <a:rPr spc="-10" dirty="0"/>
              <a:t>programs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2942" y="2681985"/>
            <a:ext cx="9644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lex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consists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parts: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definition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section,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section,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subroutines.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67640"/>
            <a:ext cx="12192000" cy="6120765"/>
            <a:chOff x="0" y="167639"/>
            <a:chExt cx="12192000" cy="6120765"/>
          </a:xfrm>
        </p:grpSpPr>
        <p:sp>
          <p:nvSpPr>
            <p:cNvPr id="8" name="object 8"/>
            <p:cNvSpPr/>
            <p:nvPr/>
          </p:nvSpPr>
          <p:spPr>
            <a:xfrm>
              <a:off x="8753856" y="6071616"/>
              <a:ext cx="3438525" cy="216535"/>
            </a:xfrm>
            <a:custGeom>
              <a:avLst/>
              <a:gdLst/>
              <a:ahLst/>
              <a:cxnLst/>
              <a:rect l="l" t="t" r="r" b="b"/>
              <a:pathLst>
                <a:path w="3438525" h="216535">
                  <a:moveTo>
                    <a:pt x="60947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947" y="216408"/>
                  </a:lnTo>
                  <a:lnTo>
                    <a:pt x="60947" y="0"/>
                  </a:lnTo>
                  <a:close/>
                </a:path>
                <a:path w="3438525" h="216535">
                  <a:moveTo>
                    <a:pt x="3438144" y="3048"/>
                  </a:moveTo>
                  <a:lnTo>
                    <a:pt x="103632" y="3048"/>
                  </a:lnTo>
                  <a:lnTo>
                    <a:pt x="103632" y="216408"/>
                  </a:lnTo>
                  <a:lnTo>
                    <a:pt x="3438144" y="216408"/>
                  </a:lnTo>
                  <a:lnTo>
                    <a:pt x="3438144" y="30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167639"/>
              <a:ext cx="21590" cy="121920"/>
            </a:xfrm>
            <a:custGeom>
              <a:avLst/>
              <a:gdLst/>
              <a:ahLst/>
              <a:cxnLst/>
              <a:rect l="l" t="t" r="r" b="b"/>
              <a:pathLst>
                <a:path w="21590" h="121920">
                  <a:moveTo>
                    <a:pt x="21336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21336" y="121920"/>
                  </a:lnTo>
                  <a:lnTo>
                    <a:pt x="21336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2689" y="3358895"/>
            <a:ext cx="8083550" cy="2045432"/>
          </a:xfrm>
          <a:prstGeom prst="rect">
            <a:avLst/>
          </a:prstGeom>
          <a:ln w="12192">
            <a:solidFill>
              <a:srgbClr val="6FAC46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1800" dirty="0">
                <a:latin typeface="Calibri"/>
                <a:cs typeface="Calibri"/>
              </a:rPr>
              <a:t>...definition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section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  <a:p>
            <a:pPr marL="52705" algn="ctr">
              <a:lnSpc>
                <a:spcPct val="100000"/>
              </a:lnSpc>
              <a:spcBef>
                <a:spcPts val="2165"/>
              </a:spcBef>
            </a:pPr>
            <a:r>
              <a:rPr sz="1800" spc="-25" dirty="0">
                <a:latin typeface="Calibri"/>
                <a:cs typeface="Calibri"/>
              </a:rPr>
              <a:t>%%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...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section...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60"/>
              </a:spcBef>
            </a:pPr>
            <a:r>
              <a:rPr sz="1800" spc="-25" dirty="0">
                <a:latin typeface="Calibri"/>
                <a:cs typeface="Calibri"/>
              </a:rPr>
              <a:t>%%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...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subroutines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...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87849" y="6018377"/>
            <a:ext cx="24193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44536A"/>
                </a:solidFill>
                <a:latin typeface="Calibri"/>
                <a:cs typeface="Calibri"/>
                <a:hlinkClick r:id="rId2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04800" y="2971800"/>
            <a:ext cx="10168318" cy="2702663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46075" indent="-342900">
              <a:lnSpc>
                <a:spcPct val="100000"/>
              </a:lnSpc>
              <a:spcBef>
                <a:spcPts val="575"/>
              </a:spcBef>
              <a:buSzPct val="95000"/>
              <a:buFont typeface="Arial" panose="020B0604020202020204" pitchFamily="34" charset="0"/>
              <a:buChar char="•"/>
              <a:tabLst>
                <a:tab pos="100330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 marL="346710" indent="-342900">
              <a:lnSpc>
                <a:spcPct val="100000"/>
              </a:lnSpc>
              <a:spcBef>
                <a:spcPts val="480"/>
              </a:spcBef>
              <a:buSzPct val="95000"/>
              <a:buFont typeface="Arial" panose="020B0604020202020204" pitchFamily="34" charset="0"/>
              <a:buChar char="•"/>
              <a:tabLst>
                <a:tab pos="100330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</a:t>
            </a:r>
            <a:r>
              <a:rPr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</a:t>
            </a:r>
            <a:r>
              <a:rPr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</a:p>
          <a:p>
            <a:pPr marL="346075" indent="-342900">
              <a:lnSpc>
                <a:spcPct val="250000"/>
              </a:lnSpc>
              <a:spcBef>
                <a:spcPts val="484"/>
              </a:spcBef>
              <a:buSzPct val="95000"/>
              <a:buFont typeface="Arial" panose="020B0604020202020204" pitchFamily="34" charset="0"/>
              <a:buChar char="•"/>
              <a:tabLst>
                <a:tab pos="100330" algn="l"/>
              </a:tabLst>
            </a:pP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b="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</a:p>
          <a:p>
            <a:pPr marL="346075" indent="-342900">
              <a:lnSpc>
                <a:spcPct val="100000"/>
              </a:lnSpc>
              <a:spcBef>
                <a:spcPts val="480"/>
              </a:spcBef>
              <a:buSzPct val="95000"/>
              <a:buFont typeface="Arial" panose="020B0604020202020204" pitchFamily="34" charset="0"/>
              <a:buChar char="•"/>
              <a:tabLst>
                <a:tab pos="100330" algn="l"/>
              </a:tabLst>
            </a:pP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SzPct val="95000"/>
              <a:buFont typeface="Arial" panose="020B0604020202020204" pitchFamily="34" charset="0"/>
              <a:buChar char="•"/>
              <a:tabLst>
                <a:tab pos="157480" algn="l"/>
              </a:tabLst>
            </a:pP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hand-written</a:t>
            </a:r>
            <a:r>
              <a:rPr b="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</a:t>
            </a:r>
            <a:r>
              <a:rPr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analyzers</a:t>
            </a:r>
          </a:p>
          <a:p>
            <a:pPr marL="346075" indent="-342900">
              <a:lnSpc>
                <a:spcPct val="100000"/>
              </a:lnSpc>
              <a:spcBef>
                <a:spcPts val="484"/>
              </a:spcBef>
              <a:buSzPct val="95000"/>
              <a:buFont typeface="Arial" panose="020B0604020202020204" pitchFamily="34" charset="0"/>
              <a:buChar char="•"/>
              <a:tabLst>
                <a:tab pos="100330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LEX,</a:t>
            </a:r>
            <a:r>
              <a:rPr b="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b="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b="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562032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Contents</a:t>
            </a:r>
          </a:p>
        </p:txBody>
      </p:sp>
      <p:sp>
        <p:nvSpPr>
          <p:cNvPr id="5" name="object 5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945" y="2438400"/>
            <a:ext cx="10465435" cy="112530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00330" indent="-97155">
              <a:lnSpc>
                <a:spcPct val="100000"/>
              </a:lnSpc>
              <a:spcBef>
                <a:spcPts val="575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compiler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translator,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transforming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human-</a:t>
            </a:r>
            <a:r>
              <a:rPr sz="2000" dirty="0">
                <a:latin typeface="Calibri"/>
                <a:cs typeface="Calibri"/>
              </a:rPr>
              <a:t>oriented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languages into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computer</a:t>
            </a:r>
            <a:endParaRPr sz="2000" dirty="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Calibri"/>
                <a:cs typeface="Calibri"/>
              </a:rPr>
              <a:t>oriented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languages.</a:t>
            </a:r>
            <a:endParaRPr sz="2000" dirty="0">
              <a:latin typeface="Calibri"/>
              <a:cs typeface="Calibri"/>
            </a:endParaRPr>
          </a:p>
          <a:p>
            <a:pPr marL="100330" indent="-97155">
              <a:lnSpc>
                <a:spcPct val="100000"/>
              </a:lnSpc>
              <a:spcBef>
                <a:spcPts val="484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sz="2000" dirty="0">
                <a:latin typeface="Calibri"/>
                <a:cs typeface="Calibri"/>
              </a:rPr>
              <a:t>Ignore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machine-</a:t>
            </a:r>
            <a:r>
              <a:rPr sz="2000" dirty="0">
                <a:latin typeface="Calibri"/>
                <a:cs typeface="Calibri"/>
              </a:rPr>
              <a:t>dependent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details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Complier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944367" y="3986784"/>
            <a:ext cx="9248140" cy="2301240"/>
            <a:chOff x="2944367" y="3986784"/>
            <a:chExt cx="9248140" cy="2301240"/>
          </a:xfrm>
        </p:grpSpPr>
        <p:sp>
          <p:nvSpPr>
            <p:cNvPr id="6" name="object 6"/>
            <p:cNvSpPr/>
            <p:nvPr/>
          </p:nvSpPr>
          <p:spPr>
            <a:xfrm>
              <a:off x="8753856" y="6071616"/>
              <a:ext cx="3438525" cy="216535"/>
            </a:xfrm>
            <a:custGeom>
              <a:avLst/>
              <a:gdLst/>
              <a:ahLst/>
              <a:cxnLst/>
              <a:rect l="l" t="t" r="r" b="b"/>
              <a:pathLst>
                <a:path w="3438525" h="216535">
                  <a:moveTo>
                    <a:pt x="60947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947" y="216408"/>
                  </a:lnTo>
                  <a:lnTo>
                    <a:pt x="60947" y="0"/>
                  </a:lnTo>
                  <a:close/>
                </a:path>
                <a:path w="3438525" h="216535">
                  <a:moveTo>
                    <a:pt x="3438144" y="3048"/>
                  </a:moveTo>
                  <a:lnTo>
                    <a:pt x="103632" y="3048"/>
                  </a:lnTo>
                  <a:lnTo>
                    <a:pt x="103632" y="216408"/>
                  </a:lnTo>
                  <a:lnTo>
                    <a:pt x="3438144" y="216408"/>
                  </a:lnTo>
                  <a:lnTo>
                    <a:pt x="3438144" y="30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4367" y="3986784"/>
              <a:ext cx="5398008" cy="112166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362" y="2394332"/>
            <a:ext cx="4549140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Any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compiler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major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tasks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9561" y="5259019"/>
            <a:ext cx="4612640" cy="75469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85"/>
              </a:spcBef>
              <a:buFont typeface="Arial MT"/>
              <a:buChar char="–"/>
              <a:tabLst>
                <a:tab pos="299085" algn="l"/>
              </a:tabLst>
            </a:pP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source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299085" algn="l"/>
              </a:tabLst>
            </a:pPr>
            <a:r>
              <a:rPr sz="2000" spc="-10" dirty="0">
                <a:latin typeface="Calibri"/>
                <a:cs typeface="Calibri"/>
              </a:rPr>
              <a:t>Synthesis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machine-</a:t>
            </a:r>
            <a:r>
              <a:rPr sz="2000" dirty="0">
                <a:latin typeface="Calibri"/>
                <a:cs typeface="Calibri"/>
              </a:rPr>
              <a:t>language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structure</a:t>
            </a:r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compiler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267713" y="3063240"/>
            <a:ext cx="9924414" cy="3225165"/>
            <a:chOff x="2267711" y="3063239"/>
            <a:chExt cx="9924415" cy="3225165"/>
          </a:xfrm>
        </p:grpSpPr>
        <p:sp>
          <p:nvSpPr>
            <p:cNvPr id="7" name="object 7"/>
            <p:cNvSpPr/>
            <p:nvPr/>
          </p:nvSpPr>
          <p:spPr>
            <a:xfrm>
              <a:off x="8753856" y="6071615"/>
              <a:ext cx="3438525" cy="216535"/>
            </a:xfrm>
            <a:custGeom>
              <a:avLst/>
              <a:gdLst/>
              <a:ahLst/>
              <a:cxnLst/>
              <a:rect l="l" t="t" r="r" b="b"/>
              <a:pathLst>
                <a:path w="3438525" h="216535">
                  <a:moveTo>
                    <a:pt x="60947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947" y="216408"/>
                  </a:lnTo>
                  <a:lnTo>
                    <a:pt x="60947" y="0"/>
                  </a:lnTo>
                  <a:close/>
                </a:path>
                <a:path w="3438525" h="216535">
                  <a:moveTo>
                    <a:pt x="3438144" y="3048"/>
                  </a:moveTo>
                  <a:lnTo>
                    <a:pt x="103632" y="3048"/>
                  </a:lnTo>
                  <a:lnTo>
                    <a:pt x="103632" y="216408"/>
                  </a:lnTo>
                  <a:lnTo>
                    <a:pt x="3438144" y="216408"/>
                  </a:lnTo>
                  <a:lnTo>
                    <a:pt x="3438144" y="30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7711" y="3063239"/>
              <a:ext cx="5126736" cy="17312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642872"/>
              <a:ext cx="12192000" cy="643255"/>
            </a:xfrm>
            <a:custGeom>
              <a:avLst/>
              <a:gdLst/>
              <a:ahLst/>
              <a:cxnLst/>
              <a:rect l="l" t="t" r="r" b="b"/>
              <a:pathLst>
                <a:path w="12192000" h="643255">
                  <a:moveTo>
                    <a:pt x="12192000" y="0"/>
                  </a:moveTo>
                  <a:lnTo>
                    <a:pt x="0" y="0"/>
                  </a:lnTo>
                  <a:lnTo>
                    <a:pt x="0" y="643127"/>
                  </a:lnTo>
                  <a:lnTo>
                    <a:pt x="12192000" y="64312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structure</a:t>
            </a:r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compiler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874520" y="2599944"/>
            <a:ext cx="10317481" cy="3688079"/>
            <a:chOff x="1874520" y="2599943"/>
            <a:chExt cx="10317480" cy="3688079"/>
          </a:xfrm>
        </p:grpSpPr>
        <p:sp>
          <p:nvSpPr>
            <p:cNvPr id="7" name="object 7"/>
            <p:cNvSpPr/>
            <p:nvPr/>
          </p:nvSpPr>
          <p:spPr>
            <a:xfrm>
              <a:off x="8753856" y="6071615"/>
              <a:ext cx="3438525" cy="216535"/>
            </a:xfrm>
            <a:custGeom>
              <a:avLst/>
              <a:gdLst/>
              <a:ahLst/>
              <a:cxnLst/>
              <a:rect l="l" t="t" r="r" b="b"/>
              <a:pathLst>
                <a:path w="3438525" h="216535">
                  <a:moveTo>
                    <a:pt x="60947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60947" y="216408"/>
                  </a:lnTo>
                  <a:lnTo>
                    <a:pt x="60947" y="0"/>
                  </a:lnTo>
                  <a:close/>
                </a:path>
                <a:path w="3438525" h="216535">
                  <a:moveTo>
                    <a:pt x="3438144" y="3048"/>
                  </a:moveTo>
                  <a:lnTo>
                    <a:pt x="103632" y="3048"/>
                  </a:lnTo>
                  <a:lnTo>
                    <a:pt x="103632" y="216408"/>
                  </a:lnTo>
                  <a:lnTo>
                    <a:pt x="3438144" y="216408"/>
                  </a:lnTo>
                  <a:lnTo>
                    <a:pt x="3438144" y="30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4520" y="2599943"/>
              <a:ext cx="8193023" cy="368808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structure</a:t>
            </a:r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compiler</a:t>
            </a:r>
          </a:p>
        </p:txBody>
      </p:sp>
      <p:sp>
        <p:nvSpPr>
          <p:cNvPr id="4" name="object 4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2317" y="2429638"/>
            <a:ext cx="9290684" cy="24737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3050" indent="-260350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273050" algn="l"/>
              </a:tabLst>
            </a:pPr>
            <a:r>
              <a:rPr sz="2000" b="1" spc="-10" dirty="0">
                <a:latin typeface="Calibri"/>
                <a:cs typeface="Calibri"/>
              </a:rPr>
              <a:t>Scanner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scanner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begins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source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reading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input,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character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character,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grouping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individual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words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symbols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(tokens)</a:t>
            </a:r>
            <a:endParaRPr sz="2000">
              <a:latin typeface="Calibri"/>
              <a:cs typeface="Calibri"/>
            </a:endParaRPr>
          </a:p>
          <a:p>
            <a:pPr marL="356870" lvl="1" indent="-34417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Regular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 </a:t>
            </a:r>
            <a:r>
              <a:rPr sz="2000" spc="-5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6870" lvl="1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spc="-10" dirty="0">
                <a:latin typeface="Calibri"/>
                <a:cs typeface="Calibri"/>
              </a:rPr>
              <a:t>NFA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Non-deterministic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Finite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6870" lvl="1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spc="-20" dirty="0">
                <a:latin typeface="Calibri"/>
                <a:cs typeface="Calibri"/>
              </a:rPr>
              <a:t>DFA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Deterministic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Finite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Automata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6870" lvl="1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spc="-25" dirty="0">
                <a:latin typeface="Calibri"/>
                <a:cs typeface="Calibri"/>
              </a:rPr>
              <a:t>LEX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structure</a:t>
            </a:r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compiler</a:t>
            </a:r>
          </a:p>
        </p:txBody>
      </p:sp>
      <p:sp>
        <p:nvSpPr>
          <p:cNvPr id="4" name="object 4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2316" y="2429638"/>
            <a:ext cx="9425305" cy="33970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Calibri"/>
                <a:cs typeface="Calibri"/>
              </a:rPr>
              <a:t>2-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Parser</a:t>
            </a:r>
            <a:endParaRPr sz="2000">
              <a:latin typeface="Calibri"/>
              <a:cs typeface="Calibri"/>
            </a:endParaRPr>
          </a:p>
          <a:p>
            <a:pPr marL="12700" marR="21399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syntax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specification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(typically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context-</a:t>
            </a:r>
            <a:r>
              <a:rPr sz="2000" dirty="0">
                <a:latin typeface="Calibri"/>
                <a:cs typeface="Calibri"/>
              </a:rPr>
              <a:t>free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grammar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[CFG]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parse </a:t>
            </a:r>
            <a:r>
              <a:rPr sz="2000" dirty="0">
                <a:latin typeface="Calibri"/>
                <a:cs typeface="Calibri"/>
              </a:rPr>
              <a:t>reads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tokens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groups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productions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CFG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being used.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syntactic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recognized,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parser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either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corresponding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semantic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routines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directly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builds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syntax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tree.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CFG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Context-</a:t>
            </a:r>
            <a:r>
              <a:rPr sz="2000" dirty="0">
                <a:latin typeface="Calibri"/>
                <a:cs typeface="Calibri"/>
              </a:rPr>
              <a:t>Free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Grammar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BNF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 </a:t>
            </a:r>
            <a:r>
              <a:rPr sz="2000" spc="-20" dirty="0">
                <a:latin typeface="Calibri"/>
                <a:cs typeface="Calibri"/>
              </a:rPr>
              <a:t>Backus-</a:t>
            </a:r>
            <a:r>
              <a:rPr sz="2000" dirty="0">
                <a:latin typeface="Calibri"/>
                <a:cs typeface="Calibri"/>
              </a:rPr>
              <a:t>Naur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GAA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Grammar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LL,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LR,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SLR,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LALR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Parsers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spc="-20" dirty="0">
                <a:latin typeface="Calibri"/>
                <a:cs typeface="Calibri"/>
              </a:rPr>
              <a:t>YACC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945" y="1479246"/>
            <a:ext cx="11526114" cy="724095"/>
          </a:xfrm>
          <a:prstGeom prst="rect">
            <a:avLst/>
          </a:prstGeom>
        </p:spPr>
        <p:txBody>
          <a:bodyPr vert="horz" wrap="square" lIns="0" tIns="2294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structure</a:t>
            </a:r>
            <a:r>
              <a:rPr spc="-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compiler</a:t>
            </a:r>
          </a:p>
        </p:txBody>
      </p:sp>
      <p:sp>
        <p:nvSpPr>
          <p:cNvPr id="4" name="object 4"/>
          <p:cNvSpPr/>
          <p:nvPr/>
        </p:nvSpPr>
        <p:spPr>
          <a:xfrm>
            <a:off x="8753856" y="6071616"/>
            <a:ext cx="3438524" cy="216535"/>
          </a:xfrm>
          <a:custGeom>
            <a:avLst/>
            <a:gdLst/>
            <a:ahLst/>
            <a:cxnLst/>
            <a:rect l="l" t="t" r="r" b="b"/>
            <a:pathLst>
              <a:path w="3438525" h="216535">
                <a:moveTo>
                  <a:pt x="60947" y="0"/>
                </a:moveTo>
                <a:lnTo>
                  <a:pt x="0" y="0"/>
                </a:lnTo>
                <a:lnTo>
                  <a:pt x="0" y="216408"/>
                </a:lnTo>
                <a:lnTo>
                  <a:pt x="60947" y="216408"/>
                </a:lnTo>
                <a:lnTo>
                  <a:pt x="60947" y="0"/>
                </a:lnTo>
                <a:close/>
              </a:path>
              <a:path w="3438525" h="216535">
                <a:moveTo>
                  <a:pt x="3438144" y="3048"/>
                </a:moveTo>
                <a:lnTo>
                  <a:pt x="103632" y="3048"/>
                </a:lnTo>
                <a:lnTo>
                  <a:pt x="103632" y="216408"/>
                </a:lnTo>
                <a:lnTo>
                  <a:pt x="3438144" y="216408"/>
                </a:lnTo>
                <a:lnTo>
                  <a:pt x="3438144" y="30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2317" y="2429638"/>
            <a:ext cx="4986654" cy="27815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Calibri"/>
                <a:cs typeface="Calibri"/>
              </a:rPr>
              <a:t>3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Semantic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Routines</a:t>
            </a:r>
            <a:endParaRPr sz="20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Perform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functions</a:t>
            </a:r>
            <a:endParaRPr sz="2000">
              <a:latin typeface="Calibri"/>
              <a:cs typeface="Calibri"/>
            </a:endParaRPr>
          </a:p>
          <a:p>
            <a:pPr marL="414655" indent="-401955">
              <a:lnSpc>
                <a:spcPct val="100000"/>
              </a:lnSpc>
              <a:buFont typeface="Arial MT"/>
              <a:buChar char="•"/>
              <a:tabLst>
                <a:tab pos="414655" algn="l"/>
              </a:tabLst>
            </a:pPr>
            <a:r>
              <a:rPr sz="2000" dirty="0">
                <a:latin typeface="Calibri"/>
                <a:cs typeface="Calibri"/>
              </a:rPr>
              <a:t>Check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static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semantics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construct</a:t>
            </a:r>
            <a:endParaRPr sz="2000">
              <a:latin typeface="Calibri"/>
              <a:cs typeface="Calibri"/>
            </a:endParaRPr>
          </a:p>
          <a:p>
            <a:pPr marL="414655" indent="-401955">
              <a:lnSpc>
                <a:spcPct val="100000"/>
              </a:lnSpc>
              <a:buFont typeface="Arial MT"/>
              <a:buChar char="•"/>
              <a:tabLst>
                <a:tab pos="414655" algn="l"/>
              </a:tabLst>
            </a:pPr>
            <a:r>
              <a:rPr sz="2000" dirty="0">
                <a:latin typeface="Calibri"/>
                <a:cs typeface="Calibri"/>
              </a:rPr>
              <a:t>Do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actual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translation</a:t>
            </a:r>
            <a:endParaRPr sz="20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heart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compiler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spc="-10" dirty="0">
                <a:latin typeface="Calibri"/>
                <a:cs typeface="Calibri"/>
              </a:rPr>
              <a:t>Syntax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Directed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Translation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Semantic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Techniques</a:t>
            </a: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6870" algn="l"/>
              </a:tabLst>
            </a:pPr>
            <a:r>
              <a:rPr sz="2000" dirty="0">
                <a:latin typeface="Calibri"/>
                <a:cs typeface="Calibri"/>
              </a:rPr>
              <a:t>IR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(Intermediate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Representation)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36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922</Words>
  <Application>Microsoft Office PowerPoint</Application>
  <PresentationFormat>Custom</PresentationFormat>
  <Paragraphs>157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Contents</vt:lpstr>
      <vt:lpstr>Complier</vt:lpstr>
      <vt:lpstr>The structure of a compiler</vt:lpstr>
      <vt:lpstr>The structure of a compiler</vt:lpstr>
      <vt:lpstr>The structure of a compiler</vt:lpstr>
      <vt:lpstr>The structure of a compiler</vt:lpstr>
      <vt:lpstr>The structure of a compiler</vt:lpstr>
      <vt:lpstr>The structure of a compiler</vt:lpstr>
      <vt:lpstr>The structure of a compiler</vt:lpstr>
      <vt:lpstr>Applications of compiler technology</vt:lpstr>
      <vt:lpstr>Lexical analysis - The role of a lexical analyzer</vt:lpstr>
      <vt:lpstr>Lexical analysis - The role of a lexical analyzer</vt:lpstr>
      <vt:lpstr>Lexical analysis - The role of a lexical analyzer</vt:lpstr>
      <vt:lpstr>Lexical analysis - The role of a lexical analyzer</vt:lpstr>
      <vt:lpstr>Lexical analysis - The role of a lexical analyzer</vt:lpstr>
      <vt:lpstr>Lexical analysis - The role of a lexical analyzer</vt:lpstr>
      <vt:lpstr>Lexical analysis - The role of a lexical analyzer</vt:lpstr>
      <vt:lpstr>Specification of tokens</vt:lpstr>
      <vt:lpstr>Recognition of tokens</vt:lpstr>
      <vt:lpstr>Recognition of tokens</vt:lpstr>
      <vt:lpstr>Recognition of tokens</vt:lpstr>
      <vt:lpstr>Recognition of tokens</vt:lpstr>
      <vt:lpstr>hand-written lexical analyzers</vt:lpstr>
      <vt:lpstr>Lexical Analyzer Generator - Lex</vt:lpstr>
      <vt:lpstr>Structure of Lex programs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compilation</dc:title>
  <dc:creator>HP</dc:creator>
  <cp:lastModifiedBy>HP</cp:lastModifiedBy>
  <cp:revision>3</cp:revision>
  <dcterms:created xsi:type="dcterms:W3CDTF">2024-11-22T18:40:20Z</dcterms:created>
  <dcterms:modified xsi:type="dcterms:W3CDTF">2024-11-22T19:10:13Z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2024-11-22T00:00:00Z</vt:filetime>
  </property>
  <property fmtid="{D5CDD505-2E9C-101B-9397-08002B2CF9AE}" pid="5" name="Producer">
    <vt:lpwstr>www.ilovepdf.com</vt:lpwstr>
  </property>
</Properties>
</file>