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2"/>
  </p:notesMasterIdLst>
  <p:sldIdLst>
    <p:sldId id="257" r:id="rId3"/>
    <p:sldId id="258" r:id="rId4"/>
    <p:sldId id="259" r:id="rId5"/>
    <p:sldId id="260" r:id="rId6"/>
    <p:sldId id="261" r:id="rId7"/>
    <p:sldId id="262" r:id="rId8"/>
    <p:sldId id="263" r:id="rId9"/>
    <p:sldId id="264" r:id="rId10"/>
    <p:sldId id="292" r:id="rId11"/>
    <p:sldId id="308" r:id="rId12"/>
    <p:sldId id="309" r:id="rId13"/>
    <p:sldId id="310" r:id="rId14"/>
    <p:sldId id="311" r:id="rId15"/>
    <p:sldId id="312" r:id="rId16"/>
    <p:sldId id="313" r:id="rId17"/>
    <p:sldId id="314" r:id="rId18"/>
    <p:sldId id="315" r:id="rId19"/>
    <p:sldId id="316" r:id="rId20"/>
    <p:sldId id="317" r:id="rId21"/>
    <p:sldId id="303" r:id="rId22"/>
    <p:sldId id="320" r:id="rId23"/>
    <p:sldId id="321" r:id="rId24"/>
    <p:sldId id="322" r:id="rId25"/>
    <p:sldId id="323"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9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9A557-ED4C-4F1A-A85A-4D260768B7A8}" type="datetimeFigureOut">
              <a:rPr lang="en-IN" smtClean="0"/>
              <a:pPr/>
              <a:t>16-12-2024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59018-187B-498D-8824-266BF2FA400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8"/>
          </a:xfrm>
          <a:prstGeom prst="rect">
            <a:avLst/>
          </a:prstGeom>
        </p:spPr>
      </p:pic>
      <p:sp>
        <p:nvSpPr>
          <p:cNvPr id="2" name="Holder 2"/>
          <p:cNvSpPr>
            <a:spLocks noGrp="1"/>
          </p:cNvSpPr>
          <p:nvPr>
            <p:ph type="ctrTitle"/>
          </p:nvPr>
        </p:nvSpPr>
        <p:spPr>
          <a:xfrm>
            <a:off x="5022933" y="1696338"/>
            <a:ext cx="2146131" cy="513714"/>
          </a:xfrm>
          <a:prstGeom prst="rect">
            <a:avLst/>
          </a:prstGeom>
        </p:spPr>
        <p:txBody>
          <a:bodyPr wrap="square" lIns="0" tIns="0" rIns="0" bIns="0">
            <a:spAutoFit/>
          </a:bodyPr>
          <a:lstStyle>
            <a:lvl1pPr>
              <a:defRPr sz="32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609600" y="2401379"/>
            <a:ext cx="11074400" cy="4151821"/>
          </a:xfrm>
        </p:spPr>
        <p:txBody>
          <a:bodyPr lIns="0" tIns="0" rIns="0" bIns="0"/>
          <a:lstStyle>
            <a:lvl1pPr>
              <a:defRPr sz="2800"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pic>
        <p:nvPicPr>
          <p:cNvPr id="8" name="Picture 7"/>
          <p:cNvPicPr>
            <a:picLocks noChangeAspect="1"/>
          </p:cNvPicPr>
          <p:nvPr userDrawn="1"/>
        </p:nvPicPr>
        <p:blipFill>
          <a:blip r:embed="rId2"/>
          <a:stretch>
            <a:fillRect/>
          </a:stretch>
        </p:blipFill>
        <p:spPr>
          <a:xfrm>
            <a:off x="0" y="-1"/>
            <a:ext cx="12192000" cy="1572535"/>
          </a:xfrm>
          <a:prstGeom prst="rect">
            <a:avLst/>
          </a:prstGeom>
        </p:spPr>
      </p:pic>
      <p:sp>
        <p:nvSpPr>
          <p:cNvPr id="9" name="object 5"/>
          <p:cNvSpPr/>
          <p:nvPr userDrawn="1"/>
        </p:nvSpPr>
        <p:spPr>
          <a:xfrm>
            <a:off x="0" y="1642745"/>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10" name="object 6"/>
          <p:cNvSpPr txBox="1">
            <a:spLocks noGrp="1"/>
          </p:cNvSpPr>
          <p:nvPr>
            <p:ph type="title" idx="4294967295"/>
          </p:nvPr>
        </p:nvSpPr>
        <p:spPr>
          <a:xfrm>
            <a:off x="609600" y="1696338"/>
            <a:ext cx="109728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823625" y="2486913"/>
            <a:ext cx="2617045" cy="4121150"/>
          </a:xfrm>
          <a:prstGeom prst="rect">
            <a:avLst/>
          </a:prstGeom>
        </p:spPr>
        <p:txBody>
          <a:bodyPr wrap="square" lIns="0" tIns="0" rIns="0" bIns="0">
            <a:spAutoFit/>
          </a:bodyPr>
          <a:lstStyle>
            <a:lvl1pPr>
              <a:defRPr sz="1900" b="0" i="0">
                <a:solidFill>
                  <a:schemeClr val="bg1"/>
                </a:solidFill>
                <a:latin typeface="Calibri" panose="020F0502020204030204"/>
                <a:cs typeface="Calibri" panose="020F0502020204030204"/>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pic>
        <p:nvPicPr>
          <p:cNvPr id="7" name="Picture 6"/>
          <p:cNvPicPr>
            <a:picLocks noChangeAspect="1"/>
          </p:cNvPicPr>
          <p:nvPr userDrawn="1"/>
        </p:nvPicPr>
        <p:blipFill>
          <a:blip r:embed="rId2"/>
          <a:stretch>
            <a:fillRect/>
          </a:stretch>
        </p:blipFill>
        <p:spPr>
          <a:xfrm>
            <a:off x="44448" y="0"/>
            <a:ext cx="12147551" cy="1566802"/>
          </a:xfrm>
          <a:prstGeom prst="rect">
            <a:avLst/>
          </a:prstGeom>
        </p:spPr>
      </p:pic>
      <p:sp>
        <p:nvSpPr>
          <p:cNvPr id="8" name="object 5"/>
          <p:cNvSpPr/>
          <p:nvPr userDrawn="1"/>
        </p:nvSpPr>
        <p:spPr>
          <a:xfrm>
            <a:off x="0" y="1642872"/>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9" name="object 6"/>
          <p:cNvSpPr txBox="1">
            <a:spLocks noGrp="1"/>
          </p:cNvSpPr>
          <p:nvPr>
            <p:ph type="title" idx="4294967295"/>
          </p:nvPr>
        </p:nvSpPr>
        <p:spPr>
          <a:xfrm>
            <a:off x="812800" y="1696338"/>
            <a:ext cx="107696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
        <p:nvSpPr>
          <p:cNvPr id="11" name="Holder 3"/>
          <p:cNvSpPr>
            <a:spLocks noGrp="1"/>
          </p:cNvSpPr>
          <p:nvPr>
            <p:ph type="body" idx="10"/>
          </p:nvPr>
        </p:nvSpPr>
        <p:spPr>
          <a:xfrm>
            <a:off x="609600" y="2438400"/>
            <a:ext cx="11074400" cy="4151821"/>
          </a:xfrm>
        </p:spPr>
        <p:txBody>
          <a:bodyPr lIns="0" tIns="0" rIns="0" bIns="0"/>
          <a:lstStyle>
            <a:lvl1pPr>
              <a:defRPr sz="2800" b="0" i="0">
                <a:solidFill>
                  <a:schemeClr val="tx1"/>
                </a:solidFill>
              </a:defRPr>
            </a:lvl1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pic>
        <p:nvPicPr>
          <p:cNvPr id="6" name="Picture 5"/>
          <p:cNvPicPr>
            <a:picLocks noChangeAspect="1"/>
          </p:cNvPicPr>
          <p:nvPr userDrawn="1"/>
        </p:nvPicPr>
        <p:blipFill>
          <a:blip r:embed="rId2"/>
          <a:stretch>
            <a:fillRect/>
          </a:stretch>
        </p:blipFill>
        <p:spPr>
          <a:xfrm>
            <a:off x="12699" y="-1"/>
            <a:ext cx="12179300" cy="1570897"/>
          </a:xfrm>
          <a:prstGeom prst="rect">
            <a:avLst/>
          </a:prstGeom>
        </p:spPr>
      </p:pic>
      <p:sp>
        <p:nvSpPr>
          <p:cNvPr id="7" name="object 5"/>
          <p:cNvSpPr/>
          <p:nvPr userDrawn="1"/>
        </p:nvSpPr>
        <p:spPr>
          <a:xfrm>
            <a:off x="0" y="1642872"/>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8" name="object 6"/>
          <p:cNvSpPr txBox="1">
            <a:spLocks noGrp="1"/>
          </p:cNvSpPr>
          <p:nvPr>
            <p:ph type="title" idx="4294967295"/>
          </p:nvPr>
        </p:nvSpPr>
        <p:spPr>
          <a:xfrm>
            <a:off x="812800" y="1696338"/>
            <a:ext cx="107696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
        <p:nvSpPr>
          <p:cNvPr id="10" name="Holder 3"/>
          <p:cNvSpPr>
            <a:spLocks noGrp="1"/>
          </p:cNvSpPr>
          <p:nvPr>
            <p:ph type="body" idx="1"/>
          </p:nvPr>
        </p:nvSpPr>
        <p:spPr>
          <a:xfrm>
            <a:off x="609600" y="2401379"/>
            <a:ext cx="11074400" cy="4151821"/>
          </a:xfrm>
        </p:spPr>
        <p:txBody>
          <a:bodyPr lIns="0" tIns="0" rIns="0" bIns="0"/>
          <a:lstStyle>
            <a:lvl1pPr>
              <a:defRPr sz="2800" b="0" i="0">
                <a:solidFill>
                  <a:schemeClr val="tx1"/>
                </a:solidFill>
              </a:defRPr>
            </a:lvl1pPr>
          </a:lstStyle>
          <a:p>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609600" y="274680"/>
            <a:ext cx="10972320" cy="1143000"/>
          </a:xfrm>
          <a:prstGeom prst="rect">
            <a:avLst/>
          </a:prstGeom>
        </p:spPr>
        <p:txBody>
          <a:bodyPr wrap="none" lIns="0" tIns="0" rIns="0" bIns="0" anchor="ct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9D531-F5B5-43A6-B30C-50324993D723}" type="datetimeFigureOut">
              <a:rPr lang="en-IN" smtClean="0"/>
              <a:pPr/>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D531-F5B5-43A6-B30C-50324993D723}" type="datetimeFigureOut">
              <a:rPr lang="en-IN" smtClean="0"/>
              <a:pPr/>
              <a:t>16-12-2024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9D833-E774-486E-A818-A8D1C7CEE3A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22933" y="1696338"/>
            <a:ext cx="2146131" cy="513714"/>
          </a:xfrm>
          <a:prstGeom prst="rect">
            <a:avLst/>
          </a:prstGeom>
        </p:spPr>
        <p:txBody>
          <a:bodyPr wrap="square" lIns="0" tIns="0" rIns="0" bIns="0">
            <a:spAutoFit/>
          </a:bodyPr>
          <a:lstStyle>
            <a:lvl1pPr>
              <a:defRPr sz="3200" b="0" i="0">
                <a:solidFill>
                  <a:schemeClr val="bg1"/>
                </a:solidFill>
                <a:latin typeface="Arial MT"/>
                <a:cs typeface="Arial MT"/>
              </a:defRPr>
            </a:lvl1pPr>
          </a:lstStyle>
          <a:p>
            <a:endParaRPr/>
          </a:p>
        </p:txBody>
      </p:sp>
      <p:sp>
        <p:nvSpPr>
          <p:cNvPr id="3" name="Holder 3"/>
          <p:cNvSpPr>
            <a:spLocks noGrp="1"/>
          </p:cNvSpPr>
          <p:nvPr>
            <p:ph type="body" idx="1"/>
          </p:nvPr>
        </p:nvSpPr>
        <p:spPr>
          <a:xfrm>
            <a:off x="1681733" y="2401379"/>
            <a:ext cx="8847667" cy="41446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5.jpe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9.xml"/><Relationship Id="rId5" Type="http://schemas.openxmlformats.org/officeDocument/2006/relationships/image" Target="../media/image19.jpe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srcRect/>
          <a:stretch>
            <a:fillRect/>
          </a:stretch>
        </p:blipFill>
        <p:spPr>
          <a:xfrm>
            <a:off x="13855" y="0"/>
            <a:ext cx="12192000" cy="6900863"/>
          </a:xfrm>
          <a:prstGeom prst="rect">
            <a:avLst/>
          </a:prstGeom>
          <a:noFill/>
          <a:ln>
            <a:noFill/>
          </a:ln>
        </p:spPr>
      </p:pic>
      <p:sp>
        <p:nvSpPr>
          <p:cNvPr id="89" name="Google Shape;89;p1"/>
          <p:cNvSpPr/>
          <p:nvPr/>
        </p:nvSpPr>
        <p:spPr>
          <a:xfrm>
            <a:off x="1524000" y="1473200"/>
            <a:ext cx="9144000" cy="1169988"/>
          </a:xfrm>
          <a:prstGeom prst="rect">
            <a:avLst/>
          </a:prstGeom>
          <a:noFill/>
          <a:ln>
            <a:noFill/>
          </a:ln>
        </p:spPr>
        <p:txBody>
          <a:bodyPr spcFirstLastPara="1" wrap="square" lIns="91425" tIns="45700" rIns="91425" bIns="45700" anchor="t" anchorCtr="0">
            <a:noAutofit/>
          </a:bodyPr>
          <a:lstStyle/>
          <a:p>
            <a:pPr algn="ctr"/>
            <a:r>
              <a:rPr lang="en-US" sz="3600" b="1" dirty="0">
                <a:latin typeface="Calibri" panose="020F0502020204030204" pitchFamily="34" charset="0"/>
                <a:cs typeface="Calibri" panose="020F0502020204030204" pitchFamily="34" charset="0"/>
              </a:rPr>
              <a:t>Machine Learning </a:t>
            </a:r>
            <a:endParaRPr lang="en-US" sz="3600" dirty="0">
              <a:latin typeface="Calibri" panose="020F0502020204030204" pitchFamily="34" charset="0"/>
              <a:cs typeface="Calibri" panose="020F0502020204030204" pitchFamily="34" charset="0"/>
            </a:endParaRPr>
          </a:p>
          <a:p>
            <a:pPr algn="ctr"/>
            <a:r>
              <a:rPr lang="en-US" sz="3600" b="1"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SUBJECT CODE: </a:t>
            </a:r>
            <a:r>
              <a:rPr lang="en-US" sz="3600" b="1" dirty="0" smtClean="0">
                <a:latin typeface="Calibri" panose="020F0502020204030204" pitchFamily="34" charset="0"/>
                <a:ea typeface="Calibri" panose="020F0502020204030204"/>
                <a:cs typeface="Calibri" panose="020F0502020204030204" pitchFamily="34" charset="0"/>
                <a:sym typeface="Calibri" panose="020F0502020204030204"/>
              </a:rPr>
              <a:t>303105353</a:t>
            </a:r>
            <a:endParaRPr lang="en-US" sz="3600" dirty="0">
              <a:latin typeface="Calibri" panose="020F0502020204030204" pitchFamily="34" charset="0"/>
              <a:cs typeface="Calibri" panose="020F0502020204030204" pitchFamily="34" charset="0"/>
            </a:endParaRPr>
          </a:p>
        </p:txBody>
      </p:sp>
      <p:pic>
        <p:nvPicPr>
          <p:cNvPr id="91" name="Google Shape;91;p1" descr="C:\Users\parul\Desktop\Registered Logosd.png"/>
          <p:cNvPicPr preferRelativeResize="0"/>
          <p:nvPr/>
        </p:nvPicPr>
        <p:blipFill rotWithShape="1">
          <a:blip r:embed="rId4"/>
          <a:srcRect/>
          <a:stretch>
            <a:fillRect/>
          </a:stretch>
        </p:blipFill>
        <p:spPr>
          <a:xfrm>
            <a:off x="4508500" y="500063"/>
            <a:ext cx="3175000" cy="628650"/>
          </a:xfrm>
          <a:prstGeom prst="rect">
            <a:avLst/>
          </a:prstGeom>
          <a:noFill/>
          <a:ln>
            <a:noFill/>
          </a:ln>
        </p:spPr>
      </p:pic>
      <p:grpSp>
        <p:nvGrpSpPr>
          <p:cNvPr id="92" name="Google Shape;92;p1"/>
          <p:cNvGrpSpPr/>
          <p:nvPr/>
        </p:nvGrpSpPr>
        <p:grpSpPr>
          <a:xfrm>
            <a:off x="1890185" y="2692401"/>
            <a:ext cx="8411633"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endParaRPr lang="en-US" altLang="en-US" sz="3200" dirty="0">
              <a:sym typeface="+mn-ea"/>
            </a:endParaRPr>
          </a:p>
          <a:p>
            <a:pPr marL="0" marR="0" lvl="0" indent="0" rtl="0">
              <a:spcBef>
                <a:spcPts val="0"/>
              </a:spcBef>
              <a:spcAft>
                <a:spcPts val="0"/>
              </a:spcAft>
              <a:buNone/>
            </a:pPr>
            <a:r>
              <a:rPr lang="en-US" altLang="en-US" sz="3200" dirty="0">
                <a:solidFill>
                  <a:schemeClr val="bg1"/>
                </a:solidFill>
                <a:sym typeface="+mn-ea"/>
              </a:rPr>
              <a:t>Why Data Preprocessing?</a:t>
            </a:r>
            <a:endParaRPr lang="en-US" altLang="en-US" sz="3200" dirty="0">
              <a:solidFill>
                <a:schemeClr val="bg1"/>
              </a:solidFill>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98" name="Rectangle 3"/>
          <p:cNvSpPr>
            <a:spLocks noGrp="1"/>
          </p:cNvSpPr>
          <p:nvPr>
            <p:ph idx="1"/>
          </p:nvPr>
        </p:nvSpPr>
        <p:spPr>
          <a:xfrm>
            <a:off x="956310" y="2453640"/>
            <a:ext cx="8305800" cy="5181600"/>
          </a:xfrm>
        </p:spPr>
        <p:txBody>
          <a:bodyPr vert="horz" wrap="square" lIns="91440" tIns="45720" rIns="91440" bIns="45720" anchor="t" anchorCtr="0"/>
          <a:lstStyle/>
          <a:p>
            <a:pPr eaLnBrk="1" hangingPunct="1">
              <a:lnSpc>
                <a:spcPct val="90000"/>
              </a:lnSpc>
            </a:pPr>
            <a:r>
              <a:rPr lang="en-US" altLang="en-US" dirty="0"/>
              <a:t>Data in the real world is dirty</a:t>
            </a:r>
          </a:p>
          <a:p>
            <a:pPr lvl="1" eaLnBrk="1" hangingPunct="1">
              <a:lnSpc>
                <a:spcPct val="90000"/>
              </a:lnSpc>
            </a:pPr>
            <a:r>
              <a:rPr lang="en-US" altLang="en-US" dirty="0">
                <a:solidFill>
                  <a:schemeClr val="hlink"/>
                </a:solidFill>
              </a:rPr>
              <a:t>incomplete</a:t>
            </a:r>
            <a:r>
              <a:rPr lang="en-US" altLang="en-US" dirty="0"/>
              <a:t>: lacking attribute values, lacking certain attributes of interest, or containing only aggregate data</a:t>
            </a:r>
          </a:p>
          <a:p>
            <a:pPr lvl="2" eaLnBrk="1" hangingPunct="1">
              <a:lnSpc>
                <a:spcPct val="90000"/>
              </a:lnSpc>
            </a:pPr>
            <a:r>
              <a:rPr lang="en-US" altLang="en-US" dirty="0"/>
              <a:t>e.g., occupation=“ ”</a:t>
            </a:r>
          </a:p>
          <a:p>
            <a:pPr lvl="1" eaLnBrk="1" hangingPunct="1">
              <a:lnSpc>
                <a:spcPct val="90000"/>
              </a:lnSpc>
            </a:pPr>
            <a:r>
              <a:rPr lang="en-US" altLang="en-US" dirty="0">
                <a:solidFill>
                  <a:schemeClr val="hlink"/>
                </a:solidFill>
              </a:rPr>
              <a:t>noisy</a:t>
            </a:r>
            <a:r>
              <a:rPr lang="en-US" altLang="en-US" dirty="0"/>
              <a:t>: containing errors or outliers</a:t>
            </a:r>
          </a:p>
          <a:p>
            <a:pPr lvl="2" eaLnBrk="1" hangingPunct="1">
              <a:lnSpc>
                <a:spcPct val="90000"/>
              </a:lnSpc>
            </a:pPr>
            <a:r>
              <a:rPr lang="en-US" altLang="en-US" dirty="0"/>
              <a:t>e.g., Salary=“-10”</a:t>
            </a:r>
          </a:p>
          <a:p>
            <a:pPr lvl="1" eaLnBrk="1" hangingPunct="1">
              <a:lnSpc>
                <a:spcPct val="90000"/>
              </a:lnSpc>
            </a:pPr>
            <a:r>
              <a:rPr lang="en-US" altLang="en-US" dirty="0">
                <a:solidFill>
                  <a:schemeClr val="hlink"/>
                </a:solidFill>
              </a:rPr>
              <a:t>inconsistent</a:t>
            </a:r>
            <a:r>
              <a:rPr lang="en-US" altLang="en-US" dirty="0"/>
              <a:t>: containing discrepancies in codes or names</a:t>
            </a:r>
          </a:p>
          <a:p>
            <a:pPr lvl="2" eaLnBrk="1" hangingPunct="1">
              <a:lnSpc>
                <a:spcPct val="90000"/>
              </a:lnSpc>
            </a:pPr>
            <a:r>
              <a:rPr lang="en-US" altLang="en-US" dirty="0"/>
              <a:t>e.g., Age=“42” Birthday=“03/07/1997”</a:t>
            </a:r>
          </a:p>
          <a:p>
            <a:pPr lvl="2" eaLnBrk="1" hangingPunct="1">
              <a:lnSpc>
                <a:spcPct val="90000"/>
              </a:lnSpc>
            </a:pPr>
            <a:r>
              <a:rPr lang="en-US" altLang="en-US" dirty="0"/>
              <a:t>e.g., Was rating “1,2,3”, now rating “A, B, C”</a:t>
            </a:r>
          </a:p>
          <a:p>
            <a:pPr lvl="2" eaLnBrk="1" hangingPunct="1">
              <a:lnSpc>
                <a:spcPct val="90000"/>
              </a:lnSpc>
            </a:pPr>
            <a:r>
              <a:rPr lang="en-US" altLang="en-US" dirty="0"/>
              <a:t>e.g., discrepancy between duplicate records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37840" y="124521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Why Is Data Dirty?</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2" name="Rectangle 3"/>
          <p:cNvSpPr>
            <a:spLocks noGrp="1"/>
          </p:cNvSpPr>
          <p:nvPr>
            <p:ph idx="1"/>
          </p:nvPr>
        </p:nvSpPr>
        <p:spPr>
          <a:xfrm>
            <a:off x="708025" y="2176145"/>
            <a:ext cx="8382000" cy="5105400"/>
          </a:xfrm>
        </p:spPr>
        <p:txBody>
          <a:bodyPr vert="horz" wrap="square" lIns="91440" tIns="45720" rIns="91440" bIns="45720" anchor="t" anchorCtr="0"/>
          <a:lstStyle/>
          <a:p>
            <a:pPr eaLnBrk="1" hangingPunct="1"/>
            <a:r>
              <a:rPr lang="en-US" altLang="en-US" sz="2400" dirty="0"/>
              <a:t>Incomplete data may come from</a:t>
            </a:r>
          </a:p>
          <a:p>
            <a:pPr lvl="1" eaLnBrk="1" hangingPunct="1"/>
            <a:r>
              <a:rPr lang="en-US" altLang="en-US" sz="2000" dirty="0"/>
              <a:t>“Not applicable” data value when collected</a:t>
            </a:r>
          </a:p>
          <a:p>
            <a:pPr lvl="1" eaLnBrk="1" hangingPunct="1"/>
            <a:r>
              <a:rPr lang="en-US" altLang="en-US" sz="2000" dirty="0"/>
              <a:t>Different considerations between the time when the data was collected and when it is analyzed.</a:t>
            </a:r>
          </a:p>
          <a:p>
            <a:pPr lvl="1" eaLnBrk="1" hangingPunct="1"/>
            <a:r>
              <a:rPr lang="en-US" altLang="en-US" sz="2000" dirty="0"/>
              <a:t>Human/hardware/software problems</a:t>
            </a:r>
          </a:p>
          <a:p>
            <a:pPr eaLnBrk="1" hangingPunct="1"/>
            <a:r>
              <a:rPr lang="en-US" altLang="en-US" sz="2400" dirty="0"/>
              <a:t>Noisy data (incorrect values) may come from</a:t>
            </a:r>
          </a:p>
          <a:p>
            <a:pPr lvl="1" eaLnBrk="1" hangingPunct="1"/>
            <a:r>
              <a:rPr lang="en-US" altLang="en-US" sz="2000" dirty="0"/>
              <a:t>Faulty data collection instruments</a:t>
            </a:r>
          </a:p>
          <a:p>
            <a:pPr lvl="1" eaLnBrk="1" hangingPunct="1"/>
            <a:r>
              <a:rPr lang="en-US" altLang="en-US" sz="2000" dirty="0"/>
              <a:t>Human or computer error at data entry</a:t>
            </a:r>
          </a:p>
          <a:p>
            <a:pPr lvl="1" eaLnBrk="1" hangingPunct="1"/>
            <a:r>
              <a:rPr lang="en-US" altLang="en-US" sz="2000" dirty="0"/>
              <a:t>Errors in data transmission</a:t>
            </a:r>
          </a:p>
          <a:p>
            <a:pPr eaLnBrk="1" hangingPunct="1"/>
            <a:r>
              <a:rPr lang="en-US" altLang="en-US" sz="2400" dirty="0"/>
              <a:t>Inconsistent data may come from</a:t>
            </a:r>
          </a:p>
          <a:p>
            <a:pPr lvl="1" eaLnBrk="1" hangingPunct="1"/>
            <a:r>
              <a:rPr lang="en-US" altLang="en-US" sz="2000" dirty="0"/>
              <a:t>Different data sources</a:t>
            </a:r>
          </a:p>
          <a:p>
            <a:pPr lvl="1" eaLnBrk="1" hangingPunct="1"/>
            <a:r>
              <a:rPr lang="en-US" altLang="en-US" sz="2000" dirty="0"/>
              <a:t>Functional dependency violation (e.g., modify some linked data)</a:t>
            </a:r>
          </a:p>
          <a:p>
            <a:pPr eaLnBrk="1" hangingPunct="1"/>
            <a:r>
              <a:rPr lang="en-US" altLang="en-US" sz="2400" dirty="0"/>
              <a:t>Duplicate records also need data cleaning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Why Is Data Preprocessing Important?</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46" name="Rectangle 1027"/>
          <p:cNvSpPr>
            <a:spLocks noGrp="1"/>
          </p:cNvSpPr>
          <p:nvPr>
            <p:ph idx="1"/>
          </p:nvPr>
        </p:nvSpPr>
        <p:spPr>
          <a:xfrm>
            <a:off x="803275" y="2596515"/>
            <a:ext cx="8382000" cy="4800600"/>
          </a:xfrm>
        </p:spPr>
        <p:txBody>
          <a:bodyPr vert="horz" wrap="square" lIns="91440" tIns="45720" rIns="91440" bIns="45720" anchor="t" anchorCtr="0"/>
          <a:lstStyle/>
          <a:p>
            <a:pPr eaLnBrk="1" hangingPunct="1">
              <a:lnSpc>
                <a:spcPct val="110000"/>
              </a:lnSpc>
            </a:pPr>
            <a:r>
              <a:rPr lang="en-US" altLang="en-US" sz="2400" dirty="0"/>
              <a:t>No quality data, no quality mining results!</a:t>
            </a:r>
          </a:p>
          <a:p>
            <a:pPr lvl="1" eaLnBrk="1" hangingPunct="1">
              <a:lnSpc>
                <a:spcPct val="110000"/>
              </a:lnSpc>
            </a:pPr>
            <a:r>
              <a:rPr lang="en-US" altLang="en-US" sz="2400" dirty="0"/>
              <a:t>Quality decisions must be based on quality data</a:t>
            </a:r>
          </a:p>
          <a:p>
            <a:pPr lvl="2" eaLnBrk="1" hangingPunct="1">
              <a:lnSpc>
                <a:spcPct val="110000"/>
              </a:lnSpc>
            </a:pPr>
            <a:r>
              <a:rPr lang="en-US" altLang="en-US" sz="2000" dirty="0"/>
              <a:t>e.g., duplicate or missing data may cause incorrect or even misleading statistics.</a:t>
            </a:r>
          </a:p>
          <a:p>
            <a:pPr lvl="1" eaLnBrk="1" hangingPunct="1">
              <a:lnSpc>
                <a:spcPct val="110000"/>
              </a:lnSpc>
            </a:pPr>
            <a:r>
              <a:rPr lang="en-US" altLang="en-US" sz="2400" dirty="0"/>
              <a:t>Data warehouse needs consistent integration of quality data</a:t>
            </a:r>
          </a:p>
          <a:p>
            <a:pPr eaLnBrk="1" hangingPunct="1">
              <a:lnSpc>
                <a:spcPct val="110000"/>
              </a:lnSpc>
            </a:pPr>
            <a:r>
              <a:rPr lang="en-US" altLang="en-US" sz="2400" dirty="0"/>
              <a:t>Data extraction, cleaning, and transformation comprises the majority of the work of building a data warehouse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18742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Missing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870" name="Rectangle 3"/>
          <p:cNvSpPr>
            <a:spLocks noGrp="1"/>
          </p:cNvSpPr>
          <p:nvPr>
            <p:ph idx="1"/>
          </p:nvPr>
        </p:nvSpPr>
        <p:spPr>
          <a:xfrm>
            <a:off x="629285" y="1901825"/>
            <a:ext cx="8001000" cy="5105400"/>
          </a:xfrm>
        </p:spPr>
        <p:txBody>
          <a:bodyPr vert="horz" wrap="square" lIns="91440" tIns="45720" rIns="91440" bIns="45720" anchor="t" anchorCtr="0"/>
          <a:lstStyle/>
          <a:p>
            <a:pPr eaLnBrk="1" hangingPunct="1">
              <a:lnSpc>
                <a:spcPct val="120000"/>
              </a:lnSpc>
            </a:pPr>
            <a:r>
              <a:rPr lang="en-US" altLang="en-US" sz="2000" dirty="0"/>
              <a:t>Data is not always available</a:t>
            </a:r>
          </a:p>
          <a:p>
            <a:pPr lvl="1" eaLnBrk="1" hangingPunct="1">
              <a:lnSpc>
                <a:spcPct val="120000"/>
              </a:lnSpc>
            </a:pPr>
            <a:r>
              <a:rPr lang="en-US" altLang="en-US" sz="2000" dirty="0"/>
              <a:t>E.g., many tuples have no recorded value for several attributes, such as customer income in sales data</a:t>
            </a:r>
          </a:p>
          <a:p>
            <a:pPr eaLnBrk="1" hangingPunct="1">
              <a:lnSpc>
                <a:spcPct val="120000"/>
              </a:lnSpc>
            </a:pPr>
            <a:r>
              <a:rPr lang="en-US" altLang="en-US" sz="2000" dirty="0"/>
              <a:t>Missing data may be due to </a:t>
            </a:r>
          </a:p>
          <a:p>
            <a:pPr lvl="1" eaLnBrk="1" hangingPunct="1">
              <a:lnSpc>
                <a:spcPct val="120000"/>
              </a:lnSpc>
            </a:pPr>
            <a:r>
              <a:rPr lang="en-US" altLang="en-US" sz="2000" dirty="0"/>
              <a:t>equipment malfunction</a:t>
            </a:r>
          </a:p>
          <a:p>
            <a:pPr lvl="1" eaLnBrk="1" hangingPunct="1">
              <a:lnSpc>
                <a:spcPct val="120000"/>
              </a:lnSpc>
            </a:pPr>
            <a:r>
              <a:rPr lang="en-US" altLang="en-US" sz="2000" dirty="0"/>
              <a:t>inconsistent with other recorded data and thus deleted</a:t>
            </a:r>
          </a:p>
          <a:p>
            <a:pPr lvl="1" eaLnBrk="1" hangingPunct="1">
              <a:lnSpc>
                <a:spcPct val="120000"/>
              </a:lnSpc>
            </a:pPr>
            <a:r>
              <a:rPr lang="en-US" altLang="en-US" sz="2000" dirty="0"/>
              <a:t>data not entered due to misunderstanding</a:t>
            </a:r>
          </a:p>
          <a:p>
            <a:pPr lvl="1" eaLnBrk="1" hangingPunct="1">
              <a:lnSpc>
                <a:spcPct val="120000"/>
              </a:lnSpc>
            </a:pPr>
            <a:r>
              <a:rPr lang="en-US" altLang="en-US" sz="2000" dirty="0"/>
              <a:t>certain data may not be considered important at the time of entry</a:t>
            </a:r>
          </a:p>
          <a:p>
            <a:pPr lvl="1" eaLnBrk="1" hangingPunct="1">
              <a:lnSpc>
                <a:spcPct val="120000"/>
              </a:lnSpc>
            </a:pPr>
            <a:r>
              <a:rPr lang="en-US" altLang="en-US" sz="2000" dirty="0"/>
              <a:t>not register history or changes of the data</a:t>
            </a:r>
          </a:p>
          <a:p>
            <a:pPr eaLnBrk="1" hangingPunct="1">
              <a:lnSpc>
                <a:spcPct val="120000"/>
              </a:lnSpc>
            </a:pPr>
            <a:r>
              <a:rPr lang="en-US" altLang="en-US" sz="2000" dirty="0"/>
              <a:t>Missing data may need to be inferred.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85" y="12953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How to Handle Missing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894" name="Rectangle 1027"/>
          <p:cNvSpPr>
            <a:spLocks noGrp="1"/>
          </p:cNvSpPr>
          <p:nvPr>
            <p:ph idx="1"/>
          </p:nvPr>
        </p:nvSpPr>
        <p:spPr>
          <a:xfrm>
            <a:off x="755650" y="2152650"/>
            <a:ext cx="8305800" cy="5029200"/>
          </a:xfrm>
        </p:spPr>
        <p:txBody>
          <a:bodyPr vert="horz" wrap="square" lIns="91440" tIns="45720" rIns="91440" bIns="45720" anchor="t" anchorCtr="0"/>
          <a:lstStyle/>
          <a:p>
            <a:pPr eaLnBrk="1" hangingPunct="1">
              <a:lnSpc>
                <a:spcPct val="140000"/>
              </a:lnSpc>
            </a:pPr>
            <a:r>
              <a:rPr lang="en-US" altLang="en-US" sz="2000" dirty="0"/>
              <a:t>Ignore the tuple: usually done when class label is missing (assuming the tasks in classification—not effective when the percentage of missing values per attribute varies considerably.</a:t>
            </a:r>
          </a:p>
          <a:p>
            <a:pPr eaLnBrk="1" hangingPunct="1">
              <a:lnSpc>
                <a:spcPct val="140000"/>
              </a:lnSpc>
            </a:pPr>
            <a:r>
              <a:rPr lang="en-US" altLang="en-US" sz="2000" dirty="0"/>
              <a:t>Fill in the missing value manually: tedious + infeasible?</a:t>
            </a:r>
          </a:p>
          <a:p>
            <a:pPr eaLnBrk="1" hangingPunct="1">
              <a:lnSpc>
                <a:spcPct val="140000"/>
              </a:lnSpc>
            </a:pPr>
            <a:r>
              <a:rPr lang="en-US" altLang="en-US" sz="2000" dirty="0"/>
              <a:t>Fill in it automatically with</a:t>
            </a:r>
          </a:p>
          <a:p>
            <a:pPr lvl="1" eaLnBrk="1" hangingPunct="1">
              <a:lnSpc>
                <a:spcPct val="140000"/>
              </a:lnSpc>
            </a:pPr>
            <a:r>
              <a:rPr lang="en-US" altLang="en-US" sz="2000" dirty="0"/>
              <a:t>a global constant : e.g., “unknown”, a new class?! </a:t>
            </a:r>
          </a:p>
          <a:p>
            <a:pPr lvl="1" eaLnBrk="1" hangingPunct="1">
              <a:lnSpc>
                <a:spcPct val="140000"/>
              </a:lnSpc>
            </a:pPr>
            <a:r>
              <a:rPr lang="en-US" altLang="en-US" sz="2000" dirty="0"/>
              <a:t>the attribute mean</a:t>
            </a:r>
          </a:p>
          <a:p>
            <a:pPr lvl="1" eaLnBrk="1" hangingPunct="1">
              <a:lnSpc>
                <a:spcPct val="140000"/>
              </a:lnSpc>
            </a:pPr>
            <a:r>
              <a:rPr lang="en-US" altLang="en-US" sz="2000" dirty="0"/>
              <a:t>the attribute mean for all samples belonging to the same class: smarter</a:t>
            </a:r>
          </a:p>
          <a:p>
            <a:pPr lvl="1" eaLnBrk="1" hangingPunct="1">
              <a:lnSpc>
                <a:spcPct val="140000"/>
              </a:lnSpc>
            </a:pPr>
            <a:r>
              <a:rPr lang="en-US" altLang="en-US" sz="2000" dirty="0">
                <a:solidFill>
                  <a:schemeClr val="hlink"/>
                </a:solidFill>
              </a:rPr>
              <a:t>the most probable value: inference-based such as Bayesian formula or decision tree</a:t>
            </a:r>
            <a:endParaRPr lang="en-US" altLang="en-US" sz="2400" dirty="0">
              <a:solidFill>
                <a:schemeClr val="hlin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3715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Noisy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918" name="Rectangle 3"/>
          <p:cNvSpPr>
            <a:spLocks noGrp="1"/>
          </p:cNvSpPr>
          <p:nvPr>
            <p:ph idx="1"/>
          </p:nvPr>
        </p:nvSpPr>
        <p:spPr>
          <a:xfrm>
            <a:off x="602615" y="2190750"/>
            <a:ext cx="8401050" cy="4953000"/>
          </a:xfrm>
        </p:spPr>
        <p:txBody>
          <a:bodyPr vert="horz" wrap="square" lIns="91440" tIns="45720" rIns="91440" bIns="45720" anchor="t" anchorCtr="0"/>
          <a:lstStyle/>
          <a:p>
            <a:pPr eaLnBrk="1" hangingPunct="1"/>
            <a:r>
              <a:rPr lang="en-US" altLang="en-US" sz="2400" dirty="0"/>
              <a:t>Noise: random error or variance in a measured variable</a:t>
            </a:r>
          </a:p>
          <a:p>
            <a:pPr eaLnBrk="1" hangingPunct="1"/>
            <a:r>
              <a:rPr lang="en-US" altLang="en-US" sz="2400" dirty="0"/>
              <a:t>Incorrect attribute values may due to</a:t>
            </a:r>
          </a:p>
          <a:p>
            <a:pPr lvl="1" eaLnBrk="1" hangingPunct="1"/>
            <a:r>
              <a:rPr lang="en-US" altLang="en-US" sz="2400" dirty="0"/>
              <a:t>faulty data collection instruments</a:t>
            </a:r>
          </a:p>
          <a:p>
            <a:pPr lvl="1" eaLnBrk="1" hangingPunct="1"/>
            <a:r>
              <a:rPr lang="en-US" altLang="en-US" sz="2400" dirty="0"/>
              <a:t>data entry problems</a:t>
            </a:r>
          </a:p>
          <a:p>
            <a:pPr lvl="1" eaLnBrk="1" hangingPunct="1"/>
            <a:r>
              <a:rPr lang="en-US" altLang="en-US" sz="2400" dirty="0"/>
              <a:t>data transmission problems</a:t>
            </a:r>
          </a:p>
          <a:p>
            <a:pPr lvl="1" eaLnBrk="1" hangingPunct="1"/>
            <a:r>
              <a:rPr lang="en-US" altLang="en-US" sz="2400" dirty="0"/>
              <a:t>technology limitation</a:t>
            </a:r>
          </a:p>
          <a:p>
            <a:pPr lvl="1" eaLnBrk="1" hangingPunct="1"/>
            <a:r>
              <a:rPr lang="en-US" altLang="en-US" sz="2400" dirty="0"/>
              <a:t>inconsistency in naming convention </a:t>
            </a:r>
          </a:p>
          <a:p>
            <a:pPr eaLnBrk="1" hangingPunct="1"/>
            <a:r>
              <a:rPr lang="en-US" altLang="en-US" sz="2400" dirty="0"/>
              <a:t>Other data problems which requires data cleaning</a:t>
            </a:r>
          </a:p>
          <a:p>
            <a:pPr lvl="1" eaLnBrk="1" hangingPunct="1"/>
            <a:r>
              <a:rPr lang="en-US" altLang="en-US" sz="2400" dirty="0"/>
              <a:t>duplicate records</a:t>
            </a:r>
          </a:p>
          <a:p>
            <a:pPr lvl="1" eaLnBrk="1" hangingPunct="1"/>
            <a:r>
              <a:rPr lang="en-US" altLang="en-US" sz="2400" dirty="0"/>
              <a:t>incomplete data</a:t>
            </a:r>
          </a:p>
          <a:p>
            <a:pPr lvl="1" eaLnBrk="1" hangingPunct="1"/>
            <a:r>
              <a:rPr lang="en-US" altLang="en-US" sz="2400" dirty="0"/>
              <a:t>inconsistent data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70530" y="109154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How to Handle Noisy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942" name="Rectangle 3"/>
          <p:cNvSpPr>
            <a:spLocks noGrp="1"/>
          </p:cNvSpPr>
          <p:nvPr>
            <p:ph idx="1"/>
          </p:nvPr>
        </p:nvSpPr>
        <p:spPr>
          <a:xfrm>
            <a:off x="640715" y="2004060"/>
            <a:ext cx="8401050" cy="5029200"/>
          </a:xfrm>
        </p:spPr>
        <p:txBody>
          <a:bodyPr vert="horz" wrap="square" lIns="91440" tIns="45720" rIns="91440" bIns="45720" anchor="t" anchorCtr="0"/>
          <a:lstStyle/>
          <a:p>
            <a:pPr eaLnBrk="1" hangingPunct="1"/>
            <a:r>
              <a:rPr lang="en-US" altLang="en-US" sz="2400" dirty="0">
                <a:solidFill>
                  <a:schemeClr val="folHlink"/>
                </a:solidFill>
              </a:rPr>
              <a:t>Binning</a:t>
            </a:r>
          </a:p>
          <a:p>
            <a:pPr lvl="1" eaLnBrk="1" hangingPunct="1"/>
            <a:r>
              <a:rPr lang="en-US" altLang="en-US" sz="2400" dirty="0"/>
              <a:t>first sort data and partition into (equal-frequency) bins</a:t>
            </a:r>
          </a:p>
          <a:p>
            <a:pPr lvl="1" eaLnBrk="1" hangingPunct="1"/>
            <a:r>
              <a:rPr lang="en-US" altLang="en-US" sz="2400" dirty="0"/>
              <a:t>then one can </a:t>
            </a:r>
            <a:r>
              <a:rPr lang="en-US" altLang="en-US" sz="2400" dirty="0">
                <a:solidFill>
                  <a:schemeClr val="hlink"/>
                </a:solidFill>
              </a:rPr>
              <a:t>smooth by bin means,  smooth by bin median, smooth by bin boundaries</a:t>
            </a:r>
            <a:r>
              <a:rPr lang="en-US" altLang="en-US" sz="2400" dirty="0"/>
              <a:t>, etc.</a:t>
            </a:r>
          </a:p>
          <a:p>
            <a:pPr eaLnBrk="1" hangingPunct="1"/>
            <a:r>
              <a:rPr lang="en-US" altLang="en-US" sz="2400" dirty="0">
                <a:solidFill>
                  <a:schemeClr val="folHlink"/>
                </a:solidFill>
              </a:rPr>
              <a:t>Regression</a:t>
            </a:r>
          </a:p>
          <a:p>
            <a:pPr lvl="1" eaLnBrk="1" hangingPunct="1"/>
            <a:r>
              <a:rPr lang="en-US" altLang="en-US" sz="2400" dirty="0"/>
              <a:t>smooth by fitting the data into regression functions</a:t>
            </a:r>
          </a:p>
          <a:p>
            <a:pPr eaLnBrk="1" hangingPunct="1"/>
            <a:r>
              <a:rPr lang="en-US" altLang="en-US" sz="2400" dirty="0">
                <a:solidFill>
                  <a:schemeClr val="folHlink"/>
                </a:solidFill>
              </a:rPr>
              <a:t>Clustering</a:t>
            </a:r>
          </a:p>
          <a:p>
            <a:pPr lvl="1" eaLnBrk="1" hangingPunct="1"/>
            <a:r>
              <a:rPr lang="en-US" altLang="en-US" sz="2400" dirty="0"/>
              <a:t>detect and remove outliers</a:t>
            </a:r>
          </a:p>
          <a:p>
            <a:pPr eaLnBrk="1" hangingPunct="1"/>
            <a:r>
              <a:rPr lang="en-US" altLang="en-US" sz="2400" dirty="0">
                <a:solidFill>
                  <a:schemeClr val="folHlink"/>
                </a:solidFill>
              </a:rPr>
              <a:t>Combined computer and human inspection</a:t>
            </a:r>
          </a:p>
          <a:p>
            <a:pPr lvl="1" eaLnBrk="1" hangingPunct="1"/>
            <a:r>
              <a:rPr lang="en-US" altLang="en-US" sz="2400" dirty="0"/>
              <a:t>detect suspicious values and check by human (e.g., deal with possible outliers)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41729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Integration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110" name="Rectangle 3"/>
          <p:cNvSpPr>
            <a:spLocks noGrp="1"/>
          </p:cNvSpPr>
          <p:nvPr>
            <p:ph idx="1"/>
          </p:nvPr>
        </p:nvSpPr>
        <p:spPr>
          <a:xfrm>
            <a:off x="574040" y="2191385"/>
            <a:ext cx="8534400" cy="4953000"/>
          </a:xfrm>
        </p:spPr>
        <p:txBody>
          <a:bodyPr vert="horz" wrap="square" lIns="91440" tIns="45720" rIns="91440" bIns="45720" anchor="t" anchorCtr="0"/>
          <a:lstStyle/>
          <a:p>
            <a:pPr eaLnBrk="1" hangingPunct="1">
              <a:lnSpc>
                <a:spcPct val="90000"/>
              </a:lnSpc>
            </a:pPr>
            <a:r>
              <a:rPr lang="en-US" altLang="en-US" sz="2400" dirty="0"/>
              <a:t>Data integration: </a:t>
            </a:r>
          </a:p>
          <a:p>
            <a:pPr lvl="1" eaLnBrk="1" hangingPunct="1">
              <a:lnSpc>
                <a:spcPct val="90000"/>
              </a:lnSpc>
            </a:pPr>
            <a:r>
              <a:rPr lang="en-US" altLang="en-US" sz="2400" dirty="0"/>
              <a:t>Combines data from multiple sources into a coherent store</a:t>
            </a:r>
          </a:p>
          <a:p>
            <a:pPr eaLnBrk="1" hangingPunct="1">
              <a:lnSpc>
                <a:spcPct val="90000"/>
              </a:lnSpc>
            </a:pPr>
            <a:r>
              <a:rPr lang="en-US" altLang="en-US" sz="2400" dirty="0"/>
              <a:t>Schema integration: e.g., A.cust-id </a:t>
            </a:r>
            <a:r>
              <a:rPr lang="en-US" altLang="en-US" sz="2400" dirty="0">
                <a:sym typeface="Symbol" panose="05050102010706020507" pitchFamily="18" charset="2"/>
              </a:rPr>
              <a:t> B.</a:t>
            </a:r>
            <a:r>
              <a:rPr lang="en-US" altLang="en-US" sz="2400" dirty="0"/>
              <a:t>cust-#</a:t>
            </a:r>
          </a:p>
          <a:p>
            <a:pPr lvl="1" eaLnBrk="1" hangingPunct="1">
              <a:lnSpc>
                <a:spcPct val="90000"/>
              </a:lnSpc>
            </a:pPr>
            <a:r>
              <a:rPr lang="en-US" altLang="en-US" sz="2400" dirty="0"/>
              <a:t>Integrate metadata from different sources</a:t>
            </a:r>
          </a:p>
          <a:p>
            <a:pPr eaLnBrk="1" hangingPunct="1">
              <a:lnSpc>
                <a:spcPct val="90000"/>
              </a:lnSpc>
            </a:pPr>
            <a:r>
              <a:rPr lang="en-US" altLang="en-US" sz="2400" dirty="0">
                <a:solidFill>
                  <a:schemeClr val="hlink"/>
                </a:solidFill>
              </a:rPr>
              <a:t>Entity identification problem</a:t>
            </a:r>
            <a:r>
              <a:rPr lang="en-US" altLang="en-US" sz="2400" dirty="0"/>
              <a:t>: </a:t>
            </a:r>
          </a:p>
          <a:p>
            <a:pPr lvl="1" eaLnBrk="1" hangingPunct="1">
              <a:lnSpc>
                <a:spcPct val="90000"/>
              </a:lnSpc>
            </a:pPr>
            <a:r>
              <a:rPr lang="en-US" altLang="en-US" sz="2400" dirty="0"/>
              <a:t>Identify real world entities from multiple data sources, e.g., Bill Clinton = William Clinton</a:t>
            </a:r>
          </a:p>
          <a:p>
            <a:pPr eaLnBrk="1" hangingPunct="1">
              <a:lnSpc>
                <a:spcPct val="90000"/>
              </a:lnSpc>
            </a:pPr>
            <a:r>
              <a:rPr lang="en-US" altLang="en-US" sz="2400" dirty="0"/>
              <a:t>Detecting and resolving data value conflicts</a:t>
            </a:r>
          </a:p>
          <a:p>
            <a:pPr lvl="1" eaLnBrk="1" hangingPunct="1">
              <a:lnSpc>
                <a:spcPct val="90000"/>
              </a:lnSpc>
            </a:pPr>
            <a:r>
              <a:rPr lang="en-US" altLang="en-US" sz="2400" dirty="0"/>
              <a:t>For the same real world entity, attribute values from different sources are different</a:t>
            </a:r>
          </a:p>
          <a:p>
            <a:pPr lvl="1" eaLnBrk="1" hangingPunct="1">
              <a:lnSpc>
                <a:spcPct val="90000"/>
              </a:lnSpc>
            </a:pPr>
            <a:r>
              <a:rPr lang="en-US" altLang="en-US" sz="2400" dirty="0"/>
              <a:t>Possible reasons: different representations, different scales, e.g., metric vs. British units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22270" y="140777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Handling Redundancy in Data Integration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134" name="Rectangle 3"/>
          <p:cNvSpPr>
            <a:spLocks noGrp="1"/>
          </p:cNvSpPr>
          <p:nvPr>
            <p:ph idx="1"/>
          </p:nvPr>
        </p:nvSpPr>
        <p:spPr>
          <a:xfrm>
            <a:off x="765175" y="2205355"/>
            <a:ext cx="8305800" cy="5181600"/>
          </a:xfrm>
        </p:spPr>
        <p:txBody>
          <a:bodyPr vert="horz" wrap="square" lIns="91440" tIns="45720" rIns="91440" bIns="45720" anchor="t" anchorCtr="0"/>
          <a:lstStyle/>
          <a:p>
            <a:pPr eaLnBrk="1" hangingPunct="1">
              <a:lnSpc>
                <a:spcPct val="110000"/>
              </a:lnSpc>
            </a:pPr>
            <a:r>
              <a:rPr lang="en-US" altLang="en-US" sz="2400" dirty="0"/>
              <a:t>Redundant data occur often when integration of multiple databases</a:t>
            </a:r>
          </a:p>
          <a:p>
            <a:pPr lvl="1" eaLnBrk="1" hangingPunct="1">
              <a:lnSpc>
                <a:spcPct val="110000"/>
              </a:lnSpc>
            </a:pPr>
            <a:r>
              <a:rPr lang="en-US" altLang="en-US" sz="2400" i="1" dirty="0"/>
              <a:t>Object identification</a:t>
            </a:r>
            <a:r>
              <a:rPr lang="en-US" altLang="en-US" sz="2400" dirty="0"/>
              <a:t>:  The same attribute or object may have different names in different databases</a:t>
            </a:r>
          </a:p>
          <a:p>
            <a:pPr lvl="1" eaLnBrk="1" hangingPunct="1">
              <a:lnSpc>
                <a:spcPct val="110000"/>
              </a:lnSpc>
            </a:pPr>
            <a:r>
              <a:rPr lang="en-US" altLang="en-US" sz="2400" i="1" dirty="0"/>
              <a:t>Derivable data:</a:t>
            </a:r>
            <a:r>
              <a:rPr lang="en-US" altLang="en-US" sz="2400" dirty="0"/>
              <a:t> One attribute may be a “derived” attribute in another table, e.g., annual revenue</a:t>
            </a:r>
          </a:p>
          <a:p>
            <a:pPr eaLnBrk="1" hangingPunct="1">
              <a:lnSpc>
                <a:spcPct val="110000"/>
              </a:lnSpc>
            </a:pPr>
            <a:r>
              <a:rPr lang="en-US" altLang="en-US" sz="2400" dirty="0">
                <a:solidFill>
                  <a:schemeClr val="folHlink"/>
                </a:solidFill>
              </a:rPr>
              <a:t>Redundant attributes may be able to be detected by </a:t>
            </a:r>
            <a:r>
              <a:rPr lang="en-US" altLang="en-US" sz="2400" i="1" dirty="0">
                <a:solidFill>
                  <a:schemeClr val="folHlink"/>
                </a:solidFill>
              </a:rPr>
              <a:t>correlation analysis</a:t>
            </a:r>
            <a:endParaRPr lang="en-US" altLang="en-US" sz="2400" dirty="0"/>
          </a:p>
          <a:p>
            <a:pPr eaLnBrk="1" hangingPunct="1">
              <a:lnSpc>
                <a:spcPct val="110000"/>
              </a:lnSpc>
            </a:pPr>
            <a:r>
              <a:rPr lang="en-US" altLang="en-US" sz="2400" dirty="0"/>
              <a:t>Careful integration of the data from multiple sources may help reduce/avoid redundancies and inconsistencies and improve mining speed and quality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37919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Transformation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230" name="Rectangle 3"/>
          <p:cNvSpPr>
            <a:spLocks noGrp="1"/>
          </p:cNvSpPr>
          <p:nvPr>
            <p:ph idx="1"/>
          </p:nvPr>
        </p:nvSpPr>
        <p:spPr>
          <a:xfrm>
            <a:off x="649605" y="2185035"/>
            <a:ext cx="8229600" cy="4800600"/>
          </a:xfrm>
        </p:spPr>
        <p:txBody>
          <a:bodyPr vert="horz" wrap="square" lIns="91440" tIns="45720" rIns="91440" bIns="45720" anchor="t" anchorCtr="0"/>
          <a:lstStyle/>
          <a:p>
            <a:pPr eaLnBrk="1" hangingPunct="1">
              <a:lnSpc>
                <a:spcPct val="110000"/>
              </a:lnSpc>
            </a:pPr>
            <a:r>
              <a:rPr lang="en-US" altLang="en-US" sz="2400" dirty="0"/>
              <a:t>Smoothing: remove noise from data</a:t>
            </a:r>
          </a:p>
          <a:p>
            <a:pPr eaLnBrk="1" hangingPunct="1">
              <a:lnSpc>
                <a:spcPct val="110000"/>
              </a:lnSpc>
            </a:pPr>
            <a:r>
              <a:rPr lang="en-US" altLang="en-US" sz="2400" dirty="0"/>
              <a:t>Aggregation: summarization, data cube construction</a:t>
            </a:r>
          </a:p>
          <a:p>
            <a:pPr eaLnBrk="1" hangingPunct="1">
              <a:lnSpc>
                <a:spcPct val="110000"/>
              </a:lnSpc>
            </a:pPr>
            <a:r>
              <a:rPr lang="en-US" altLang="en-US" sz="2400" dirty="0"/>
              <a:t>Generalization: concept hierarchy climbing</a:t>
            </a:r>
          </a:p>
          <a:p>
            <a:pPr eaLnBrk="1" hangingPunct="1">
              <a:lnSpc>
                <a:spcPct val="110000"/>
              </a:lnSpc>
            </a:pPr>
            <a:r>
              <a:rPr lang="en-US" altLang="en-US" sz="2400" dirty="0"/>
              <a:t>Normalization: scaled to fall within a small, specified range</a:t>
            </a:r>
          </a:p>
          <a:p>
            <a:pPr lvl="1" eaLnBrk="1" hangingPunct="1">
              <a:lnSpc>
                <a:spcPct val="110000"/>
              </a:lnSpc>
            </a:pPr>
            <a:r>
              <a:rPr lang="en-US" altLang="en-US" sz="2400" dirty="0"/>
              <a:t>min-max normalization</a:t>
            </a:r>
          </a:p>
          <a:p>
            <a:pPr lvl="1" eaLnBrk="1" hangingPunct="1">
              <a:lnSpc>
                <a:spcPct val="110000"/>
              </a:lnSpc>
            </a:pPr>
            <a:r>
              <a:rPr lang="en-US" altLang="en-US" sz="2400" dirty="0"/>
              <a:t>z-score normalization</a:t>
            </a:r>
          </a:p>
          <a:p>
            <a:pPr lvl="1" eaLnBrk="1" hangingPunct="1">
              <a:lnSpc>
                <a:spcPct val="110000"/>
              </a:lnSpc>
            </a:pPr>
            <a:r>
              <a:rPr lang="en-US" altLang="en-US" sz="2400" dirty="0"/>
              <a:t>normalization by decimal scaling</a:t>
            </a:r>
          </a:p>
          <a:p>
            <a:pPr eaLnBrk="1" hangingPunct="1">
              <a:lnSpc>
                <a:spcPct val="110000"/>
              </a:lnSpc>
            </a:pPr>
            <a:r>
              <a:rPr lang="en-US" altLang="en-US" sz="2400" dirty="0"/>
              <a:t>Attribute/feature construction</a:t>
            </a:r>
          </a:p>
          <a:p>
            <a:pPr lvl="1" eaLnBrk="1" hangingPunct="1">
              <a:lnSpc>
                <a:spcPct val="110000"/>
              </a:lnSpc>
            </a:pPr>
            <a:r>
              <a:rPr lang="en-US" altLang="en-US" sz="2400" dirty="0"/>
              <a:t>New attributes constructed from the given ones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rPr>
              <a:t>Machine Learning in Practice</a:t>
            </a: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CHAPTER </a:t>
            </a:r>
            <a:r>
              <a:rPr lang="en-US" sz="35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3500" b="1"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a:t>
            </a: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5"/>
          <p:cNvSpPr txBox="1">
            <a:spLocks noGrp="1"/>
          </p:cNvSpPr>
          <p:nvPr>
            <p:ph type="dt" sz="half" idx="10"/>
          </p:nvPr>
        </p:nvSpPr>
        <p:spPr/>
        <p:txBody>
          <a:bodyPr anchor="b" anchorCtr="0"/>
          <a:lstStyle/>
          <a:p>
            <a:pPr marL="0" indent="0" eaLnBrk="1" hangingPunct="1">
              <a:spcBef>
                <a:spcPct val="0"/>
              </a:spcBef>
              <a:buClrTx/>
              <a:buSzTx/>
              <a:buFontTx/>
              <a:buNone/>
            </a:pPr>
            <a:fld id="{BB962C8B-B14F-4D97-AF65-F5344CB8AC3E}" type="datetime4">
              <a:rPr lang="en-US" altLang="en-US" sz="1200" dirty="0"/>
              <a:pPr marL="0" indent="0" eaLnBrk="1" hangingPunct="1">
                <a:spcBef>
                  <a:spcPct val="0"/>
                </a:spcBef>
                <a:buClrTx/>
                <a:buSzTx/>
                <a:buFontTx/>
                <a:buNone/>
              </a:pPr>
              <a:t>December 16, 2024</a:t>
            </a:fld>
            <a:endParaRPr lang="en-US" altLang="en-US" sz="1200" dirty="0"/>
          </a:p>
        </p:txBody>
      </p:sp>
      <p:sp>
        <p:nvSpPr>
          <p:cNvPr id="53251" name="Footer Placeholder 6"/>
          <p:cNvSpPr txBox="1">
            <a:spLocks noGrp="1"/>
          </p:cNvSpPr>
          <p:nvPr>
            <p:ph type="ftr" sz="quarter" idx="11"/>
          </p:nvPr>
        </p:nvSpPr>
        <p:spPr/>
        <p:txBody>
          <a:bodyPr anchor="b" anchorCtr="0"/>
          <a:lstStyle/>
          <a:p>
            <a:pPr marL="0" indent="0" algn="ctr" eaLnBrk="1" hangingPunct="1">
              <a:spcBef>
                <a:spcPct val="0"/>
              </a:spcBef>
              <a:buClrTx/>
              <a:buSzTx/>
              <a:buFontTx/>
              <a:buNone/>
            </a:pPr>
            <a:r>
              <a:rPr lang="en-US" altLang="en-US" sz="1200" dirty="0"/>
              <a:t>Data Mining: Concepts and Techniques</a:t>
            </a:r>
          </a:p>
        </p:txBody>
      </p:sp>
      <p:sp>
        <p:nvSpPr>
          <p:cNvPr id="53252" name="Slide Number Placeholder 7"/>
          <p:cNvSpPr txBox="1">
            <a:spLocks noGrp="1"/>
          </p:cNvSpPr>
          <p:nvPr>
            <p:ph type="sldNum" sz="quarter" idx="12"/>
          </p:nvPr>
        </p:nvSpPr>
        <p:spPr/>
        <p:txBody>
          <a:bodyPr anchor="b" anchorCtr="0"/>
          <a:lstStyle/>
          <a:p>
            <a:pPr marL="0" indent="0" algn="r" eaLnBrk="1" hangingPunct="1">
              <a:spcBef>
                <a:spcPct val="0"/>
              </a:spcBef>
              <a:buClrTx/>
              <a:buSzTx/>
              <a:buFontTx/>
              <a:buNone/>
            </a:pPr>
            <a:fld id="{9A0DB2DC-4C9A-4742-B13C-FB6460FD3503}" type="slidenum">
              <a:rPr lang="en-US" altLang="en-US" sz="1200" dirty="0"/>
              <a:pPr marL="0" indent="0" algn="r" eaLnBrk="1" hangingPunct="1">
                <a:spcBef>
                  <a:spcPct val="0"/>
                </a:spcBef>
                <a:buClrTx/>
                <a:buSzTx/>
                <a:buFontTx/>
                <a:buNone/>
              </a:pPr>
              <a:t>20</a:t>
            </a:fld>
            <a:endParaRPr lang="en-US" altLang="en-US" sz="1200" dirty="0"/>
          </a:p>
        </p:txBody>
      </p:sp>
      <p:sp>
        <p:nvSpPr>
          <p:cNvPr id="53254" name="Rectangle 3"/>
          <p:cNvSpPr>
            <a:spLocks noGrp="1"/>
          </p:cNvSpPr>
          <p:nvPr>
            <p:ph type="body" sz="half" idx="1"/>
          </p:nvPr>
        </p:nvSpPr>
        <p:spPr>
          <a:xfrm>
            <a:off x="1532890" y="1304925"/>
            <a:ext cx="8305800" cy="5029200"/>
          </a:xfrm>
        </p:spPr>
        <p:txBody>
          <a:bodyPr vert="horz" wrap="square" lIns="91440" tIns="45720" rIns="91440" bIns="45720" anchor="t" anchorCtr="0"/>
          <a:lstStyle/>
          <a:p>
            <a:pPr eaLnBrk="1" hangingPunct="1">
              <a:lnSpc>
                <a:spcPct val="120000"/>
              </a:lnSpc>
              <a:buClr>
                <a:schemeClr val="folHlink"/>
              </a:buClr>
              <a:buSzPct val="60000"/>
              <a:buFont typeface="Wingdings" panose="05000000000000000000" pitchFamily="2" charset="2"/>
            </a:pPr>
            <a:r>
              <a:rPr lang="en-US" altLang="en-US" sz="2000" dirty="0"/>
              <a:t>Min-max normalization: to [new_min</a:t>
            </a:r>
            <a:r>
              <a:rPr lang="en-US" altLang="en-US" sz="2000" baseline="-25000" dirty="0"/>
              <a:t>A</a:t>
            </a:r>
            <a:r>
              <a:rPr lang="en-US" altLang="en-US" sz="2000" dirty="0"/>
              <a:t>, new_max</a:t>
            </a:r>
            <a:r>
              <a:rPr lang="en-US" altLang="en-US" sz="2000" baseline="-25000" dirty="0"/>
              <a:t>A</a:t>
            </a:r>
            <a:r>
              <a:rPr lang="en-US" altLang="en-US" sz="2000" dirty="0"/>
              <a:t>]</a:t>
            </a:r>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r>
              <a:rPr lang="en-US" altLang="en-US" sz="2000" dirty="0"/>
              <a:t>Ex.  Let income range $12,000 to $98,000 normalized to [0.0, 1.0].  Then $73,000 is mapped to  </a:t>
            </a:r>
          </a:p>
          <a:p>
            <a:pPr eaLnBrk="1" hangingPunct="1">
              <a:lnSpc>
                <a:spcPct val="120000"/>
              </a:lnSpc>
              <a:buClr>
                <a:schemeClr val="folHlink"/>
              </a:buClr>
              <a:buSzPct val="60000"/>
              <a:buFont typeface="Wingdings" panose="05000000000000000000" pitchFamily="2" charset="2"/>
            </a:pPr>
            <a:r>
              <a:rPr lang="en-US" altLang="en-US" sz="2000" dirty="0"/>
              <a:t>Z-score normalization (</a:t>
            </a:r>
            <a:r>
              <a:rPr lang="el-GR" altLang="en-US" sz="2000" dirty="0"/>
              <a:t>μ</a:t>
            </a:r>
            <a:r>
              <a:rPr lang="en-US" altLang="en-US" sz="2000" dirty="0"/>
              <a:t>: mean, </a:t>
            </a:r>
            <a:r>
              <a:rPr lang="el-GR" altLang="en-US" sz="2000" dirty="0"/>
              <a:t>σ</a:t>
            </a:r>
            <a:r>
              <a:rPr lang="en-US" altLang="en-US" sz="2000" dirty="0"/>
              <a:t>: standard deviation):</a:t>
            </a:r>
          </a:p>
          <a:p>
            <a:pPr eaLnBrk="1" hangingPunct="1">
              <a:lnSpc>
                <a:spcPct val="120000"/>
              </a:lnSpc>
              <a:buClr>
                <a:schemeClr val="folHlink"/>
              </a:buClr>
              <a:buSzPct val="60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r>
              <a:rPr lang="en-US" altLang="en-US" sz="2000" dirty="0"/>
              <a:t>Ex. Let </a:t>
            </a:r>
            <a:r>
              <a:rPr lang="el-GR" altLang="en-US" sz="2000" dirty="0"/>
              <a:t>μ</a:t>
            </a:r>
            <a:r>
              <a:rPr lang="en-US" altLang="en-US" sz="2000" dirty="0"/>
              <a:t> = 54,000, </a:t>
            </a:r>
            <a:r>
              <a:rPr lang="el-GR" altLang="en-US" sz="2000" dirty="0"/>
              <a:t>σ</a:t>
            </a:r>
            <a:r>
              <a:rPr lang="en-US" altLang="en-US" sz="2000" dirty="0"/>
              <a:t> = 16,000.  Then</a:t>
            </a:r>
            <a:endParaRPr lang="el-GR" altLang="en-US" sz="2000" dirty="0"/>
          </a:p>
          <a:p>
            <a:pPr eaLnBrk="1" hangingPunct="1">
              <a:lnSpc>
                <a:spcPct val="120000"/>
              </a:lnSpc>
              <a:buClr>
                <a:schemeClr val="folHlink"/>
              </a:buClr>
              <a:buSzPct val="60000"/>
              <a:buFont typeface="Wingdings" panose="05000000000000000000" pitchFamily="2" charset="2"/>
            </a:pPr>
            <a:r>
              <a:rPr lang="en-US" altLang="en-US" sz="2000" dirty="0"/>
              <a:t>Normalization by decimal scaling</a:t>
            </a:r>
          </a:p>
        </p:txBody>
      </p:sp>
      <p:graphicFrame>
        <p:nvGraphicFramePr>
          <p:cNvPr id="53255" name="Object 1024"/>
          <p:cNvGraphicFramePr>
            <a:graphicFrameLocks/>
          </p:cNvGraphicFramePr>
          <p:nvPr>
            <p:ph sz="quarter" idx="2"/>
          </p:nvPr>
        </p:nvGraphicFramePr>
        <p:xfrm>
          <a:off x="6629400" y="2971800"/>
          <a:ext cx="2514600" cy="474663"/>
        </p:xfrm>
        <a:graphic>
          <a:graphicData uri="http://schemas.openxmlformats.org/presentationml/2006/ole">
            <p:oleObj spid="_x0000_s3083" r:id="rId3" imgW="2222500" imgH="419100" progId="Equation.3">
              <p:embed/>
            </p:oleObj>
          </a:graphicData>
        </a:graphic>
      </p:graphicFrame>
      <p:graphicFrame>
        <p:nvGraphicFramePr>
          <p:cNvPr id="53256" name="Object 1025"/>
          <p:cNvGraphicFramePr>
            <a:graphicFrameLocks/>
          </p:cNvGraphicFramePr>
          <p:nvPr/>
        </p:nvGraphicFramePr>
        <p:xfrm>
          <a:off x="3429000" y="1828800"/>
          <a:ext cx="5943600" cy="709613"/>
        </p:xfrm>
        <a:graphic>
          <a:graphicData uri="http://schemas.openxmlformats.org/presentationml/2006/ole">
            <p:oleObj spid="_x0000_s3087" r:id="rId4" imgW="3340100" imgH="393700" progId="Equation.3">
              <p:embed/>
            </p:oleObj>
          </a:graphicData>
        </a:graphic>
      </p:graphicFrame>
      <p:graphicFrame>
        <p:nvGraphicFramePr>
          <p:cNvPr id="53257" name="Object 1026"/>
          <p:cNvGraphicFramePr>
            <a:graphicFrameLocks/>
          </p:cNvGraphicFramePr>
          <p:nvPr/>
        </p:nvGraphicFramePr>
        <p:xfrm>
          <a:off x="3505200" y="3886200"/>
          <a:ext cx="1447800" cy="679450"/>
        </p:xfrm>
        <a:graphic>
          <a:graphicData uri="http://schemas.openxmlformats.org/presentationml/2006/ole">
            <p:oleObj spid="_x0000_s3085" r:id="rId5" imgW="634725" imgH="393529" progId="Equation.3">
              <p:embed/>
            </p:oleObj>
          </a:graphicData>
        </a:graphic>
      </p:graphicFrame>
      <p:graphicFrame>
        <p:nvGraphicFramePr>
          <p:cNvPr id="53258" name="Object 1027"/>
          <p:cNvGraphicFramePr>
            <a:graphicFrameLocks/>
          </p:cNvGraphicFramePr>
          <p:nvPr/>
        </p:nvGraphicFramePr>
        <p:xfrm>
          <a:off x="2743200" y="5486400"/>
          <a:ext cx="1066800" cy="847725"/>
        </p:xfrm>
        <a:graphic>
          <a:graphicData uri="http://schemas.openxmlformats.org/presentationml/2006/ole">
            <p:oleObj spid="_x0000_s3082" r:id="rId6" imgW="495085" imgH="393529" progId="Equation.3">
              <p:embed/>
            </p:oleObj>
          </a:graphicData>
        </a:graphic>
      </p:graphicFrame>
      <p:graphicFrame>
        <p:nvGraphicFramePr>
          <p:cNvPr id="53259" name="Object 1028"/>
          <p:cNvGraphicFramePr>
            <a:graphicFrameLocks/>
          </p:cNvGraphicFramePr>
          <p:nvPr/>
        </p:nvGraphicFramePr>
        <p:xfrm>
          <a:off x="6038850" y="3321050"/>
          <a:ext cx="112713" cy="214313"/>
        </p:xfrm>
        <a:graphic>
          <a:graphicData uri="http://schemas.openxmlformats.org/presentationml/2006/ole">
            <p:oleObj spid="_x0000_s3086" r:id="rId7" imgW="114151" imgH="215619" progId="Equation.3">
              <p:embed/>
            </p:oleObj>
          </a:graphicData>
        </a:graphic>
      </p:graphicFrame>
      <p:sp>
        <p:nvSpPr>
          <p:cNvPr id="53260" name="Text Box 8"/>
          <p:cNvSpPr txBox="1"/>
          <p:nvPr/>
        </p:nvSpPr>
        <p:spPr>
          <a:xfrm>
            <a:off x="4038600" y="5638800"/>
            <a:ext cx="61261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spcBef>
                <a:spcPct val="0"/>
              </a:spcBef>
              <a:buClrTx/>
              <a:buSzTx/>
              <a:buFontTx/>
              <a:buNone/>
            </a:pPr>
            <a:r>
              <a:rPr lang="en-US" altLang="en-US" sz="2000" dirty="0">
                <a:latin typeface="Times New Roman" panose="02020603050405020304" pitchFamily="18" charset="0"/>
              </a:rPr>
              <a:t>Where </a:t>
            </a:r>
            <a:r>
              <a:rPr lang="en-US" altLang="en-US" sz="2400" i="1" dirty="0">
                <a:latin typeface="Times New Roman" panose="02020603050405020304" pitchFamily="18" charset="0"/>
              </a:rPr>
              <a:t>j</a:t>
            </a:r>
            <a:r>
              <a:rPr lang="en-US" altLang="en-US" sz="2000" dirty="0">
                <a:latin typeface="Times New Roman" panose="02020603050405020304" pitchFamily="18" charset="0"/>
              </a:rPr>
              <a:t> is the smallest integer such that Max(|</a:t>
            </a:r>
            <a:r>
              <a:rPr lang="el-GR" altLang="en-US" sz="2000" dirty="0">
                <a:latin typeface="Times New Roman" panose="02020603050405020304" pitchFamily="18" charset="0"/>
                <a:cs typeface="Times New Roman" panose="02020603050405020304" pitchFamily="18" charset="0"/>
              </a:rPr>
              <a:t>ν</a:t>
            </a:r>
            <a:r>
              <a:rPr lang="en-US"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&lt; 1</a:t>
            </a:r>
            <a:endParaRPr lang="en-US" altLang="en-US" sz="2400" dirty="0">
              <a:latin typeface="Times New Roman" panose="02020603050405020304" pitchFamily="18" charset="0"/>
            </a:endParaRPr>
          </a:p>
        </p:txBody>
      </p:sp>
      <p:graphicFrame>
        <p:nvGraphicFramePr>
          <p:cNvPr id="53261" name="Object 1029"/>
          <p:cNvGraphicFramePr>
            <a:graphicFrameLocks/>
          </p:cNvGraphicFramePr>
          <p:nvPr>
            <p:ph sz="quarter" idx="3"/>
          </p:nvPr>
        </p:nvGraphicFramePr>
        <p:xfrm>
          <a:off x="7086600" y="4648200"/>
          <a:ext cx="1952625" cy="546100"/>
        </p:xfrm>
        <a:graphic>
          <a:graphicData uri="http://schemas.openxmlformats.org/presentationml/2006/ole">
            <p:oleObj spid="_x0000_s3084" r:id="rId8" imgW="1498600" imgH="419100" progId="Equation.3">
              <p:embed/>
            </p:oleObj>
          </a:graphicData>
        </a:graphic>
      </p:graphicFrame>
      <p:sp>
        <p:nvSpPr>
          <p:cNvPr id="102" name="Google Shape;102;p2"/>
          <p:cNvSpPr/>
          <p:nvPr/>
        </p:nvSpPr>
        <p:spPr>
          <a:xfrm>
            <a:off x="36545" y="33208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Transformation: Normalization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64180" y="13715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Reduction Strategies</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302" name="Rectangle 1027"/>
          <p:cNvSpPr>
            <a:spLocks noGrp="1"/>
          </p:cNvSpPr>
          <p:nvPr>
            <p:ph idx="1"/>
          </p:nvPr>
        </p:nvSpPr>
        <p:spPr>
          <a:xfrm>
            <a:off x="566420" y="2085975"/>
            <a:ext cx="8229600" cy="5257800"/>
          </a:xfrm>
        </p:spPr>
        <p:txBody>
          <a:bodyPr vert="horz" wrap="square" lIns="91440" tIns="45720" rIns="91440" bIns="45720" anchor="t" anchorCtr="0"/>
          <a:lstStyle/>
          <a:p>
            <a:pPr eaLnBrk="1" hangingPunct="1"/>
            <a:r>
              <a:rPr lang="en-US" altLang="en-US" sz="2000" dirty="0"/>
              <a:t>Why data Reduction?</a:t>
            </a:r>
          </a:p>
          <a:p>
            <a:pPr eaLnBrk="1" hangingPunct="1">
              <a:buNone/>
            </a:pPr>
            <a:endParaRPr lang="en-US" altLang="en-US" sz="2000" dirty="0"/>
          </a:p>
          <a:p>
            <a:pPr lvl="1" eaLnBrk="1" hangingPunct="1"/>
            <a:r>
              <a:rPr lang="en-US" altLang="en-US" sz="2000" dirty="0"/>
              <a:t>A database/data warehouse may store terabytes of data</a:t>
            </a:r>
          </a:p>
          <a:p>
            <a:pPr lvl="1" eaLnBrk="1" hangingPunct="1"/>
            <a:r>
              <a:rPr lang="en-US" altLang="en-US" sz="2000" dirty="0"/>
              <a:t>Complex data analysis/mining may take a very long time to run on the complete data set.</a:t>
            </a:r>
          </a:p>
          <a:p>
            <a:pPr lvl="1" eaLnBrk="1" hangingPunct="1">
              <a:buNone/>
            </a:pPr>
            <a:endParaRPr lang="en-US" altLang="en-US" sz="2000" dirty="0"/>
          </a:p>
          <a:p>
            <a:pPr eaLnBrk="1" hangingPunct="1"/>
            <a:r>
              <a:rPr lang="en-US" altLang="en-US" sz="2000" dirty="0"/>
              <a:t>Data Reduction </a:t>
            </a:r>
          </a:p>
          <a:p>
            <a:pPr eaLnBrk="1" hangingPunct="1">
              <a:buNone/>
            </a:pPr>
            <a:endParaRPr lang="en-US" altLang="en-US" sz="2000" dirty="0"/>
          </a:p>
          <a:p>
            <a:pPr lvl="1" eaLnBrk="1" hangingPunct="1"/>
            <a:r>
              <a:rPr lang="en-US" altLang="en-US" sz="2000" dirty="0"/>
              <a:t>Obtain a reduced representation of the data set that is much smaller in volume, yet closely maintains the  integrity of the original data.</a:t>
            </a:r>
          </a:p>
          <a:p>
            <a:pPr lvl="1" eaLnBrk="1" hangingPunct="1"/>
            <a:r>
              <a:rPr lang="en-US" altLang="en-US" sz="2000" dirty="0"/>
              <a:t>Mining on small data set should be more efficient yet produce the same (or almost the same) analytical results.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Cube Aggregation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350" name="Rectangle 3"/>
          <p:cNvSpPr>
            <a:spLocks noGrp="1"/>
          </p:cNvSpPr>
          <p:nvPr>
            <p:ph idx="1"/>
          </p:nvPr>
        </p:nvSpPr>
        <p:spPr>
          <a:xfrm>
            <a:off x="587375" y="2453640"/>
            <a:ext cx="8458200" cy="5238750"/>
          </a:xfrm>
        </p:spPr>
        <p:txBody>
          <a:bodyPr vert="horz" wrap="square" lIns="91440" tIns="45720" rIns="91440" bIns="45720" anchor="t" anchorCtr="0"/>
          <a:lstStyle/>
          <a:p>
            <a:pPr eaLnBrk="1" hangingPunct="1">
              <a:lnSpc>
                <a:spcPct val="120000"/>
              </a:lnSpc>
            </a:pPr>
            <a:r>
              <a:rPr lang="en-US" altLang="en-US" sz="2400" dirty="0"/>
              <a:t>Stores multidimensional aggregated information.</a:t>
            </a:r>
          </a:p>
          <a:p>
            <a:pPr eaLnBrk="1" hangingPunct="1">
              <a:lnSpc>
                <a:spcPct val="120000"/>
              </a:lnSpc>
            </a:pPr>
            <a:r>
              <a:rPr lang="en-US" altLang="en-US" sz="2400" dirty="0"/>
              <a:t>Provides fast access to precomputed, summarized data, thereby, benefiting on-line analytical processing as well as data mining.</a:t>
            </a:r>
          </a:p>
          <a:p>
            <a:pPr eaLnBrk="1" hangingPunct="1">
              <a:lnSpc>
                <a:spcPct val="120000"/>
              </a:lnSpc>
            </a:pPr>
            <a:r>
              <a:rPr lang="en-US" altLang="en-US" sz="2400" dirty="0"/>
              <a:t>The cube created at the lowest  level of abstraction is referred to as the </a:t>
            </a:r>
            <a:r>
              <a:rPr lang="en-US" altLang="en-US" sz="2400" dirty="0">
                <a:solidFill>
                  <a:srgbClr val="FF0000"/>
                </a:solidFill>
              </a:rPr>
              <a:t>base cuboid.</a:t>
            </a:r>
            <a:endParaRPr lang="en-US" altLang="en-US" sz="2400" dirty="0"/>
          </a:p>
          <a:p>
            <a:pPr eaLnBrk="1" hangingPunct="1">
              <a:lnSpc>
                <a:spcPct val="120000"/>
              </a:lnSpc>
            </a:pPr>
            <a:r>
              <a:rPr lang="en-US" altLang="en-US" sz="2400" dirty="0"/>
              <a:t>A cube at the highest level of abstraction is the </a:t>
            </a:r>
            <a:r>
              <a:rPr lang="en-US" altLang="en-US" sz="2400" dirty="0">
                <a:solidFill>
                  <a:srgbClr val="C00000"/>
                </a:solidFill>
              </a:rPr>
              <a:t>apex cuboid.</a:t>
            </a:r>
          </a:p>
          <a:p>
            <a:pPr eaLnBrk="1" hangingPunct="1">
              <a:lnSpc>
                <a:spcPct val="120000"/>
              </a:lnSpc>
            </a:pPr>
            <a:r>
              <a:rPr lang="en-US" altLang="en-US" sz="2400" dirty="0"/>
              <a:t>Data cubes created for varying levels of abstraction are often referred to as cuboids, so that a data cube may instead refer to a</a:t>
            </a:r>
            <a:r>
              <a:rPr lang="en-US" altLang="en-US" sz="2400" dirty="0">
                <a:solidFill>
                  <a:srgbClr val="C00000"/>
                </a:solidFill>
              </a:rPr>
              <a:t> lattice of cuboids.</a:t>
            </a:r>
          </a:p>
          <a:p>
            <a:pPr eaLnBrk="1" hangingPunct="1">
              <a:lnSpc>
                <a:spcPct val="120000"/>
              </a:lnSpc>
            </a:pPr>
            <a:endParaRPr lang="en-US"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Google Shape;102;p2"/>
          <p:cNvSpPr/>
          <p:nvPr/>
        </p:nvSpPr>
        <p:spPr>
          <a:xfrm>
            <a:off x="-69500" y="125473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Cube Aggregation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pic>
        <p:nvPicPr>
          <p:cNvPr id="58375" name="Picture 2"/>
          <p:cNvPicPr>
            <a:picLocks noChangeAspect="1"/>
          </p:cNvPicPr>
          <p:nvPr/>
        </p:nvPicPr>
        <p:blipFill>
          <a:blip r:embed="rId5"/>
          <a:stretch>
            <a:fillRect/>
          </a:stretch>
        </p:blipFill>
        <p:spPr>
          <a:xfrm>
            <a:off x="1012190" y="1969135"/>
            <a:ext cx="4800600" cy="2836863"/>
          </a:xfrm>
          <a:prstGeom prst="rect">
            <a:avLst/>
          </a:prstGeom>
          <a:noFill/>
          <a:ln w="9525">
            <a:noFill/>
          </a:ln>
        </p:spPr>
      </p:pic>
      <p:pic>
        <p:nvPicPr>
          <p:cNvPr id="58376" name="Picture 3"/>
          <p:cNvPicPr>
            <a:picLocks noChangeAspect="1"/>
          </p:cNvPicPr>
          <p:nvPr/>
        </p:nvPicPr>
        <p:blipFill>
          <a:blip r:embed="rId6"/>
          <a:stretch>
            <a:fillRect/>
          </a:stretch>
        </p:blipFill>
        <p:spPr>
          <a:xfrm>
            <a:off x="5812790" y="2502535"/>
            <a:ext cx="4038600" cy="4562475"/>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37840" y="123314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Attribute Subset Selection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398" name="Rectangle 3"/>
          <p:cNvSpPr>
            <a:spLocks noGrp="1"/>
          </p:cNvSpPr>
          <p:nvPr>
            <p:ph idx="1"/>
          </p:nvPr>
        </p:nvSpPr>
        <p:spPr>
          <a:xfrm>
            <a:off x="565785" y="2124075"/>
            <a:ext cx="8610600" cy="5086350"/>
          </a:xfrm>
        </p:spPr>
        <p:txBody>
          <a:bodyPr vert="horz" wrap="square" lIns="91440" tIns="45720" rIns="91440" bIns="45720" anchor="t" anchorCtr="0"/>
          <a:lstStyle/>
          <a:p>
            <a:pPr eaLnBrk="1" hangingPunct="1"/>
            <a:r>
              <a:rPr lang="en-US" altLang="en-US" sz="2400" dirty="0"/>
              <a:t>Feature selection (i.e., attribute subset selection):</a:t>
            </a:r>
          </a:p>
          <a:p>
            <a:pPr lvl="1" eaLnBrk="1" hangingPunct="1"/>
            <a:r>
              <a:rPr lang="en-US" altLang="en-US" sz="2400" dirty="0"/>
              <a:t>Select a minimum set of features </a:t>
            </a:r>
            <a:r>
              <a:rPr lang="en-US" altLang="en-US" sz="2400" dirty="0">
                <a:sym typeface="Symbol" panose="05050102010706020507" pitchFamily="18" charset="2"/>
              </a:rPr>
              <a:t>such that the probability distribution of different classes given the values for those features is as close as possible to the original distribution given the values of all features</a:t>
            </a:r>
          </a:p>
          <a:p>
            <a:pPr lvl="1" eaLnBrk="1" hangingPunct="1"/>
            <a:r>
              <a:rPr lang="en-US" altLang="en-US" sz="2400" dirty="0">
                <a:sym typeface="Symbol" panose="05050102010706020507" pitchFamily="18" charset="2"/>
              </a:rPr>
              <a:t>reduce # of patterns in the patterns, easier to understand</a:t>
            </a:r>
          </a:p>
          <a:p>
            <a:pPr eaLnBrk="1" hangingPunct="1"/>
            <a:r>
              <a:rPr lang="en-US" altLang="en-US" sz="2400" dirty="0">
                <a:sym typeface="Symbol" panose="05050102010706020507" pitchFamily="18" charset="2"/>
              </a:rPr>
              <a:t>Heuristic methods (due to exponential # of choices):</a:t>
            </a:r>
          </a:p>
          <a:p>
            <a:pPr lvl="1" eaLnBrk="1" hangingPunct="1"/>
            <a:r>
              <a:rPr lang="en-US" altLang="en-US" sz="2400" dirty="0">
                <a:sym typeface="Symbol" panose="05050102010706020507" pitchFamily="18" charset="2"/>
              </a:rPr>
              <a:t>Step-wise forward selection</a:t>
            </a:r>
          </a:p>
          <a:p>
            <a:pPr lvl="1" eaLnBrk="1" hangingPunct="1"/>
            <a:r>
              <a:rPr lang="en-US" altLang="en-US" sz="2400" dirty="0">
                <a:sym typeface="Symbol" panose="05050102010706020507" pitchFamily="18" charset="2"/>
              </a:rPr>
              <a:t>Step-wise backward elimination</a:t>
            </a:r>
          </a:p>
          <a:p>
            <a:pPr lvl="1" eaLnBrk="1" hangingPunct="1"/>
            <a:r>
              <a:rPr lang="en-US" altLang="en-US" sz="2400" dirty="0">
                <a:sym typeface="Symbol" panose="05050102010706020507" pitchFamily="18" charset="2"/>
              </a:rPr>
              <a:t>Combining forward selection and backward elimination</a:t>
            </a:r>
          </a:p>
          <a:p>
            <a:pPr lvl="1" eaLnBrk="1" hangingPunct="1"/>
            <a:r>
              <a:rPr lang="en-US" altLang="en-US" sz="2400" dirty="0">
                <a:sym typeface="Symbol" panose="05050102010706020507" pitchFamily="18" charset="2"/>
              </a:rPr>
              <a:t>Decision-tree induction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Outlier analysis using Z-Score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Outlier analysis using Z-Score, also known as the standard score, is a statistical technique used to identify and deal with outliers in a dataset. Outliers are data points that deviate significantly from the rest of the data and can distort statistical analysis and machine learning models. Z-Score helps you quantify how far each data point is from the mean and provides a threshold for identifying outliers.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97031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Calculate the mean (average) and standard deviation of your dataset. These statistics describe the central tendency and the spread of the data, respectively.</a:t>
            </a:r>
          </a:p>
          <a:p>
            <a:pPr algn="just"/>
            <a:endParaRPr lang="en-US" sz="24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Mean (μ) = (</a:t>
            </a:r>
            <a:r>
              <a:rPr lang="en-US" sz="2000" b="1" dirty="0" err="1">
                <a:latin typeface="Times New Roman" panose="02020603050405020304" pitchFamily="18" charset="0"/>
                <a:cs typeface="Times New Roman" panose="02020603050405020304" pitchFamily="18" charset="0"/>
              </a:rPr>
              <a:t>Σx</a:t>
            </a:r>
            <a:r>
              <a:rPr lang="en-US" sz="2000" b="1" dirty="0">
                <a:latin typeface="Times New Roman" panose="02020603050405020304" pitchFamily="18" charset="0"/>
                <a:cs typeface="Times New Roman" panose="02020603050405020304" pitchFamily="18" charset="0"/>
              </a:rPr>
              <a:t>) / N</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Standard Deviation (σ) = √[Σ(x - μ)² / 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Where: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Σ represents summation (summing over all data points).</a:t>
            </a:r>
          </a:p>
          <a:p>
            <a:pPr algn="just"/>
            <a:r>
              <a:rPr lang="en-US" sz="2000" dirty="0">
                <a:latin typeface="Times New Roman" panose="02020603050405020304" pitchFamily="18" charset="0"/>
                <a:cs typeface="Times New Roman" panose="02020603050405020304" pitchFamily="18" charset="0"/>
              </a:rPr>
              <a:t>    x is each data point.</a:t>
            </a:r>
          </a:p>
          <a:p>
            <a:pPr algn="just"/>
            <a:r>
              <a:rPr lang="en-US" sz="2000" dirty="0">
                <a:latin typeface="Times New Roman" panose="02020603050405020304" pitchFamily="18" charset="0"/>
                <a:cs typeface="Times New Roman" panose="02020603050405020304" pitchFamily="18" charset="0"/>
              </a:rPr>
              <a:t>    N is the number of data points.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55454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Calculate the Z-Score for Each Data Point</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each data point in your dataset, calculate its Z-Score using the formula:</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Z-Score (Z) = (x - μ) / σ</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Z-Score</a:t>
            </a:r>
            <a:r>
              <a:rPr lang="en-US" sz="2000" dirty="0">
                <a:latin typeface="Times New Roman" panose="02020603050405020304" pitchFamily="18" charset="0"/>
                <a:cs typeface="Times New Roman" panose="02020603050405020304" pitchFamily="18" charset="0"/>
              </a:rPr>
              <a:t> represents how many standard deviations a data point is away from the mean. A Z-Score of 0 means the data point is exactly at the mean, positive values indicate data points above the mean, and negative values indicate data points below the mean.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27809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Set a Threshold for Identifying Outliers</a:t>
            </a:r>
            <a:r>
              <a:rPr lang="en-US" dirty="0">
                <a:latin typeface="Times New Roman" panose="02020603050405020304" pitchFamily="18" charset="0"/>
                <a:cs typeface="Times New Roman" panose="02020603050405020304" pitchFamily="18" charset="0"/>
              </a:rPr>
              <a:t>: Decide on a threshold Z-Score value beyond which data points are considered outliers. A common threshold is, for example, Z &gt; 2 or Z &lt; -2, which corresponds to data points that are more than two standard deviations away from the mean.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Identify Outliers</a:t>
            </a:r>
            <a:r>
              <a:rPr lang="en-US" dirty="0">
                <a:latin typeface="Times New Roman" panose="02020603050405020304" pitchFamily="18" charset="0"/>
                <a:cs typeface="Times New Roman" panose="02020603050405020304" pitchFamily="18" charset="0"/>
              </a:rPr>
              <a:t>: Data points with Z-Scores exceeding the chosen threshold are considered outliers. You can create a new binary variable to label them as outliers (1) or not (0).</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Handle Outliers: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Remove Outliers: Exclude outlier data points from your analysis, especially if you believe they are erroneous or irrelevant.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Transform Data: Apply transformations to mitigate the impact of outliers, such as log transformations or </a:t>
            </a:r>
            <a:r>
              <a:rPr lang="en-US" dirty="0" err="1">
                <a:latin typeface="Times New Roman" panose="02020603050405020304" pitchFamily="18" charset="0"/>
                <a:cs typeface="Times New Roman" panose="02020603050405020304" pitchFamily="18" charset="0"/>
              </a:rPr>
              <a:t>winsorization</a:t>
            </a:r>
            <a:r>
              <a:rPr lang="en-US" dirty="0">
                <a:latin typeface="Times New Roman" panose="02020603050405020304" pitchFamily="18" charset="0"/>
                <a:cs typeface="Times New Roman" panose="02020603050405020304" pitchFamily="18" charset="0"/>
              </a:rPr>
              <a:t> (capping extreme values).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Keep Outliers: In some cases, outliers may be of interest, and you may want to analyze them separately or understand why they exist.</a:t>
            </a: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05493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Reanalyze Data: </a:t>
            </a:r>
            <a:r>
              <a:rPr lang="en-US" dirty="0">
                <a:latin typeface="Times New Roman" panose="02020603050405020304" pitchFamily="18" charset="0"/>
                <a:cs typeface="Times New Roman" panose="02020603050405020304" pitchFamily="18" charset="0"/>
              </a:rPr>
              <a:t>After handling outliers, you can recompute summary statistics, visualize the data, or build machine learning models with the cleaned dataset.</a:t>
            </a:r>
          </a:p>
          <a:p>
            <a:pPr algn="just"/>
            <a:endParaRPr lang="en-US" dirty="0">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Z-Score-based outlier analysis is a simple yet effective method for identifying and managing outliers in your data. However, the choice of the Z-Score threshold is somewhat subjective and should be guided by domain knowledge and the specific goals of your analysis. Additionally, be aware that Z-Score-based methods may not work well for datasets with non-normal distributions, and alternative techniques may be more appropriate in such cases.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172720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Agenda</a:t>
            </a:r>
            <a:endParaRPr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9906000" cy="4006331"/>
          </a:xfrm>
          <a:prstGeom prst="rect">
            <a:avLst/>
          </a:prstGeom>
          <a:noFill/>
          <a:ln>
            <a:noFill/>
          </a:ln>
        </p:spPr>
        <p:txBody>
          <a:bodyPr spcFirstLastPara="1" wrap="square" lIns="91425" tIns="45700" rIns="91425" bIns="45700" anchor="t" anchorCtr="0">
            <a:noAutofit/>
          </a:bodyPr>
          <a:lstStyle/>
          <a:p>
            <a:pPr lvl="0" algn="just">
              <a:lnSpc>
                <a:spcPct val="150000"/>
              </a:lnSpc>
              <a:buClr>
                <a:schemeClr val="lt1"/>
              </a:buClr>
              <a:buSzPts val="3500"/>
            </a:pPr>
            <a:r>
              <a:rPr lang="en-IN" sz="3200" b="0" i="0" u="none" strike="noStrike" baseline="0" dirty="0">
                <a:latin typeface="Calibri" panose="020F0502020204030204" pitchFamily="34" charset="0"/>
              </a:rPr>
              <a:t>1. Data collection &amp; Preprocessing.</a:t>
            </a:r>
          </a:p>
          <a:p>
            <a:pPr lvl="0" algn="just">
              <a:lnSpc>
                <a:spcPct val="150000"/>
              </a:lnSpc>
              <a:buClr>
                <a:schemeClr val="lt1"/>
              </a:buClr>
              <a:buSzPts val="3500"/>
            </a:pPr>
            <a:r>
              <a:rPr lang="en-IN" sz="3200" b="0" i="0" u="none" strike="noStrike" baseline="0" dirty="0">
                <a:latin typeface="Calibri" panose="020F0502020204030204" pitchFamily="34" charset="0"/>
              </a:rPr>
              <a:t>2. Outlier Analysis (Z-Score)</a:t>
            </a:r>
          </a:p>
          <a:p>
            <a:pPr lvl="0" algn="just">
              <a:lnSpc>
                <a:spcPct val="150000"/>
              </a:lnSpc>
              <a:buClr>
                <a:schemeClr val="lt1"/>
              </a:buClr>
              <a:buSzPts val="3500"/>
            </a:pPr>
            <a:r>
              <a:rPr lang="en-IN" sz="3200" b="0" i="0" u="none" strike="noStrike" baseline="0" dirty="0">
                <a:latin typeface="Calibri" panose="020F0502020204030204" pitchFamily="34" charset="0"/>
              </a:rPr>
              <a:t>3. Model selection &amp; evaluation</a:t>
            </a:r>
          </a:p>
          <a:p>
            <a:pPr lvl="0" algn="just">
              <a:lnSpc>
                <a:spcPct val="150000"/>
              </a:lnSpc>
              <a:buClr>
                <a:schemeClr val="lt1"/>
              </a:buClr>
              <a:buSzPts val="3500"/>
            </a:pPr>
            <a:r>
              <a:rPr lang="en-IN" sz="3200" b="0" i="0" u="none" strike="noStrike" baseline="0" dirty="0">
                <a:latin typeface="Calibri" panose="020F0502020204030204" pitchFamily="34" charset="0"/>
              </a:rPr>
              <a:t>4. Optimization of tuning parameters</a:t>
            </a:r>
          </a:p>
          <a:p>
            <a:pPr lvl="0" algn="just">
              <a:lnSpc>
                <a:spcPct val="150000"/>
              </a:lnSpc>
              <a:buClr>
                <a:schemeClr val="lt1"/>
              </a:buClr>
              <a:buSzPts val="3500"/>
            </a:pPr>
            <a:r>
              <a:rPr lang="en-IN" sz="3200" b="0" i="0" u="none" strike="noStrike" baseline="0" dirty="0">
                <a:latin typeface="Calibri" panose="020F0502020204030204" pitchFamily="34" charset="0"/>
              </a:rPr>
              <a:t>5. Visualization of results</a:t>
            </a:r>
          </a:p>
          <a:p>
            <a:pPr lvl="0">
              <a:buClr>
                <a:schemeClr val="lt1"/>
              </a:buClr>
              <a:buSzPts val="3500"/>
            </a:pPr>
            <a:endParaRPr lang="en-IN" sz="3600" b="0" i="0" u="none" strike="noStrike" baseline="0" dirty="0">
              <a:latin typeface="Calibri" panose="020F0502020204030204" pitchFamily="34" charset="0"/>
            </a:endParaRPr>
          </a:p>
          <a:p>
            <a:pPr lvl="0">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 &amp;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195794"/>
          </a:xfrm>
          <a:prstGeom prst="rect">
            <a:avLst/>
          </a:prstGeom>
          <a:noFill/>
        </p:spPr>
        <p:txBody>
          <a:bodyPr wrap="square">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Model selection and evaluation are crucial steps in the process of building and deploying machine learning models. Selecting the right model and assessing its performance correctly are essential for achieving the best results in your machine learning project.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401205"/>
          </a:xfrm>
          <a:prstGeom prst="rect">
            <a:avLst/>
          </a:prstGeom>
          <a:noFill/>
        </p:spPr>
        <p:txBody>
          <a:bodyPr wrap="square">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Define Your Goals: </a:t>
            </a:r>
            <a:r>
              <a:rPr lang="en-US" sz="2000" dirty="0">
                <a:latin typeface="Times New Roman" panose="02020603050405020304" pitchFamily="18" charset="0"/>
                <a:cs typeface="Times New Roman" panose="02020603050405020304" pitchFamily="18" charset="0"/>
              </a:rPr>
              <a:t>Clearly articulate the objectives of your machine learning project. Understand what you want to predict or accomplish with your model.</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Choose Candidate Models</a:t>
            </a:r>
            <a:r>
              <a:rPr lang="en-US" sz="2000" dirty="0">
                <a:latin typeface="Times New Roman" panose="02020603050405020304" pitchFamily="18" charset="0"/>
                <a:cs typeface="Times New Roman" panose="02020603050405020304" pitchFamily="18" charset="0"/>
              </a:rPr>
              <a:t>: Based on your problem type (classification, regression, clustering, etc.) and the nature of your data, select a set of candidate machine learning algorithms. Common choices include linear regression, decision trees, random forests, support vector machines, neural networks, etc.</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Feature Selection/Engineering: </a:t>
            </a:r>
            <a:r>
              <a:rPr lang="en-US" sz="2000" dirty="0">
                <a:latin typeface="Times New Roman" panose="02020603050405020304" pitchFamily="18" charset="0"/>
                <a:cs typeface="Times New Roman" panose="02020603050405020304" pitchFamily="18" charset="0"/>
              </a:rPr>
              <a:t>Before building and comparing models, carefully select and preprocess your features. Feature engineering may involve creating new features, transforming data, and handling missing or categorical data.</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Split the Data</a:t>
            </a:r>
            <a:r>
              <a:rPr lang="en-US" sz="2000" dirty="0">
                <a:latin typeface="Times New Roman" panose="02020603050405020304" pitchFamily="18" charset="0"/>
                <a:cs typeface="Times New Roman" panose="02020603050405020304" pitchFamily="18" charset="0"/>
              </a:rPr>
              <a:t>: Divide your dataset into training, validation, and test sets. The training set is used for model training, the validation set for hyperparameter tuning and model selection, and the test set for final model evaluation.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093428"/>
          </a:xfrm>
          <a:prstGeom prst="rect">
            <a:avLst/>
          </a:prstGeom>
          <a:noFill/>
        </p:spPr>
        <p:txBody>
          <a:bodyPr wrap="square">
            <a:spAutoFit/>
          </a:bodyPr>
          <a:lstStyle/>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Train Models: </a:t>
            </a:r>
            <a:r>
              <a:rPr lang="en-US" sz="2000" dirty="0">
                <a:latin typeface="Times New Roman" panose="02020603050405020304" pitchFamily="18" charset="0"/>
                <a:cs typeface="Times New Roman" panose="02020603050405020304" pitchFamily="18" charset="0"/>
              </a:rPr>
              <a:t>Train each candidate model using the training data. Tune hyperparameters using the validation set to find the best-performing configuration for each model.</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Cross-Validation: </a:t>
            </a:r>
            <a:r>
              <a:rPr lang="en-US" sz="2000" dirty="0">
                <a:latin typeface="Times New Roman" panose="02020603050405020304" pitchFamily="18" charset="0"/>
                <a:cs typeface="Times New Roman" panose="02020603050405020304" pitchFamily="18" charset="0"/>
              </a:rPr>
              <a:t>Perform cross-validation on the training data to assess each model's performance more robustly. Common techniques include k-fold cross-validation.</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Evaluate Model Complexity: </a:t>
            </a:r>
            <a:r>
              <a:rPr lang="en-US" sz="2000" dirty="0">
                <a:latin typeface="Times New Roman" panose="02020603050405020304" pitchFamily="18" charset="0"/>
                <a:cs typeface="Times New Roman" panose="02020603050405020304" pitchFamily="18" charset="0"/>
              </a:rPr>
              <a:t>Consider the trade-off between model complexity and performance. Simpler models are less likely to overfit but may have lower predictive power, while complex models may capture more nuances but are more prone to overfitting.</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Select the Best Model: </a:t>
            </a:r>
            <a:r>
              <a:rPr lang="en-US" sz="2000" dirty="0">
                <a:latin typeface="Times New Roman" panose="02020603050405020304" pitchFamily="18" charset="0"/>
                <a:cs typeface="Times New Roman" panose="02020603050405020304" pitchFamily="18" charset="0"/>
              </a:rPr>
              <a:t>Based on cross-validation results and your evaluation criteria (e.g., accuracy, precision, recall, F1-score for classification; RMSE, MAE for regression), choose the best-performing model.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477875"/>
          </a:xfrm>
          <a:prstGeom prst="rect">
            <a:avLst/>
          </a:prstGeom>
          <a:noFill/>
        </p:spPr>
        <p:txBody>
          <a:bodyPr wrap="square">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Test Data Evaluation: </a:t>
            </a:r>
            <a:r>
              <a:rPr lang="en-US" sz="2000" dirty="0">
                <a:latin typeface="Times New Roman" panose="02020603050405020304" pitchFamily="18" charset="0"/>
                <a:cs typeface="Times New Roman" panose="02020603050405020304" pitchFamily="18" charset="0"/>
              </a:rPr>
              <a:t>Once you've selected your best model, evaluate its performance on the test dataset, which it has never seen before. This step provides a realistic estimate of how well your model will perform on unseen data.</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Performance Metrics: </a:t>
            </a:r>
            <a:r>
              <a:rPr lang="en-US" sz="2000" dirty="0">
                <a:latin typeface="Times New Roman" panose="02020603050405020304" pitchFamily="18" charset="0"/>
                <a:cs typeface="Times New Roman" panose="02020603050405020304" pitchFamily="18" charset="0"/>
              </a:rPr>
              <a:t>Choose appropriate evaluation metrics based on your problem type. For classification, you might use accuracy, precision, recall, F1-score, ROC AUC, etc. For regression, common metrics include RMSE, MAE, R-squared, etc.</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Confusion Matrix (Classification): </a:t>
            </a:r>
            <a:r>
              <a:rPr lang="en-US" sz="2000" dirty="0">
                <a:latin typeface="Times New Roman" panose="02020603050405020304" pitchFamily="18" charset="0"/>
                <a:cs typeface="Times New Roman" panose="02020603050405020304" pitchFamily="18" charset="0"/>
              </a:rPr>
              <a:t>Analyze the confusion matrix to understand the model's performance regarding true positives, true negatives, false positives, and false negatives. This can help you make informed decisions about trade-offs between precision and recall.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3847207"/>
          </a:xfrm>
          <a:prstGeom prst="rect">
            <a:avLst/>
          </a:prstGeom>
          <a:noFill/>
        </p:spPr>
        <p:txBody>
          <a:bodyPr wrap="square">
            <a:spAutoFit/>
          </a:bodyPr>
          <a:lstStyle/>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Visualizations: </a:t>
            </a:r>
            <a:r>
              <a:rPr lang="en-US" sz="2000" dirty="0">
                <a:latin typeface="Times New Roman" panose="02020603050405020304" pitchFamily="18" charset="0"/>
                <a:cs typeface="Times New Roman" panose="02020603050405020304" pitchFamily="18" charset="0"/>
              </a:rPr>
              <a:t>Create visualizations, such as ROC curves, precision-recall curves, or residual plots, to gain insights into your model's behavior.</a:t>
            </a:r>
          </a:p>
          <a:p>
            <a:pPr marL="457200" indent="-457200" algn="just">
              <a:buFont typeface="+mj-lt"/>
              <a:buAutoNum type="arabicPeriod" startAt="4"/>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Business Impact: </a:t>
            </a:r>
            <a:r>
              <a:rPr lang="en-US" sz="2000" dirty="0">
                <a:latin typeface="Times New Roman" panose="02020603050405020304" pitchFamily="18" charset="0"/>
                <a:cs typeface="Times New Roman" panose="02020603050405020304" pitchFamily="18" charset="0"/>
              </a:rPr>
              <a:t>Consider the business or real-world implications of your model's performance. Evaluate whether the model meets the desired objectives and whether it aligns with the project's goals.</a:t>
            </a:r>
          </a:p>
          <a:p>
            <a:pPr marL="457200" indent="-457200" algn="just">
              <a:buFont typeface="+mj-lt"/>
              <a:buAutoNum type="arabicPeriod" startAt="4"/>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Bias and Fairness: </a:t>
            </a:r>
            <a:r>
              <a:rPr lang="en-US" sz="2000" dirty="0">
                <a:latin typeface="Times New Roman" panose="02020603050405020304" pitchFamily="18" charset="0"/>
                <a:cs typeface="Times New Roman" panose="02020603050405020304" pitchFamily="18" charset="0"/>
              </a:rPr>
              <a:t>Assess the model for biases, fairness, and ethical concerns. Ensure that it doesn't discriminate against certain groups or exhibit unintended behavior.</a:t>
            </a:r>
          </a:p>
          <a:p>
            <a:pPr marL="457200" indent="-457200" algn="just">
              <a:buFont typeface="+mj-lt"/>
              <a:buAutoNum type="arabicPeriod" startAt="4"/>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Interpretability:</a:t>
            </a:r>
            <a:r>
              <a:rPr lang="en-US" sz="2000" dirty="0">
                <a:latin typeface="Times New Roman" panose="02020603050405020304" pitchFamily="18" charset="0"/>
                <a:cs typeface="Times New Roman" panose="02020603050405020304" pitchFamily="18" charset="0"/>
              </a:rPr>
              <a:t> If model interpretability is important, use techniques such as feature importance analysis or model-agnostic interpretability tools to understand how the model makes predictions.</a:t>
            </a:r>
          </a:p>
          <a:p>
            <a:pPr marL="457200" indent="-457200" algn="just">
              <a:buFont typeface="+mj-lt"/>
              <a:buAutoNum type="arabicPeriod" startAt="4"/>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1631216"/>
          </a:xfrm>
          <a:prstGeom prst="rect">
            <a:avLst/>
          </a:prstGeom>
          <a:noFill/>
        </p:spPr>
        <p:txBody>
          <a:bodyPr wrap="square">
            <a:spAutoFit/>
          </a:bodyPr>
          <a:lstStyle/>
          <a:p>
            <a:pPr marL="457200" indent="-457200" algn="just">
              <a:buFont typeface="+mj-lt"/>
              <a:buAutoNum type="arabicPeriod" startAt="8"/>
            </a:pPr>
            <a:r>
              <a:rPr lang="en-US" sz="2000" b="1" dirty="0">
                <a:latin typeface="Times New Roman" panose="02020603050405020304" pitchFamily="18" charset="0"/>
                <a:cs typeface="Times New Roman" panose="02020603050405020304" pitchFamily="18" charset="0"/>
              </a:rPr>
              <a:t>Iterate and Refine: </a:t>
            </a:r>
            <a:r>
              <a:rPr lang="en-US" sz="2000" dirty="0">
                <a:latin typeface="Times New Roman" panose="02020603050405020304" pitchFamily="18" charset="0"/>
                <a:cs typeface="Times New Roman" panose="02020603050405020304" pitchFamily="18" charset="0"/>
              </a:rPr>
              <a:t>Depending on the evaluation results, you may need to iterate on the model selection, feature engineering, or data preprocessing steps to improve model performance.</a:t>
            </a:r>
          </a:p>
          <a:p>
            <a:pPr marL="457200" indent="-457200" algn="just">
              <a:buFont typeface="+mj-lt"/>
              <a:buAutoNum type="arabicPeriod" startAt="8"/>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8"/>
            </a:pPr>
            <a:r>
              <a:rPr lang="en-US" sz="2000" b="1" dirty="0">
                <a:latin typeface="Times New Roman" panose="02020603050405020304" pitchFamily="18" charset="0"/>
                <a:cs typeface="Times New Roman" panose="02020603050405020304" pitchFamily="18" charset="0"/>
              </a:rPr>
              <a:t>Documentation: </a:t>
            </a:r>
            <a:r>
              <a:rPr lang="en-US" sz="2000" dirty="0">
                <a:latin typeface="Times New Roman" panose="02020603050405020304" pitchFamily="18" charset="0"/>
                <a:cs typeface="Times New Roman" panose="02020603050405020304" pitchFamily="18" charset="0"/>
              </a:rPr>
              <a:t>Maintain thorough documentation of the selected model, its hyperparameters, and the evaluation results. This documentation is crucial for reproducibility and future reference.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2934458"/>
          </a:xfrm>
          <a:prstGeom prst="rect">
            <a:avLst/>
          </a:prstGeom>
          <a:noFill/>
        </p:spPr>
        <p:txBody>
          <a:bodyPr wrap="square">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Optimizing or tuning hyperparameters is a crucial step in the process of building machine learning models. Hyperparameters are parameters of the model that are not learned from the data but are set before training. Tuning these hyperparameters can significantly impact a model's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2292102"/>
            <a:ext cx="11451772" cy="4678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Your Search Space: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 by identifying the hyperparameters you want to tune. These may include learning rates, regularization strengths, tree depths, kernel types, etc., depending on the algorithm you're using.</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Choose a Search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two primary methods for hyperparameter tuning:</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 Search: In this method, you specify a set of possible values for each hyperparameter. The algorithm then evaluates all possible combinations, creating a grid of hyperparameter configurations. Grid search is straightforward but can be computationally expensive.</a:t>
            </a:r>
          </a:p>
          <a:p>
            <a:pPr marL="457200" marR="0" lvl="1"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Search: Random search selects random combinations of hyperparameters from predefined ranges. It's often more efficient than grid search and can find good hyperparameters faster.</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61160"/>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64841" y="2607381"/>
            <a:ext cx="11858624" cy="40626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Evaluation Metrics: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the evaluation metric(s) that you want to optimize. This could be accuracy, F1-score, RMSE, etc.</a:t>
            </a:r>
          </a:p>
          <a:p>
            <a:pPr marL="0" marR="0" lvl="0" indent="0" algn="just" defTabSz="914400" rtl="0" eaLnBrk="0" fontAlgn="base" latinLnBrk="0" hangingPunct="0">
              <a:lnSpc>
                <a:spcPct val="15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Cross-Validation: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your training data into multiple subsets for cross-validation. Common choices include k-fold cross-validation, where the data is divided into k subsets, and each model is trained and evaluated on different combinations of these subsets. Cross-validation helps assess how well a set of hyperparameters performs across different data partitions, reducing the risk of overfitting.</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201386" y="2403960"/>
            <a:ext cx="11624387" cy="3754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the chosen search method (grid search or random search) to find the best hyperparameters. For each combination of hyperparameters:</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the model on the training data.</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model's performance using cross-validation and the chosen evaluation metric(s).</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 the evaluation metric(s) for that combination.</a:t>
            </a:r>
          </a:p>
          <a:p>
            <a:pPr marL="457200" marR="0" lvl="1" indent="0" algn="just" defTabSz="914400" rtl="0" eaLnBrk="0" fontAlgn="base" latinLnBrk="0" hangingPunct="0">
              <a:lnSpc>
                <a:spcPct val="100000"/>
              </a:lnSpc>
              <a:spcBef>
                <a:spcPct val="0"/>
              </a:spcBef>
              <a:spcAft>
                <a:spcPct val="0"/>
              </a:spcAft>
              <a:buClrTx/>
              <a:buSzTx/>
              <a:buFontTx/>
              <a:buChar char="•"/>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the Best Hyperparameters: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trying multiple hyperparameter combinations, choose the set that results in the best performance on your chosen evaluation metric(s). This set is considered the optimized set of hyperparameters.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1746552"/>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&amp; Preprocessing.</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r>
              <a:rPr lang="en-US" sz="3200" dirty="0">
                <a:latin typeface="Times New Roman" panose="02020603050405020304" pitchFamily="18" charset="0"/>
                <a:cs typeface="Times New Roman" panose="02020603050405020304" pitchFamily="18" charset="0"/>
              </a:rPr>
              <a:t>Data collection and preprocessing are critical steps in the data analysis and machine learning pipeline. </a:t>
            </a:r>
          </a:p>
          <a:p>
            <a:pPr lvl="0" algn="just">
              <a:buClr>
                <a:schemeClr val="lt1"/>
              </a:buClr>
              <a:buSzPts val="3500"/>
            </a:pPr>
            <a:endParaRPr lang="en-US" sz="3200" dirty="0">
              <a:latin typeface="Times New Roman" panose="02020603050405020304" pitchFamily="18" charset="0"/>
              <a:cs typeface="Times New Roman" panose="02020603050405020304" pitchFamily="18" charset="0"/>
            </a:endParaRPr>
          </a:p>
          <a:p>
            <a:pPr lvl="0" algn="just">
              <a:buClr>
                <a:schemeClr val="lt1"/>
              </a:buClr>
              <a:buSzPts val="3500"/>
            </a:pPr>
            <a:r>
              <a:rPr lang="en-US" sz="3200" dirty="0">
                <a:latin typeface="Times New Roman" panose="02020603050405020304" pitchFamily="18" charset="0"/>
                <a:cs typeface="Times New Roman" panose="02020603050405020304" pitchFamily="18" charset="0"/>
              </a:rPr>
              <a:t>Properly collecting and preparing your data can have a significant impact on the quality and reliability of your results.</a:t>
            </a:r>
            <a:endParaRPr lang="en-IN" sz="3200" b="0" i="0" u="none" strike="noStrike" baseline="0" dirty="0">
              <a:latin typeface="Times New Roman" panose="02020603050405020304" pitchFamily="18" charset="0"/>
              <a:cs typeface="Times New Roman" panose="02020603050405020304" pitchFamily="18" charset="0"/>
            </a:endParaRPr>
          </a:p>
          <a:p>
            <a:pPr lvl="0">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34043" y="2400593"/>
            <a:ext cx="11664820" cy="4370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Set Evaluation: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the model with the optimized hyperparameters on a separate test dataset that it has not seen during the hyperparameter tuning process. This gives you an estimate of how well your model will perform on new, unseen data.</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Refinement: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Depending on the results, you may need to iterate on the optimization process, fine-tuning the hyperparameters further or even revisiting your initial choices.</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 the optimized hyperparameters and the performance metrics associated with them. This documentation is essential for reproducibility and model deployment.</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and Monitoring:</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your model with the optimized hyperparameters in a production environment. Monitor its performance over time and be prepared to re-tune the hyperparameters periodically as the data distribution evolves or the model's requirements change.</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Visualization of results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2600199"/>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Visualizing the results of your data analysis or machine learning model can provide valuable insights, help you communicate your findings effectively, and aid in decision-making. The choice of visualization techniques depends on the type of data and the specific goals of your analysis.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9" name="Picture Placeholder 8"/>
          <p:cNvPicPr>
            <a:picLocks noGrp="1" noChangeAspect="1"/>
          </p:cNvPicPr>
          <p:nvPr>
            <p:ph type="pic" idx="1"/>
          </p:nvPr>
        </p:nvPicPr>
        <p:blipFill>
          <a:blip r:embed="rId5">
            <a:extLst>
              <a:ext uri="{28A0092B-C50C-407E-A947-70E740481C1C}">
                <a14:useLocalDpi xmlns="" xmlns:a14="http://schemas.microsoft.com/office/drawing/2010/main" val="0"/>
              </a:ext>
            </a:extLst>
          </a:blip>
          <a:srcRect t="8230" b="8230"/>
          <a:stretch>
            <a:fillRect/>
          </a:stretch>
        </p:blipFill>
        <p:spPr>
          <a:xfrm>
            <a:off x="6762749" y="2663825"/>
            <a:ext cx="5162727" cy="3594100"/>
          </a:xfrm>
        </p:spPr>
      </p:pic>
      <p:sp>
        <p:nvSpPr>
          <p:cNvPr id="7" name="Rectangle 1"/>
          <p:cNvSpPr>
            <a:spLocks noChangeArrowheads="1"/>
          </p:cNvSpPr>
          <p:nvPr/>
        </p:nvSpPr>
        <p:spPr bwMode="auto">
          <a:xfrm>
            <a:off x="241817" y="2562106"/>
            <a:ext cx="6356092" cy="3323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Bar Charts and Histograms</a:t>
            </a:r>
          </a:p>
          <a:p>
            <a:pPr marL="0" marR="0" lvl="0" indent="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Arial" panose="020B0604020202020204" pitchFamily="34" charset="0"/>
              </a:rPr>
              <a:t>Use bar charts to display categorical data and compare the frequency or distribution of different categories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Arial" panose="020B0604020202020204" pitchFamily="34" charset="0"/>
              </a:rPr>
              <a:t>Histograms are useful for visualizing the distribution of continuous data. They divide the data into bins and display the frequency of data points in each bin.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01408" y="2663825"/>
            <a:ext cx="6280171" cy="3754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Line Charts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Line charts are ideal for showing trends over time or across ordered categories. They are commonly used for time series data or to visualize the relationship between two continuous variables.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Scatter Plots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Scatter plots are effective for visualizing the relationship between two continuous variables. Each point on the plot represents a data point, making it easy to identify patterns or outliers.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 xmlns:a14="http://schemas.microsoft.com/office/drawing/2010/main" val="0"/>
              </a:ext>
            </a:extLst>
          </a:blip>
          <a:srcRect l="15856" r="15856"/>
          <a:stretch>
            <a:fillRect/>
          </a:stretch>
        </p:blipFill>
        <p:spPr>
          <a:xfrm>
            <a:off x="6705988" y="2686077"/>
            <a:ext cx="5028812" cy="363384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234044" y="2721733"/>
            <a:ext cx="6107468" cy="3416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Box Plots and Violin Plots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Box plots summarize the distribution of a dataset, showing median, quartiles, and potential outliers.</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Violin plots combine a box plot with a kernel density estimation, providing a more detailed view of the data's distribution.</a:t>
            </a: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Heatmaps: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Heatmaps are used to represent data in a tabular format where colors indicate the values of individual cells. They are commonly used for correlation matrices or to visualize data in a 2D grid.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Placeholder 15"/>
          <p:cNvPicPr>
            <a:picLocks noGrp="1" noChangeAspect="1"/>
          </p:cNvPicPr>
          <p:nvPr>
            <p:ph type="pic" idx="1"/>
          </p:nvPr>
        </p:nvPicPr>
        <p:blipFill>
          <a:blip r:embed="rId5">
            <a:extLst>
              <a:ext uri="{28A0092B-C50C-407E-A947-70E740481C1C}">
                <a14:useLocalDpi xmlns="" xmlns:a14="http://schemas.microsoft.com/office/drawing/2010/main" val="0"/>
              </a:ext>
            </a:extLst>
          </a:blip>
          <a:srcRect t="4475" b="4475"/>
          <a:stretch>
            <a:fillRect/>
          </a:stretch>
        </p:blipFill>
        <p:spPr>
          <a:xfrm>
            <a:off x="6473694" y="2626653"/>
            <a:ext cx="5348191" cy="3866952"/>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97499" y="2387558"/>
            <a:ext cx="6136626" cy="424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Pie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Pie charts display parts of a whole. They are suitable for showing the composition of a dataset when you have a small number of categories.</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Area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Area charts are similar to line charts but are filled in with color, making it easier to visualize the cumulative effect of values over time.</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Radar Charts (Spider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Radar charts are useful for displaying multivariate data on a two-dimensional chart with multiple axes. They are suitable for comparing items across multiple categories.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Placeholder 8"/>
          <p:cNvPicPr>
            <a:picLocks noGrp="1" noChangeAspect="1"/>
          </p:cNvPicPr>
          <p:nvPr>
            <p:ph type="pic" idx="1"/>
          </p:nvPr>
        </p:nvPicPr>
        <p:blipFill>
          <a:blip r:embed="rId5">
            <a:extLst>
              <a:ext uri="{28A0092B-C50C-407E-A947-70E740481C1C}">
                <a14:useLocalDpi xmlns="" xmlns:a14="http://schemas.microsoft.com/office/drawing/2010/main" val="0"/>
              </a:ext>
            </a:extLst>
          </a:blip>
          <a:srcRect t="4396" b="4396"/>
          <a:stretch>
            <a:fillRect/>
          </a:stretch>
        </p:blipFill>
        <p:spPr>
          <a:xfrm>
            <a:off x="6396541" y="2664556"/>
            <a:ext cx="5461889" cy="3920394"/>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64839" y="2419288"/>
            <a:ext cx="6555726" cy="424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Bubble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Bubble charts add a third dimension to scatter plots by varying the size of data points based on a third variable. They are useful when you need to represent three dimensions of data.</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Sankey Diagrams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Sankey diagrams are used to visualize the flow of resources or quantities between different entities. They are often used in process analysis or to depict hierarchical structures.</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Choropleth Maps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Choropleth maps use color-coding to represent data by geographic regions. They are useful for showing regional patterns or variations.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 xmlns:a14="http://schemas.microsoft.com/office/drawing/2010/main" val="0"/>
              </a:ext>
            </a:extLst>
          </a:blip>
          <a:srcRect l="17836" r="17836"/>
          <a:stretch>
            <a:fillRect/>
          </a:stretch>
        </p:blipFill>
        <p:spPr>
          <a:xfrm>
            <a:off x="7293811" y="2566861"/>
            <a:ext cx="4592222" cy="4128686"/>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54434" y="2544062"/>
            <a:ext cx="6754859" cy="424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3D Plots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3D plots can be used when you need to visualize data in three dimensions. They are suitable for situations where two continuous variables are dependent on a third variable.</a:t>
            </a: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Interactive Dashboards: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Create interactive dashboards using tools like Tableau, Power BI, or </a:t>
            </a:r>
            <a:r>
              <a:rPr kumimoji="0" lang="en-US" altLang="en-US" b="0" i="0" u="none" strike="noStrike" cap="none" normalizeH="0" baseline="0" dirty="0" err="1">
                <a:ln>
                  <a:noFill/>
                </a:ln>
                <a:solidFill>
                  <a:schemeClr val="tx1"/>
                </a:solidFill>
                <a:effectLst/>
                <a:latin typeface="Arial" panose="020B0604020202020204" pitchFamily="34" charset="0"/>
              </a:rPr>
              <a:t>Plotly</a:t>
            </a:r>
            <a:r>
              <a:rPr kumimoji="0" lang="en-US" altLang="en-US" b="0" i="0" u="none" strike="noStrike" cap="none" normalizeH="0" baseline="0" dirty="0">
                <a:ln>
                  <a:noFill/>
                </a:ln>
                <a:solidFill>
                  <a:schemeClr val="tx1"/>
                </a:solidFill>
                <a:effectLst/>
                <a:latin typeface="Arial" panose="020B0604020202020204" pitchFamily="34" charset="0"/>
              </a:rPr>
              <a:t>. These allow users to explore data and results dynamically.</a:t>
            </a: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Word Clouds and Text Visualization: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Word clouds are used to visualize word frequencies in text data. Other techniques like sentiment analysis or topic modeling can also be used to visualize and interpret text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Placeholder 8"/>
          <p:cNvPicPr>
            <a:picLocks noGrp="1" noChangeAspect="1"/>
          </p:cNvPicPr>
          <p:nvPr>
            <p:ph type="pic" idx="1"/>
          </p:nvPr>
        </p:nvPicPr>
        <p:blipFill>
          <a:blip r:embed="rId5">
            <a:extLst>
              <a:ext uri="{28A0092B-C50C-407E-A947-70E740481C1C}">
                <a14:useLocalDpi xmlns="" xmlns:a14="http://schemas.microsoft.com/office/drawing/2010/main" val="0"/>
              </a:ext>
            </a:extLst>
          </a:blip>
          <a:srcRect l="2508" r="2508"/>
          <a:stretch>
            <a:fillRect/>
          </a:stretch>
        </p:blipFill>
        <p:spPr>
          <a:xfrm>
            <a:off x="7213912" y="2664556"/>
            <a:ext cx="4380332" cy="3784600"/>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246801" y="2555042"/>
            <a:ext cx="6410884" cy="40626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Network Graphs: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Network graphs are useful for visualizing relationships between entities, such as social networks, co-authorship networks, or hierarchical structures.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Error Bars: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When presenting statistical results, use error bars to indicate variability or uncertainty in your measurements.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 xmlns:a14="http://schemas.microsoft.com/office/drawing/2010/main" val="0"/>
              </a:ext>
            </a:extLst>
          </a:blip>
          <a:srcRect l="5085" r="5085"/>
          <a:stretch>
            <a:fillRect/>
          </a:stretch>
        </p:blipFill>
        <p:spPr>
          <a:xfrm>
            <a:off x="7055226" y="2780376"/>
            <a:ext cx="4843637" cy="3611981"/>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33349"/>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IN" sz="4800" b="1" dirty="0">
                <a:solidFill>
                  <a:schemeClr val="lt1"/>
                </a:solidFill>
                <a:latin typeface="Calibri" panose="020F0502020204030204"/>
                <a:ea typeface="Calibri" panose="020F0502020204030204"/>
                <a:cs typeface="Calibri" panose="020F0502020204030204"/>
                <a:sym typeface="Calibri" panose="020F0502020204030204"/>
              </a:rPr>
              <a:t>Thank You</a:t>
            </a:r>
            <a:endParaRPr lang="en-IN" sz="48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Rectangle 3"/>
          <p:cNvSpPr>
            <a:spLocks noChangeArrowheads="1"/>
          </p:cNvSpPr>
          <p:nvPr/>
        </p:nvSpPr>
        <p:spPr bwMode="auto">
          <a:xfrm>
            <a:off x="73089" y="2518349"/>
            <a:ext cx="11880979" cy="4154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Define Objectives</a:t>
            </a:r>
            <a:r>
              <a:rPr lang="en-US" altLang="en-US" sz="2200" dirty="0">
                <a:latin typeface="Times New Roman" panose="02020603050405020304" pitchFamily="18" charset="0"/>
                <a:cs typeface="Times New Roman" panose="02020603050405020304" pitchFamily="18" charset="0"/>
              </a:rPr>
              <a:t>: Clearly define your research or project objectives. What questions do you want to answer or what problems do you want to solve with your data?</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Identify Data Sources</a:t>
            </a:r>
            <a:r>
              <a:rPr lang="en-US" altLang="en-US" sz="2200" dirty="0">
                <a:latin typeface="Times New Roman" panose="02020603050405020304" pitchFamily="18" charset="0"/>
                <a:cs typeface="Times New Roman" panose="02020603050405020304" pitchFamily="18" charset="0"/>
              </a:rPr>
              <a:t>: Determine where your data will come from. It might be databases, APIs, web scraping, sensors, surveys, or existing datasets.</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Data Gathering</a:t>
            </a:r>
            <a:r>
              <a:rPr lang="en-US" altLang="en-US" sz="2200" dirty="0">
                <a:latin typeface="Times New Roman" panose="02020603050405020304" pitchFamily="18" charset="0"/>
                <a:cs typeface="Times New Roman" panose="02020603050405020304" pitchFamily="18" charset="0"/>
              </a:rPr>
              <a:t>: Collect the data from the identified sources. This can involve writing scripts or programs to automate data retrieval. Ensure that you have the necessary permissions and rights to use the data.</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Data Quality Check</a:t>
            </a:r>
            <a:r>
              <a:rPr lang="en-US" altLang="en-US" sz="2200" dirty="0">
                <a:latin typeface="Times New Roman" panose="02020603050405020304" pitchFamily="18" charset="0"/>
                <a:cs typeface="Times New Roman" panose="02020603050405020304" pitchFamily="18" charset="0"/>
              </a:rPr>
              <a:t>: Examine the data for quality issues such as missing values, duplicates, outliers, and inconsistencies. Clean the data as needed to address these issues.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37931" y="2603631"/>
            <a:ext cx="11405225" cy="3000821"/>
          </a:xfrm>
          <a:prstGeom prst="rect">
            <a:avLst/>
          </a:prstGeom>
          <a:noFill/>
        </p:spPr>
        <p:txBody>
          <a:bodyPr wrap="square">
            <a:spAutoFit/>
          </a:bodyPr>
          <a:lstStyle/>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Integration</a:t>
            </a:r>
            <a:r>
              <a:rPr lang="en-US" sz="2100" dirty="0">
                <a:latin typeface="Times New Roman" panose="02020603050405020304" pitchFamily="18" charset="0"/>
                <a:cs typeface="Times New Roman" panose="02020603050405020304" pitchFamily="18" charset="0"/>
              </a:rPr>
              <a:t>: If your data comes from multiple sources, you may need to integrate it into a single dataset. This may involve data merging, joining, or concatenation.</a:t>
            </a:r>
          </a:p>
          <a:p>
            <a:pPr marL="457200" indent="-457200">
              <a:buFont typeface="+mj-lt"/>
              <a:buAutoNum type="arabicPeriod" startAt="5"/>
            </a:pPr>
            <a:endParaRPr lang="en-US" sz="21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Storage</a:t>
            </a:r>
            <a:r>
              <a:rPr lang="en-US" sz="2100" dirty="0">
                <a:latin typeface="Times New Roman" panose="02020603050405020304" pitchFamily="18" charset="0"/>
                <a:cs typeface="Times New Roman" panose="02020603050405020304" pitchFamily="18" charset="0"/>
              </a:rPr>
              <a:t>: Decide on an appropriate storage format and location for your data. Common options include relational databases, NoSQL databases, data lakes, or simple file formats like CSV or JSON.</a:t>
            </a:r>
          </a:p>
          <a:p>
            <a:pPr marL="457200" indent="-457200">
              <a:buFont typeface="+mj-lt"/>
              <a:buAutoNum type="arabicPeriod" startAt="5"/>
            </a:pPr>
            <a:endParaRPr lang="en-US" sz="21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Documentation</a:t>
            </a:r>
            <a:r>
              <a:rPr lang="en-US" sz="2100" dirty="0">
                <a:latin typeface="Times New Roman" panose="02020603050405020304" pitchFamily="18" charset="0"/>
                <a:cs typeface="Times New Roman" panose="02020603050405020304" pitchFamily="18" charset="0"/>
              </a:rPr>
              <a:t>: Maintain documentation that describes the data sources, collection methods, and any transformations or cleaning steps performed. This documentation is crucial for reproducibility.</a:t>
            </a:r>
            <a:endParaRPr lang="en-IN"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Preprocessing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970318"/>
          </a:xfrm>
          <a:prstGeom prst="rect">
            <a:avLst/>
          </a:prstGeom>
          <a:noFill/>
        </p:spPr>
        <p:txBody>
          <a:bodyPr wrap="square">
            <a:spAutoFit/>
          </a:bodyPr>
          <a:lstStyle/>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Handling Missing Data</a:t>
            </a:r>
            <a:r>
              <a:rPr lang="en-US" dirty="0">
                <a:latin typeface="Times New Roman" panose="02020603050405020304" pitchFamily="18" charset="0"/>
                <a:cs typeface="Times New Roman" panose="02020603050405020304" pitchFamily="18" charset="0"/>
              </a:rPr>
              <a:t>: Decide how to deal with missing values. You can either remove rows with missing data, impute missing values with statistical methods, or use advanced imputation techniques.</a:t>
            </a:r>
          </a:p>
          <a:p>
            <a:pPr marL="457200" indent="-4572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Outlier Detection and Treatment</a:t>
            </a:r>
            <a:r>
              <a:rPr lang="en-US" dirty="0">
                <a:latin typeface="Times New Roman" panose="02020603050405020304" pitchFamily="18" charset="0"/>
                <a:cs typeface="Times New Roman" panose="02020603050405020304" pitchFamily="18" charset="0"/>
              </a:rPr>
              <a:t>: Identify and handle outliers that can skew your analysis. You can remove outliers, transform them, or use robust statistical methods.</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Feature Selection</a:t>
            </a:r>
            <a:r>
              <a:rPr lang="en-US" dirty="0">
                <a:latin typeface="Times New Roman" panose="02020603050405020304" pitchFamily="18" charset="0"/>
                <a:cs typeface="Times New Roman" panose="02020603050405020304" pitchFamily="18" charset="0"/>
              </a:rPr>
              <a:t>: Choose relevant features (columns) that are likely to contribute to your analysis or machine learning model. Feature selection can reduce dimensionality and prevent overfitting.</a:t>
            </a:r>
          </a:p>
          <a:p>
            <a:pPr marL="457200" indent="-4572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Feature Engineering: </a:t>
            </a:r>
            <a:r>
              <a:rPr lang="en-US" dirty="0">
                <a:latin typeface="Times New Roman" panose="02020603050405020304" pitchFamily="18" charset="0"/>
                <a:cs typeface="Times New Roman" panose="02020603050405020304" pitchFamily="18" charset="0"/>
              </a:rPr>
              <a:t>Create new features that can provide more information or improve model performance. This might involve mathematical transformations, aggregation, or creating categorical variables from continuous data.</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Scaling and Normalization</a:t>
            </a:r>
            <a:r>
              <a:rPr lang="en-US" dirty="0">
                <a:latin typeface="Times New Roman" panose="02020603050405020304" pitchFamily="18" charset="0"/>
                <a:cs typeface="Times New Roman" panose="02020603050405020304" pitchFamily="18" charset="0"/>
              </a:rPr>
              <a:t>: Scale or normalize your data to ensure that different features have similar scales. Common techniques include min-max scaling and z-score normalization.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Preprocessing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247317"/>
          </a:xfrm>
          <a:prstGeom prst="rect">
            <a:avLst/>
          </a:prstGeom>
          <a:noFill/>
        </p:spPr>
        <p:txBody>
          <a:bodyPr wrap="square">
            <a:spAutoFit/>
          </a:bodyPr>
          <a:lstStyle/>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Encoding Categorical Data: </a:t>
            </a:r>
            <a:r>
              <a:rPr lang="en-US" dirty="0">
                <a:latin typeface="Times New Roman" panose="02020603050405020304" pitchFamily="18" charset="0"/>
                <a:cs typeface="Times New Roman" panose="02020603050405020304" pitchFamily="18" charset="0"/>
              </a:rPr>
              <a:t>Convert categorical variables into numerical format using techniques like one-hot encoding or label encoding, depending on the nature of the data and the machine learning algorithm you plan to use.</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Splitting</a:t>
            </a:r>
            <a:r>
              <a:rPr lang="en-US" dirty="0">
                <a:latin typeface="Times New Roman" panose="02020603050405020304" pitchFamily="18" charset="0"/>
                <a:cs typeface="Times New Roman" panose="02020603050405020304" pitchFamily="18" charset="0"/>
              </a:rPr>
              <a:t>: Divide your dataset into training, validation, and test sets for machine learning tasks. The training set is used to train models, the validation set is used for hyperparameter tuning, and the test set is reserved for evaluating model performance.</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Transformation: </a:t>
            </a:r>
            <a:r>
              <a:rPr lang="en-US" dirty="0">
                <a:latin typeface="Times New Roman" panose="02020603050405020304" pitchFamily="18" charset="0"/>
                <a:cs typeface="Times New Roman" panose="02020603050405020304" pitchFamily="18" charset="0"/>
              </a:rPr>
              <a:t>Some machine learning algorithms require specific data transformations, such as principal component analysis (PCA) or time series decomposition.</a:t>
            </a:r>
          </a:p>
          <a:p>
            <a:pPr marL="457200" indent="-457200" algn="just">
              <a:buFont typeface="+mj-lt"/>
              <a:buAutoNum type="arabicPeriod" startAt="6"/>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Imbalance Handling: </a:t>
            </a:r>
            <a:r>
              <a:rPr lang="en-US" dirty="0">
                <a:latin typeface="Times New Roman" panose="02020603050405020304" pitchFamily="18" charset="0"/>
                <a:cs typeface="Times New Roman" panose="02020603050405020304" pitchFamily="18" charset="0"/>
              </a:rPr>
              <a:t>If you're dealing with imbalanced datasets in classification tasks, consider techniques like oversampling, under sampling, or using different evaluation metrics.</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Visualization: </a:t>
            </a:r>
            <a:r>
              <a:rPr lang="en-US" dirty="0">
                <a:latin typeface="Times New Roman" panose="02020603050405020304" pitchFamily="18" charset="0"/>
                <a:cs typeface="Times New Roman" panose="02020603050405020304" pitchFamily="18" charset="0"/>
              </a:rPr>
              <a:t>Visualize your data to gain insights and identify patterns or anomalies. Data visualization tools can help you explore the data's characteristics.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Preprocessing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247317"/>
          </a:xfrm>
          <a:prstGeom prst="rect">
            <a:avLst/>
          </a:prstGeom>
          <a:noFill/>
        </p:spPr>
        <p:txBody>
          <a:bodyPr wrap="square">
            <a:spAutoFit/>
          </a:bodyPr>
          <a:lstStyle/>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Encoding Categorical Data: </a:t>
            </a:r>
            <a:r>
              <a:rPr lang="en-US" dirty="0">
                <a:latin typeface="Times New Roman" panose="02020603050405020304" pitchFamily="18" charset="0"/>
                <a:cs typeface="Times New Roman" panose="02020603050405020304" pitchFamily="18" charset="0"/>
              </a:rPr>
              <a:t>Convert categorical variables into numerical format using techniques like one-hot encoding or label encoding, depending on the nature of the data and the machine learning algorithm you plan to use.</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Splitting</a:t>
            </a:r>
            <a:r>
              <a:rPr lang="en-US" dirty="0">
                <a:latin typeface="Times New Roman" panose="02020603050405020304" pitchFamily="18" charset="0"/>
                <a:cs typeface="Times New Roman" panose="02020603050405020304" pitchFamily="18" charset="0"/>
              </a:rPr>
              <a:t>: Divide your dataset into training, validation, and test sets for machine learning tasks. The training set is used to train models, the validation set is used for hyperparameter tuning, and the test set is reserved for evaluating model performance.</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Transformation: </a:t>
            </a:r>
            <a:r>
              <a:rPr lang="en-US" dirty="0">
                <a:latin typeface="Times New Roman" panose="02020603050405020304" pitchFamily="18" charset="0"/>
                <a:cs typeface="Times New Roman" panose="02020603050405020304" pitchFamily="18" charset="0"/>
              </a:rPr>
              <a:t>Some machine learning algorithms require specific data transformations, such as principal component analysis (PCA) or time series decomposition.</a:t>
            </a:r>
          </a:p>
          <a:p>
            <a:pPr marL="457200" indent="-457200" algn="just">
              <a:buFont typeface="+mj-lt"/>
              <a:buAutoNum type="arabicPeriod" startAt="6"/>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Imbalance Handling: </a:t>
            </a:r>
            <a:r>
              <a:rPr lang="en-US" dirty="0">
                <a:latin typeface="Times New Roman" panose="02020603050405020304" pitchFamily="18" charset="0"/>
                <a:cs typeface="Times New Roman" panose="02020603050405020304" pitchFamily="18" charset="0"/>
              </a:rPr>
              <a:t>If you're dealing with imbalanced datasets in classification tasks, consider techniques like oversampling, under sampling, or using different evaluation metrics.</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Visualization: </a:t>
            </a:r>
            <a:r>
              <a:rPr lang="en-US" dirty="0">
                <a:latin typeface="Times New Roman" panose="02020603050405020304" pitchFamily="18" charset="0"/>
                <a:cs typeface="Times New Roman" panose="02020603050405020304" pitchFamily="18" charset="0"/>
              </a:rPr>
              <a:t>Visualize your data to gain insights and identify patterns or anomalies. Data visualization tools can help you explore the data's characteristics.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87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4153</Words>
  <Application>WPS Presentation</Application>
  <PresentationFormat>Custom</PresentationFormat>
  <Paragraphs>361</Paragraphs>
  <Slides>49</Slides>
  <Notes>48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52" baseType="lpstr">
      <vt:lpstr>1_Office Theme</vt:lpstr>
      <vt:lpstr>Office Theme</vt:lpstr>
      <vt:lpstr>Microsoft Equation 3.0</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mithlesh nayak</dc:creator>
  <cp:lastModifiedBy>Admin</cp:lastModifiedBy>
  <cp:revision>18</cp:revision>
  <dcterms:created xsi:type="dcterms:W3CDTF">2023-09-26T09:55:00Z</dcterms:created>
  <dcterms:modified xsi:type="dcterms:W3CDTF">2024-12-16T05:52:42Z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4EC4E77628634BB4BA9174156C8B2165_13</vt:lpwstr>
  </property>
  <property fmtid="{D5CDD505-2E9C-101B-9397-08002B2CF9AE}" pid="3" name="KSOProductBuildVer">
    <vt:lpwstr>2057-12.2.0.16909</vt:lpwstr>
  </property>
</Properties>
</file>