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6"/>
  </p:notesMasterIdLst>
  <p:sldIdLst>
    <p:sldId id="256" r:id="rId2"/>
    <p:sldId id="257" r:id="rId3"/>
    <p:sldId id="258" r:id="rId4"/>
    <p:sldId id="259" r:id="rId5"/>
    <p:sldId id="260" r:id="rId6"/>
    <p:sldId id="422" r:id="rId7"/>
    <p:sldId id="261" r:id="rId8"/>
    <p:sldId id="262" r:id="rId9"/>
    <p:sldId id="263" r:id="rId10"/>
    <p:sldId id="423" r:id="rId11"/>
    <p:sldId id="424" r:id="rId12"/>
    <p:sldId id="264" r:id="rId13"/>
    <p:sldId id="268" r:id="rId14"/>
    <p:sldId id="269" r:id="rId15"/>
    <p:sldId id="266" r:id="rId16"/>
    <p:sldId id="267" r:id="rId17"/>
    <p:sldId id="271" r:id="rId18"/>
    <p:sldId id="272" r:id="rId19"/>
    <p:sldId id="273" r:id="rId20"/>
    <p:sldId id="274" r:id="rId21"/>
    <p:sldId id="275" r:id="rId22"/>
    <p:sldId id="277" r:id="rId23"/>
    <p:sldId id="278" r:id="rId24"/>
    <p:sldId id="279" r:id="rId25"/>
    <p:sldId id="280" r:id="rId26"/>
    <p:sldId id="283" r:id="rId27"/>
    <p:sldId id="284" r:id="rId28"/>
    <p:sldId id="285" r:id="rId29"/>
    <p:sldId id="286" r:id="rId30"/>
    <p:sldId id="287" r:id="rId31"/>
    <p:sldId id="341" r:id="rId32"/>
    <p:sldId id="342" r:id="rId33"/>
    <p:sldId id="343" r:id="rId34"/>
    <p:sldId id="425" r:id="rId35"/>
    <p:sldId id="426" r:id="rId36"/>
    <p:sldId id="427" r:id="rId37"/>
    <p:sldId id="428" r:id="rId38"/>
    <p:sldId id="429" r:id="rId39"/>
    <p:sldId id="430" r:id="rId40"/>
    <p:sldId id="431" r:id="rId41"/>
    <p:sldId id="432" r:id="rId42"/>
    <p:sldId id="289" r:id="rId43"/>
    <p:sldId id="290" r:id="rId44"/>
    <p:sldId id="291" r:id="rId45"/>
    <p:sldId id="292" r:id="rId46"/>
    <p:sldId id="293" r:id="rId47"/>
    <p:sldId id="294" r:id="rId48"/>
    <p:sldId id="295" r:id="rId49"/>
    <p:sldId id="296" r:id="rId50"/>
    <p:sldId id="297" r:id="rId51"/>
    <p:sldId id="298" r:id="rId52"/>
    <p:sldId id="299" r:id="rId53"/>
    <p:sldId id="301" r:id="rId54"/>
    <p:sldId id="302" r:id="rId55"/>
    <p:sldId id="303" r:id="rId56"/>
    <p:sldId id="304" r:id="rId57"/>
    <p:sldId id="305"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433" r:id="rId78"/>
    <p:sldId id="434" r:id="rId79"/>
    <p:sldId id="435" r:id="rId80"/>
    <p:sldId id="436"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9" r:id="rId94"/>
    <p:sldId id="421" r:id="rId9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8" roundtripDataSignature="AMtx7mgkzpw2vAaONcdrJdHm5106KOyG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834220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11395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0415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61537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5183188" y="987425"/>
            <a:ext cx="6172200" cy="4873625"/>
          </a:xfrm>
          <a:prstGeom prst="rect">
            <a:avLst/>
          </a:prstGeom>
          <a:noFill/>
          <a:ln>
            <a:noFill/>
          </a:ln>
        </p:spPr>
      </p:sp>
      <p:sp>
        <p:nvSpPr>
          <p:cNvPr id="68" name="Google Shape;6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www.javatpoint.com/data-preprocessing-machine-learning"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ww.javatpoint.com/data-preprocessing-machine-learn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s://www.javatpoint.com/data-preprocessing-machine-learning"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www.javatpoint.com/simple-linear-regression-in-machine-learning"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alphaModFix/>
          </a:blip>
          <a:srcRect/>
          <a:stretch/>
        </p:blipFill>
        <p:spPr>
          <a:xfrm>
            <a:off x="-127819" y="0"/>
            <a:ext cx="12192000" cy="6900863"/>
          </a:xfrm>
          <a:prstGeom prst="rect">
            <a:avLst/>
          </a:prstGeom>
          <a:noFill/>
          <a:ln>
            <a:noFill/>
          </a:ln>
        </p:spPr>
      </p:pic>
      <p:sp>
        <p:nvSpPr>
          <p:cNvPr id="89" name="Google Shape;89;p1"/>
          <p:cNvSpPr/>
          <p:nvPr/>
        </p:nvSpPr>
        <p:spPr>
          <a:xfrm>
            <a:off x="1524000" y="1473200"/>
            <a:ext cx="9144000" cy="1169988"/>
          </a:xfrm>
          <a:prstGeom prst="rect">
            <a:avLst/>
          </a:prstGeom>
          <a:noFill/>
          <a:ln>
            <a:noFill/>
          </a:ln>
        </p:spPr>
        <p:txBody>
          <a:bodyPr spcFirstLastPara="1" wrap="square" lIns="91425" tIns="45700" rIns="91425" bIns="45700" anchor="t" anchorCtr="0">
            <a:noAutofit/>
          </a:bodyPr>
          <a:lstStyle/>
          <a:p>
            <a:pPr algn="ctr"/>
            <a:r>
              <a:rPr lang="en-US" sz="3600" b="1" dirty="0">
                <a:latin typeface="Calibri" pitchFamily="34" charset="0"/>
                <a:cs typeface="Calibri" pitchFamily="34" charset="0"/>
              </a:rPr>
              <a:t>Machine Learning </a:t>
            </a:r>
            <a:endParaRPr lang="en-US" sz="3600" dirty="0">
              <a:latin typeface="Calibri" pitchFamily="34" charset="0"/>
              <a:cs typeface="Calibri" pitchFamily="34" charset="0"/>
            </a:endParaRPr>
          </a:p>
          <a:p>
            <a:pPr algn="ctr"/>
            <a:r>
              <a:rPr lang="en-US" sz="3600" b="1" i="0" u="none" strike="noStrike" cap="none" dirty="0">
                <a:solidFill>
                  <a:srgbClr val="000000"/>
                </a:solidFill>
                <a:latin typeface="Calibri" pitchFamily="34" charset="0"/>
                <a:ea typeface="Calibri"/>
                <a:cs typeface="Calibri" pitchFamily="34" charset="0"/>
                <a:sym typeface="Calibri"/>
              </a:rPr>
              <a:t>SUBJECT CODE: 303105353</a:t>
            </a:r>
            <a:r>
              <a:rPr lang="en-US" sz="3600" b="1" dirty="0">
                <a:latin typeface="Calibri" pitchFamily="34" charset="0"/>
                <a:ea typeface="Calibri"/>
                <a:cs typeface="Calibri" pitchFamily="34" charset="0"/>
                <a:sym typeface="Calibri"/>
              </a:rPr>
              <a:t> </a:t>
            </a:r>
            <a:r>
              <a:rPr lang="en-US" sz="3600" b="1" dirty="0">
                <a:latin typeface="Calibri" pitchFamily="34" charset="0"/>
                <a:cs typeface="Calibri" pitchFamily="34" charset="0"/>
              </a:rPr>
              <a:t> </a:t>
            </a:r>
            <a:endParaRPr lang="en-US" sz="3600" dirty="0">
              <a:latin typeface="Calibri" pitchFamily="34" charset="0"/>
              <a:cs typeface="Calibri" pitchFamily="34" charset="0"/>
            </a:endParaRPr>
          </a:p>
        </p:txBody>
      </p:sp>
      <p:sp>
        <p:nvSpPr>
          <p:cNvPr id="90" name="Google Shape;90;p1"/>
          <p:cNvSpPr/>
          <p:nvPr/>
        </p:nvSpPr>
        <p:spPr>
          <a:xfrm>
            <a:off x="2036234" y="2854325"/>
            <a:ext cx="8119533"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0" i="0" u="none" strike="noStrike" cap="none" dirty="0">
                <a:solidFill>
                  <a:srgbClr val="000000"/>
                </a:solidFill>
                <a:latin typeface="Calibri"/>
                <a:ea typeface="Calibri"/>
                <a:cs typeface="Calibri"/>
                <a:sym typeface="Calibri"/>
              </a:rPr>
              <a:t>Computer Science and Engineering</a:t>
            </a:r>
            <a:endParaRPr sz="2200" b="0" i="0" u="none" strike="noStrike" cap="none" dirty="0">
              <a:solidFill>
                <a:srgbClr val="000000"/>
              </a:solidFill>
              <a:latin typeface="Calibri"/>
              <a:ea typeface="Calibri"/>
              <a:cs typeface="Calibri"/>
              <a:sym typeface="Calibri"/>
            </a:endParaRPr>
          </a:p>
        </p:txBody>
      </p:sp>
      <p:pic>
        <p:nvPicPr>
          <p:cNvPr id="91" name="Google Shape;91;p1" descr="C:\Users\parul\Desktop\Registered Logosd.png"/>
          <p:cNvPicPr preferRelativeResize="0"/>
          <p:nvPr/>
        </p:nvPicPr>
        <p:blipFill rotWithShape="1">
          <a:blip r:embed="rId4">
            <a:alphaModFix/>
          </a:blip>
          <a:srcRect/>
          <a:stretch/>
        </p:blipFill>
        <p:spPr>
          <a:xfrm>
            <a:off x="4508500" y="500063"/>
            <a:ext cx="3175000" cy="628650"/>
          </a:xfrm>
          <a:prstGeom prst="rect">
            <a:avLst/>
          </a:prstGeom>
          <a:noFill/>
          <a:ln>
            <a:noFill/>
          </a:ln>
        </p:spPr>
      </p:pic>
      <p:grpSp>
        <p:nvGrpSpPr>
          <p:cNvPr id="92" name="Google Shape;92;p1"/>
          <p:cNvGrpSpPr/>
          <p:nvPr/>
        </p:nvGrpSpPr>
        <p:grpSpPr>
          <a:xfrm>
            <a:off x="1890185" y="2692401"/>
            <a:ext cx="8411633"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283028" y="2452811"/>
            <a:ext cx="11625943" cy="4028612"/>
          </a:xfrm>
        </p:spPr>
        <p:txBody>
          <a:bodyPr>
            <a:noAutofit/>
          </a:bodyPr>
          <a:lstStyle/>
          <a:p>
            <a:pPr marL="628650" indent="-514350" algn="just">
              <a:buFont typeface="+mj-lt"/>
              <a:buAutoNum type="arabicPeriod"/>
            </a:pPr>
            <a:r>
              <a:rPr lang="en-US" sz="2400" b="1" dirty="0" smtClean="0">
                <a:latin typeface="Times New Roman" panose="02020603050405020304" pitchFamily="18" charset="0"/>
                <a:cs typeface="Times New Roman" panose="02020603050405020304" pitchFamily="18" charset="0"/>
              </a:rPr>
              <a:t>Data </a:t>
            </a:r>
            <a:r>
              <a:rPr lang="en-US" sz="2400" b="1" dirty="0">
                <a:latin typeface="Times New Roman" panose="02020603050405020304" pitchFamily="18" charset="0"/>
                <a:cs typeface="Times New Roman" panose="02020603050405020304" pitchFamily="18" charset="0"/>
              </a:rPr>
              <a:t>Collection:</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smtClean="0">
                <a:latin typeface="Times New Roman" panose="02020603050405020304" pitchFamily="18" charset="0"/>
                <a:cs typeface="Times New Roman" panose="02020603050405020304" pitchFamily="18" charset="0"/>
              </a:rPr>
              <a:t>	Gather </a:t>
            </a:r>
            <a:r>
              <a:rPr lang="en-US" dirty="0">
                <a:latin typeface="Times New Roman" panose="02020603050405020304" pitchFamily="18" charset="0"/>
                <a:cs typeface="Times New Roman" panose="02020603050405020304" pitchFamily="18" charset="0"/>
              </a:rPr>
              <a:t>a labeled dataset relevant to the problem you want to solve.</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Data Preprocessing:</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smtClean="0">
                <a:latin typeface="Times New Roman" panose="02020603050405020304" pitchFamily="18" charset="0"/>
                <a:cs typeface="Times New Roman" panose="02020603050405020304" pitchFamily="18" charset="0"/>
              </a:rPr>
              <a:t>	Clean </a:t>
            </a:r>
            <a:r>
              <a:rPr lang="en-US" dirty="0">
                <a:latin typeface="Times New Roman" panose="02020603050405020304" pitchFamily="18" charset="0"/>
                <a:cs typeface="Times New Roman" panose="02020603050405020304" pitchFamily="18" charset="0"/>
              </a:rPr>
              <a:t>and preprocess the data, which may involve handling missing values, </a:t>
            </a:r>
            <a:r>
              <a:rPr lang="en-US" dirty="0" smtClean="0">
                <a:latin typeface="Times New Roman" panose="02020603050405020304" pitchFamily="18" charset="0"/>
                <a:cs typeface="Times New Roman" panose="02020603050405020304" pitchFamily="18" charset="0"/>
              </a:rPr>
              <a:t>	normalizing </a:t>
            </a:r>
            <a:r>
              <a:rPr lang="en-US" dirty="0">
                <a:latin typeface="Times New Roman" panose="02020603050405020304" pitchFamily="18" charset="0"/>
                <a:cs typeface="Times New Roman" panose="02020603050405020304" pitchFamily="18" charset="0"/>
              </a:rPr>
              <a:t>features, and encoding categorical variables.</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Train-Test Split:</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smtClean="0">
                <a:latin typeface="Times New Roman" panose="02020603050405020304" pitchFamily="18" charset="0"/>
                <a:cs typeface="Times New Roman" panose="02020603050405020304" pitchFamily="18" charset="0"/>
              </a:rPr>
              <a:t>	Split </a:t>
            </a:r>
            <a:r>
              <a:rPr lang="en-US" dirty="0">
                <a:latin typeface="Times New Roman" panose="02020603050405020304" pitchFamily="18" charset="0"/>
                <a:cs typeface="Times New Roman" panose="02020603050405020304" pitchFamily="18" charset="0"/>
              </a:rPr>
              <a:t>the dataset into training and testing subsets. The training set is used to train </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model, while the test set is used to evaluate its performance.</a:t>
            </a:r>
          </a:p>
          <a:p>
            <a:pPr marL="628650" indent="-514350" algn="just">
              <a:buFont typeface="+mj-lt"/>
              <a:buAutoNum type="arabicPeriod"/>
            </a:pPr>
            <a:r>
              <a:rPr lang="en-US" sz="2400" b="1" dirty="0">
                <a:latin typeface="Times New Roman" panose="02020603050405020304" pitchFamily="18" charset="0"/>
                <a:cs typeface="Times New Roman" panose="02020603050405020304" pitchFamily="18" charset="0"/>
              </a:rPr>
              <a:t>Model Selection:</a:t>
            </a:r>
            <a:endParaRPr lang="en-US" sz="2400" dirty="0">
              <a:latin typeface="Times New Roman" panose="02020603050405020304" pitchFamily="18" charset="0"/>
              <a:cs typeface="Times New Roman" panose="02020603050405020304" pitchFamily="18" charset="0"/>
            </a:endParaRPr>
          </a:p>
          <a:p>
            <a:pPr marL="571500" lvl="1" indent="0" algn="just">
              <a:buNone/>
            </a:pPr>
            <a:r>
              <a:rPr lang="en-US" dirty="0" smtClean="0">
                <a:latin typeface="Times New Roman" panose="02020603050405020304" pitchFamily="18" charset="0"/>
                <a:cs typeface="Times New Roman" panose="02020603050405020304" pitchFamily="18" charset="0"/>
              </a:rPr>
              <a:t>	Choose </a:t>
            </a:r>
            <a:r>
              <a:rPr lang="en-US" dirty="0">
                <a:latin typeface="Times New Roman" panose="02020603050405020304" pitchFamily="18" charset="0"/>
                <a:cs typeface="Times New Roman" panose="02020603050405020304" pitchFamily="18" charset="0"/>
              </a:rPr>
              <a:t>an appropriate supervised learning algorithm based on the problem type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regression or classification) and the nature of the data.</a:t>
            </a:r>
          </a:p>
          <a:p>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53637" y="1842526"/>
            <a:ext cx="4684296" cy="523220"/>
          </a:xfrm>
          <a:prstGeom prst="rect">
            <a:avLst/>
          </a:prstGeom>
        </p:spPr>
        <p:txBody>
          <a:bodyPr wrap="none">
            <a:spAutoFit/>
          </a:bodyPr>
          <a:lstStyle/>
          <a:p>
            <a:r>
              <a:rPr lang="en-US" sz="2800" b="1" dirty="0">
                <a:solidFill>
                  <a:schemeClr val="bg1"/>
                </a:solidFill>
                <a:latin typeface="Times New Roman" panose="02020603050405020304" pitchFamily="18" charset="0"/>
                <a:cs typeface="Times New Roman" panose="02020603050405020304" pitchFamily="18" charset="0"/>
              </a:rPr>
              <a:t>Steps in Supervised </a:t>
            </a:r>
            <a:r>
              <a:rPr lang="en-US" sz="2800" b="1" dirty="0" smtClean="0">
                <a:solidFill>
                  <a:schemeClr val="bg1"/>
                </a:solidFill>
                <a:latin typeface="Times New Roman" panose="02020603050405020304" pitchFamily="18" charset="0"/>
                <a:cs typeface="Times New Roman" panose="02020603050405020304" pitchFamily="18" charset="0"/>
              </a:rPr>
              <a:t>Learning</a:t>
            </a: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91782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0" y="207010"/>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253637" y="2426125"/>
            <a:ext cx="11756393" cy="4351338"/>
          </a:xfrm>
        </p:spPr>
        <p:txBody>
          <a:bodyPr>
            <a:noAutofit/>
          </a:bodyPr>
          <a:lstStyle/>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Training:</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smtClean="0">
                <a:latin typeface="Times New Roman" panose="02020603050405020304" pitchFamily="18" charset="0"/>
                <a:cs typeface="Times New Roman" panose="02020603050405020304" pitchFamily="18" charset="0"/>
              </a:rPr>
              <a:t>Train </a:t>
            </a:r>
            <a:r>
              <a:rPr lang="en-US" sz="2200" dirty="0">
                <a:latin typeface="Times New Roman" panose="02020603050405020304" pitchFamily="18" charset="0"/>
                <a:cs typeface="Times New Roman" panose="02020603050405020304" pitchFamily="18" charset="0"/>
              </a:rPr>
              <a:t>the model on the training data by feeding it the input-output pairs </a:t>
            </a:r>
            <a:r>
              <a:rPr lang="en-US" sz="2200" dirty="0" smtClean="0">
                <a:latin typeface="Times New Roman" panose="02020603050405020304" pitchFamily="18" charset="0"/>
                <a:cs typeface="Times New Roman" panose="02020603050405020304" pitchFamily="18" charset="0"/>
              </a:rPr>
              <a:t>and allowing </a:t>
            </a:r>
            <a:r>
              <a:rPr lang="en-US" sz="2200" dirty="0">
                <a:latin typeface="Times New Roman" panose="02020603050405020304" pitchFamily="18" charset="0"/>
                <a:cs typeface="Times New Roman" panose="02020603050405020304" pitchFamily="18" charset="0"/>
              </a:rPr>
              <a:t>it to learn the mapping from inputs to outputs.</a:t>
            </a:r>
          </a:p>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Evaluation:</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smtClean="0">
                <a:latin typeface="Times New Roman" panose="02020603050405020304" pitchFamily="18" charset="0"/>
                <a:cs typeface="Times New Roman" panose="02020603050405020304" pitchFamily="18" charset="0"/>
              </a:rPr>
              <a:t>Evaluate </a:t>
            </a:r>
            <a:r>
              <a:rPr lang="en-US" sz="2200" dirty="0">
                <a:latin typeface="Times New Roman" panose="02020603050405020304" pitchFamily="18" charset="0"/>
                <a:cs typeface="Times New Roman" panose="02020603050405020304" pitchFamily="18" charset="0"/>
              </a:rPr>
              <a:t>the model's performance on the test set using relevant metrics, such </a:t>
            </a:r>
            <a:r>
              <a:rPr lang="en-US" sz="2200" dirty="0" smtClean="0">
                <a:latin typeface="Times New Roman" panose="02020603050405020304" pitchFamily="18" charset="0"/>
                <a:cs typeface="Times New Roman" panose="02020603050405020304" pitchFamily="18" charset="0"/>
              </a:rPr>
              <a:t>as accuracy</a:t>
            </a:r>
            <a:r>
              <a:rPr lang="en-US" sz="2200" dirty="0">
                <a:latin typeface="Times New Roman" panose="02020603050405020304" pitchFamily="18" charset="0"/>
                <a:cs typeface="Times New Roman" panose="02020603050405020304" pitchFamily="18" charset="0"/>
              </a:rPr>
              <a:t>, precision, recall, F1 score (for classification), or mean squared error, </a:t>
            </a:r>
            <a:r>
              <a:rPr lang="en-US" sz="2200" dirty="0" smtClean="0">
                <a:latin typeface="Times New Roman" panose="02020603050405020304" pitchFamily="18" charset="0"/>
                <a:cs typeface="Times New Roman" panose="02020603050405020304" pitchFamily="18" charset="0"/>
              </a:rPr>
              <a:t>R-squared </a:t>
            </a:r>
            <a:r>
              <a:rPr lang="en-US" sz="2200" dirty="0">
                <a:latin typeface="Times New Roman" panose="02020603050405020304" pitchFamily="18" charset="0"/>
                <a:cs typeface="Times New Roman" panose="02020603050405020304" pitchFamily="18" charset="0"/>
              </a:rPr>
              <a:t>(for regression).</a:t>
            </a:r>
          </a:p>
          <a:p>
            <a:pPr marL="628650" indent="-514350" algn="just">
              <a:buFont typeface="+mj-lt"/>
              <a:buAutoNum type="arabicPeriod" startAt="5"/>
            </a:pPr>
            <a:r>
              <a:rPr lang="en-US" sz="2200" b="1" dirty="0" smtClean="0">
                <a:latin typeface="Times New Roman" panose="02020603050405020304" pitchFamily="18" charset="0"/>
                <a:cs typeface="Times New Roman" panose="02020603050405020304" pitchFamily="18" charset="0"/>
              </a:rPr>
              <a:t>Hyper parameter </a:t>
            </a:r>
            <a:r>
              <a:rPr lang="en-US" sz="2200" b="1" dirty="0">
                <a:latin typeface="Times New Roman" panose="02020603050405020304" pitchFamily="18" charset="0"/>
                <a:cs typeface="Times New Roman" panose="02020603050405020304" pitchFamily="18" charset="0"/>
              </a:rPr>
              <a:t>Tuning:</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smtClean="0">
                <a:latin typeface="Times New Roman" panose="02020603050405020304" pitchFamily="18" charset="0"/>
                <a:cs typeface="Times New Roman" panose="02020603050405020304" pitchFamily="18" charset="0"/>
              </a:rPr>
              <a:t>Fine-tune </a:t>
            </a:r>
            <a:r>
              <a:rPr lang="en-US" sz="2200" dirty="0">
                <a:latin typeface="Times New Roman" panose="02020603050405020304" pitchFamily="18" charset="0"/>
                <a:cs typeface="Times New Roman" panose="02020603050405020304" pitchFamily="18" charset="0"/>
              </a:rPr>
              <a:t>the model's </a:t>
            </a:r>
            <a:r>
              <a:rPr lang="en-US" sz="2200" dirty="0" smtClean="0">
                <a:latin typeface="Times New Roman" panose="02020603050405020304" pitchFamily="18" charset="0"/>
                <a:cs typeface="Times New Roman" panose="02020603050405020304" pitchFamily="18" charset="0"/>
              </a:rPr>
              <a:t>hyper parameters </a:t>
            </a:r>
            <a:r>
              <a:rPr lang="en-US" sz="2200" dirty="0">
                <a:latin typeface="Times New Roman" panose="02020603050405020304" pitchFamily="18" charset="0"/>
                <a:cs typeface="Times New Roman" panose="02020603050405020304" pitchFamily="18" charset="0"/>
              </a:rPr>
              <a:t>to improve its performance. This can be </a:t>
            </a:r>
            <a:r>
              <a:rPr lang="en-US" sz="2200" dirty="0" smtClean="0">
                <a:latin typeface="Times New Roman" panose="02020603050405020304" pitchFamily="18" charset="0"/>
                <a:cs typeface="Times New Roman" panose="02020603050405020304" pitchFamily="18" charset="0"/>
              </a:rPr>
              <a:t>done </a:t>
            </a:r>
            <a:r>
              <a:rPr lang="en-US" sz="2200" dirty="0">
                <a:latin typeface="Times New Roman" panose="02020603050405020304" pitchFamily="18" charset="0"/>
                <a:cs typeface="Times New Roman" panose="02020603050405020304" pitchFamily="18" charset="0"/>
              </a:rPr>
              <a:t>using </a:t>
            </a:r>
            <a:r>
              <a:rPr lang="en-US" sz="2200" dirty="0" smtClean="0">
                <a:latin typeface="Times New Roman" panose="02020603050405020304" pitchFamily="18" charset="0"/>
                <a:cs typeface="Times New Roman" panose="02020603050405020304" pitchFamily="18" charset="0"/>
              </a:rPr>
              <a:t> techniques </a:t>
            </a:r>
            <a:r>
              <a:rPr lang="en-US" sz="2200" dirty="0">
                <a:latin typeface="Times New Roman" panose="02020603050405020304" pitchFamily="18" charset="0"/>
                <a:cs typeface="Times New Roman" panose="02020603050405020304" pitchFamily="18" charset="0"/>
              </a:rPr>
              <a:t>like grid search or random search with cross-validation.</a:t>
            </a:r>
          </a:p>
          <a:p>
            <a:pPr marL="628650" indent="-514350" algn="just">
              <a:buFont typeface="+mj-lt"/>
              <a:buAutoNum type="arabicPeriod" startAt="5"/>
            </a:pPr>
            <a:r>
              <a:rPr lang="en-US" sz="2200" b="1" dirty="0">
                <a:latin typeface="Times New Roman" panose="02020603050405020304" pitchFamily="18" charset="0"/>
                <a:cs typeface="Times New Roman" panose="02020603050405020304" pitchFamily="18" charset="0"/>
              </a:rPr>
              <a:t>Prediction:</a:t>
            </a:r>
            <a:endParaRPr lang="en-US" sz="2200" dirty="0">
              <a:latin typeface="Times New Roman" panose="02020603050405020304" pitchFamily="18" charset="0"/>
              <a:cs typeface="Times New Roman" panose="02020603050405020304" pitchFamily="18" charset="0"/>
            </a:endParaRPr>
          </a:p>
          <a:p>
            <a:pPr marL="571500" lvl="1" indent="0" algn="just">
              <a:buNone/>
            </a:pPr>
            <a:r>
              <a:rPr lang="en-US" sz="2200" dirty="0" smtClean="0">
                <a:latin typeface="Times New Roman" panose="02020603050405020304" pitchFamily="18" charset="0"/>
                <a:cs typeface="Times New Roman" panose="02020603050405020304" pitchFamily="18" charset="0"/>
              </a:rPr>
              <a:t>	Use </a:t>
            </a:r>
            <a:r>
              <a:rPr lang="en-US" sz="2200" dirty="0">
                <a:latin typeface="Times New Roman" panose="02020603050405020304" pitchFamily="18" charset="0"/>
                <a:cs typeface="Times New Roman" panose="02020603050405020304" pitchFamily="18" charset="0"/>
              </a:rPr>
              <a:t>the trained model to make predictions on new, unseen data</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253637" y="1842526"/>
            <a:ext cx="4804520" cy="523220"/>
          </a:xfrm>
          <a:prstGeom prst="rect">
            <a:avLst/>
          </a:prstGeom>
        </p:spPr>
        <p:txBody>
          <a:bodyPr wrap="none">
            <a:spAutoFit/>
          </a:bodyPr>
          <a:lstStyle/>
          <a:p>
            <a:r>
              <a:rPr lang="en-US" sz="2800" b="1" dirty="0">
                <a:solidFill>
                  <a:schemeClr val="bg1"/>
                </a:solidFill>
                <a:latin typeface="Times New Roman" panose="02020603050405020304" pitchFamily="18" charset="0"/>
                <a:cs typeface="Times New Roman" panose="02020603050405020304" pitchFamily="18" charset="0"/>
              </a:rPr>
              <a:t>Steps in Supervised </a:t>
            </a:r>
            <a:r>
              <a:rPr lang="en-US" sz="2800" b="1" dirty="0" smtClean="0">
                <a:solidFill>
                  <a:schemeClr val="bg1"/>
                </a:solidFill>
                <a:latin typeface="Times New Roman" panose="02020603050405020304" pitchFamily="18" charset="0"/>
                <a:cs typeface="Times New Roman" panose="02020603050405020304" pitchFamily="18" charset="0"/>
              </a:rPr>
              <a:t>Learning</a:t>
            </a: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6519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1015622"/>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b="1" dirty="0">
                <a:latin typeface="Times New Roman" pitchFamily="18" charset="0"/>
                <a:cs typeface="Times New Roman" pitchFamily="18" charset="0"/>
              </a:rPr>
              <a:t>Supervised learning can be further classified into two main categories:</a:t>
            </a:r>
          </a:p>
          <a:p>
            <a:pPr algn="just">
              <a:lnSpc>
                <a:spcPct val="150000"/>
              </a:lnSpc>
            </a:pPr>
            <a:endParaRPr lang="en-US" sz="2000" b="1"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supervised Machine learning Algorithms: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50" name="Picture 2" descr="C:\Users\ADMIN\Downloads\supervised-machine-learning-1.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080164" y="3196689"/>
            <a:ext cx="5386942" cy="26934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8598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016170"/>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b="1" dirty="0">
                <a:latin typeface="Times New Roman" pitchFamily="18" charset="0"/>
                <a:cs typeface="Times New Roman" pitchFamily="18" charset="0"/>
              </a:rPr>
              <a:t>1. Regression</a:t>
            </a:r>
          </a:p>
          <a:p>
            <a:pPr algn="just"/>
            <a:r>
              <a:rPr lang="en-US" sz="2000" dirty="0">
                <a:latin typeface="Times New Roman" pitchFamily="18" charset="0"/>
                <a:cs typeface="Times New Roman" pitchFamily="18" charset="0"/>
              </a:rPr>
              <a:t>Regression 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p>
          <a:p>
            <a:pPr marL="628650" indent="-284163" algn="just">
              <a:buFont typeface="Wingdings" pitchFamily="2" charset="2"/>
              <a:buChar char="§"/>
            </a:pPr>
            <a:r>
              <a:rPr lang="en-US" sz="2000" dirty="0">
                <a:latin typeface="Times New Roman" pitchFamily="18" charset="0"/>
                <a:cs typeface="Times New Roman" pitchFamily="18" charset="0"/>
              </a:rPr>
              <a:t>Linear Regression</a:t>
            </a:r>
          </a:p>
          <a:p>
            <a:pPr marL="628650" indent="-284163" algn="just">
              <a:buFont typeface="Wingdings" pitchFamily="2" charset="2"/>
              <a:buChar char="§"/>
            </a:pPr>
            <a:r>
              <a:rPr lang="en-US" sz="2000" dirty="0">
                <a:latin typeface="Times New Roman" pitchFamily="18" charset="0"/>
                <a:cs typeface="Times New Roman" pitchFamily="18" charset="0"/>
              </a:rPr>
              <a:t>Regression Trees</a:t>
            </a:r>
          </a:p>
          <a:p>
            <a:pPr marL="628650" indent="-284163" algn="just">
              <a:buFont typeface="Wingdings" pitchFamily="2" charset="2"/>
              <a:buChar char="§"/>
            </a:pPr>
            <a:r>
              <a:rPr lang="en-US" sz="2000" dirty="0">
                <a:latin typeface="Times New Roman" pitchFamily="18" charset="0"/>
                <a:cs typeface="Times New Roman" pitchFamily="18" charset="0"/>
              </a:rPr>
              <a:t>Non-Linear Regression</a:t>
            </a:r>
          </a:p>
          <a:p>
            <a:pPr marL="628650" indent="-284163" algn="just">
              <a:buFont typeface="Wingdings" pitchFamily="2" charset="2"/>
              <a:buChar char="§"/>
            </a:pPr>
            <a:r>
              <a:rPr lang="en-US" sz="2000" dirty="0">
                <a:latin typeface="Times New Roman" pitchFamily="18" charset="0"/>
                <a:cs typeface="Times New Roman" pitchFamily="18" charset="0"/>
              </a:rPr>
              <a:t>Bayesian Linear Regression</a:t>
            </a:r>
          </a:p>
          <a:p>
            <a:pPr marL="628650" indent="-284163" algn="just">
              <a:buFont typeface="Wingdings" pitchFamily="2" charset="2"/>
              <a:buChar char="§"/>
            </a:pPr>
            <a:r>
              <a:rPr lang="en-US" sz="2000" dirty="0">
                <a:latin typeface="Times New Roman" pitchFamily="18" charset="0"/>
                <a:cs typeface="Times New Roman" pitchFamily="18" charset="0"/>
              </a:rPr>
              <a:t>Polynomial Regression</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supervised Machine learning Algorithms: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09142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470894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b="1" dirty="0">
                <a:latin typeface="Times New Roman" pitchFamily="18" charset="0"/>
                <a:cs typeface="Times New Roman" pitchFamily="18" charset="0"/>
              </a:rPr>
              <a:t>2. Classification</a:t>
            </a:r>
          </a:p>
          <a:p>
            <a:pPr algn="just">
              <a:lnSpc>
                <a:spcPct val="150000"/>
              </a:lnSpc>
            </a:pPr>
            <a:r>
              <a:rPr lang="en-US" sz="2000" dirty="0">
                <a:latin typeface="Times New Roman" pitchFamily="18" charset="0"/>
                <a:cs typeface="Times New Roman" pitchFamily="18" charset="0"/>
              </a:rPr>
              <a:t>Classification algorithms are used when the output variable is categorical, which means there are two classes such as Yes-No, Male-Female, True-false, etc.</a:t>
            </a: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Spam Filtering,</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Random Forest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Decision Trees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Logistic Regression</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Support vector </a:t>
            </a:r>
            <a:r>
              <a:rPr lang="en-US" sz="2000" dirty="0" smtClean="0">
                <a:latin typeface="Times New Roman" pitchFamily="18" charset="0"/>
                <a:cs typeface="Times New Roman" pitchFamily="18" charset="0"/>
              </a:rPr>
              <a:t>Machines</a:t>
            </a:r>
          </a:p>
          <a:p>
            <a:pPr marL="342900" lvl="1" indent="-342900" algn="just">
              <a:lnSpc>
                <a:spcPct val="150000"/>
              </a:lnSpc>
              <a:buFont typeface="Arial" pitchFamily="34" charset="0"/>
              <a:buChar char="•"/>
            </a:pPr>
            <a:r>
              <a:rPr lang="en-US" sz="2000" dirty="0" smtClean="0">
                <a:latin typeface="Times New Roman" pitchFamily="18" charset="0"/>
                <a:cs typeface="Times New Roman" pitchFamily="18" charset="0"/>
              </a:rPr>
              <a:t>k-Nearest Neighbors (k-NN)</a:t>
            </a:r>
          </a:p>
          <a:p>
            <a:pPr marL="342900" indent="-342900" algn="just">
              <a:lnSpc>
                <a:spcPct val="150000"/>
              </a:lnSpc>
              <a:buFont typeface="Arial" pitchFamily="34" charset="0"/>
              <a:buChar char="•"/>
            </a:pPr>
            <a:endParaRPr lang="en-US" sz="2000"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supervised Machine learning Algorithms: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66242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2862282"/>
          </a:xfrm>
          <a:prstGeom prst="rect">
            <a:avLst/>
          </a:prstGeom>
          <a:noFill/>
          <a:ln>
            <a:noFill/>
          </a:ln>
        </p:spPr>
        <p:txBody>
          <a:bodyPr spcFirstLastPara="1" wrap="square" lIns="91425" tIns="45700" rIns="91425" bIns="45700" anchor="t" anchorCtr="0">
            <a:spAutoFit/>
          </a:bodyPr>
          <a:lstStyle/>
          <a:p>
            <a:pPr algn="just">
              <a:lnSpc>
                <a:spcPct val="150000"/>
              </a:lnSpc>
            </a:pPr>
            <a:endParaRPr lang="en-US" sz="20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With the help of supervised learning, the model can predict the output on the basis of prior experiences.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In supervised learning, we can have an exact idea about the classes of objects.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Supervised learning model helps us to solve various real-world problems such as </a:t>
            </a:r>
            <a:r>
              <a:rPr lang="en-US" sz="2000" b="1" dirty="0">
                <a:latin typeface="Times New Roman" pitchFamily="18" charset="0"/>
                <a:cs typeface="Times New Roman" pitchFamily="18" charset="0"/>
              </a:rPr>
              <a:t>fraud detection, spam filtering</a:t>
            </a:r>
            <a:r>
              <a:rPr lang="en-US" sz="2000" dirty="0">
                <a:latin typeface="Times New Roman" pitchFamily="18" charset="0"/>
                <a:cs typeface="Times New Roman" pitchFamily="18" charset="0"/>
              </a:rPr>
              <a:t>, etc.</a:t>
            </a:r>
          </a:p>
          <a:p>
            <a:pPr algn="just">
              <a:lnSpc>
                <a:spcPct val="150000"/>
              </a:lnSpc>
            </a:pPr>
            <a:endParaRPr lang="en-US" sz="2000"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Advantages of Supervised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10739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2400617"/>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itchFamily="2" charset="2"/>
              <a:buChar char="§"/>
            </a:pPr>
            <a:r>
              <a:rPr lang="en-US" sz="2000" dirty="0">
                <a:latin typeface="Times New Roman" pitchFamily="18" charset="0"/>
                <a:cs typeface="Times New Roman" pitchFamily="18" charset="0"/>
              </a:rPr>
              <a:t>Supervised learning models are not suitable for handling the complex tasks.</a:t>
            </a:r>
          </a:p>
          <a:p>
            <a:pPr marL="342900" indent="-342900" algn="just">
              <a:lnSpc>
                <a:spcPct val="150000"/>
              </a:lnSpc>
              <a:buFont typeface="Wingdings" pitchFamily="2" charset="2"/>
              <a:buChar char="§"/>
            </a:pPr>
            <a:r>
              <a:rPr lang="en-US" sz="2000" dirty="0">
                <a:latin typeface="Times New Roman" pitchFamily="18" charset="0"/>
                <a:cs typeface="Times New Roman" pitchFamily="18" charset="0"/>
              </a:rPr>
              <a:t>Supervised learning cannot predict the correct output if the test data is different from the training dataset.</a:t>
            </a:r>
          </a:p>
          <a:p>
            <a:pPr marL="342900" indent="-342900" algn="just">
              <a:lnSpc>
                <a:spcPct val="150000"/>
              </a:lnSpc>
              <a:buFont typeface="Wingdings" pitchFamily="2" charset="2"/>
              <a:buChar char="§"/>
            </a:pPr>
            <a:r>
              <a:rPr lang="en-US" sz="2000" dirty="0">
                <a:latin typeface="Times New Roman" pitchFamily="18" charset="0"/>
                <a:cs typeface="Times New Roman" pitchFamily="18" charset="0"/>
              </a:rPr>
              <a:t>Training required lots of computation times.</a:t>
            </a:r>
          </a:p>
          <a:p>
            <a:pPr marL="342900" indent="-342900" algn="just">
              <a:lnSpc>
                <a:spcPct val="150000"/>
              </a:lnSpc>
              <a:buFont typeface="Wingdings" pitchFamily="2" charset="2"/>
              <a:buChar char="§"/>
            </a:pPr>
            <a:r>
              <a:rPr lang="en-US" sz="2000" dirty="0">
                <a:latin typeface="Times New Roman" pitchFamily="18" charset="0"/>
                <a:cs typeface="Times New Roman" pitchFamily="18" charset="0"/>
              </a:rPr>
              <a:t>In supervised learning, we need enough knowledge about the classes of object.</a:t>
            </a:r>
          </a:p>
          <a:p>
            <a:pPr algn="just">
              <a:lnSpc>
                <a:spcPct val="150000"/>
              </a:lnSpc>
            </a:pPr>
            <a:endParaRPr lang="en-US" sz="2000"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supervised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63889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78561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dirty="0">
                <a:latin typeface="Times New Roman" pitchFamily="18" charset="0"/>
                <a:cs typeface="Times New Roman" pitchFamily="18" charset="0"/>
              </a:rPr>
              <a:t>Labeled data plays a crucial role in supervised learning as it forms the foundation for training machine learning models. </a:t>
            </a:r>
          </a:p>
          <a:p>
            <a:pPr algn="just">
              <a:lnSpc>
                <a:spcPct val="150000"/>
              </a:lnSpc>
            </a:pPr>
            <a:r>
              <a:rPr lang="en-US" sz="2000" dirty="0">
                <a:latin typeface="Times New Roman" pitchFamily="18" charset="0"/>
                <a:cs typeface="Times New Roman" pitchFamily="18" charset="0"/>
              </a:rPr>
              <a:t>The availability of labeled data allows the algorithm to learn patterns and relationships between input features and their corresponding output labels. Here are some key points highlighting the role of labeled data in training:</a:t>
            </a:r>
          </a:p>
          <a:p>
            <a:pPr algn="just">
              <a:lnSpc>
                <a:spcPct val="150000"/>
              </a:lnSpc>
            </a:pPr>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Providing Ground Truth: </a:t>
            </a:r>
            <a:r>
              <a:rPr lang="en-US" sz="2000" dirty="0">
                <a:latin typeface="Times New Roman" pitchFamily="18" charset="0"/>
                <a:cs typeface="Times New Roman" pitchFamily="18" charset="0"/>
              </a:rPr>
              <a:t>Labeled data provides the ground truth or correct answers for the learning algorithm. It establishes the relationship between input features and their associated output labels, serving as a reference for the model to learn from</a:t>
            </a:r>
            <a:r>
              <a:rPr lang="en-US" sz="2000" dirty="0"/>
              <a:t>.</a:t>
            </a:r>
            <a:endParaRPr lang="en-US" sz="2000" b="1"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Role of Labeled Data in Training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55785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4247276"/>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b="1" dirty="0">
                <a:latin typeface="Times New Roman" pitchFamily="18" charset="0"/>
                <a:cs typeface="Times New Roman" pitchFamily="18" charset="0"/>
              </a:rPr>
              <a:t>2. Model Training:</a:t>
            </a:r>
          </a:p>
          <a:p>
            <a:pPr lvl="1" algn="just">
              <a:lnSpc>
                <a:spcPct val="150000"/>
              </a:lnSpc>
            </a:pPr>
            <a:r>
              <a:rPr lang="en-US" sz="2000" dirty="0">
                <a:latin typeface="Times New Roman" pitchFamily="18" charset="0"/>
                <a:cs typeface="Times New Roman" pitchFamily="18" charset="0"/>
              </a:rPr>
              <a:t>Labeled data is used to train the machine learning model. During the training process, the algorithm analyzes the labeled examples, identifies patterns, and adjusts its internal parameters to make accurate predictions or decisions.</a:t>
            </a:r>
          </a:p>
          <a:p>
            <a:pPr algn="just">
              <a:lnSpc>
                <a:spcPct val="150000"/>
              </a:lnSpc>
            </a:pPr>
            <a:r>
              <a:rPr lang="en-US" sz="2000" b="1" dirty="0">
                <a:latin typeface="Times New Roman" pitchFamily="18" charset="0"/>
                <a:cs typeface="Times New Roman" pitchFamily="18" charset="0"/>
              </a:rPr>
              <a:t>3. Supervised Learning:</a:t>
            </a:r>
          </a:p>
          <a:p>
            <a:pPr lvl="1" algn="just">
              <a:lnSpc>
                <a:spcPct val="150000"/>
              </a:lnSpc>
            </a:pPr>
            <a:r>
              <a:rPr lang="en-US" sz="2000" dirty="0">
                <a:latin typeface="Times New Roman" pitchFamily="18" charset="0"/>
                <a:cs typeface="Times New Roman" pitchFamily="18" charset="0"/>
              </a:rPr>
              <a:t>Labeled data is essential for supervised learning, where the algorithm learns from labeled examples to predict outputs for unseen data. By observing the labeled data, the model can understand the underlying patterns and generalize that knowledge to make predictions on new, unlabeled instances.</a:t>
            </a:r>
          </a:p>
          <a:p>
            <a:pPr algn="just">
              <a:lnSpc>
                <a:spcPct val="150000"/>
              </a:lnSpc>
            </a:pPr>
            <a:endParaRPr lang="en-US" sz="2000" b="1"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Role of Labeled Data in Training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86942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4247276"/>
          </a:xfrm>
          <a:prstGeom prst="rect">
            <a:avLst/>
          </a:prstGeom>
          <a:noFill/>
          <a:ln>
            <a:noFill/>
          </a:ln>
        </p:spPr>
        <p:txBody>
          <a:bodyPr spcFirstLastPara="1" wrap="square" lIns="91425" tIns="45700" rIns="91425" bIns="45700" anchor="t" anchorCtr="0">
            <a:spAutoFit/>
          </a:bodyPr>
          <a:lstStyle/>
          <a:p>
            <a:pPr algn="just"/>
            <a:r>
              <a:rPr lang="en-US" sz="2000" b="1" dirty="0">
                <a:latin typeface="Times New Roman" pitchFamily="18" charset="0"/>
                <a:cs typeface="Times New Roman" pitchFamily="18" charset="0"/>
              </a:rPr>
              <a:t>4.</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Evaluating Model Performance:</a:t>
            </a:r>
          </a:p>
          <a:p>
            <a:pPr lvl="1" algn="just"/>
            <a:r>
              <a:rPr lang="en-US" sz="2000" dirty="0">
                <a:latin typeface="Times New Roman" pitchFamily="18" charset="0"/>
                <a:cs typeface="Times New Roman" pitchFamily="18" charset="0"/>
              </a:rPr>
              <a:t>Labeled data enables the evaluation of the model's performance. By comparing the predicted outputs of the model with the true labels in the labeled dataset, we can measure the accuracy, precision, recall, or other metrics to assess how well the model is performing.</a:t>
            </a:r>
          </a:p>
          <a:p>
            <a:pPr algn="just"/>
            <a:r>
              <a:rPr lang="en-US" sz="2000" b="1" dirty="0">
                <a:latin typeface="Times New Roman" pitchFamily="18" charset="0"/>
                <a:cs typeface="Times New Roman" pitchFamily="18" charset="0"/>
              </a:rPr>
              <a:t>5. Iterative Improvement:</a:t>
            </a:r>
          </a:p>
          <a:p>
            <a:pPr lvl="1" algn="just"/>
            <a:r>
              <a:rPr lang="en-US" sz="2000" dirty="0">
                <a:latin typeface="Times New Roman" pitchFamily="18" charset="0"/>
                <a:cs typeface="Times New Roman" pitchFamily="18" charset="0"/>
              </a:rPr>
              <a:t>Labeled data allows for iterative improvement of the model. By training the model, evaluating its performance, and analyzing prediction errors, we can refine the model, adjust its parameters, and enhance its predictive capabilities.</a:t>
            </a:r>
          </a:p>
          <a:p>
            <a:pPr algn="just"/>
            <a:r>
              <a:rPr lang="en-US" sz="2000" b="1" dirty="0">
                <a:latin typeface="Times New Roman" pitchFamily="18" charset="0"/>
                <a:cs typeface="Times New Roman" pitchFamily="18" charset="0"/>
              </a:rPr>
              <a:t>6. Generalization:</a:t>
            </a:r>
          </a:p>
          <a:p>
            <a:pPr lvl="1" algn="just"/>
            <a:r>
              <a:rPr lang="en-US" sz="2000" dirty="0">
                <a:latin typeface="Times New Roman" pitchFamily="18" charset="0"/>
                <a:cs typeface="Times New Roman" pitchFamily="18" charset="0"/>
              </a:rPr>
              <a:t>Labeled data helps the model generalize from the training set to new, unseen data. Through exposure to various labeled examples, the model can learn patterns and relationships that hold true across different instances, enabling it to make accurate predictions on previously unseen data.</a:t>
            </a:r>
          </a:p>
          <a:p>
            <a:pPr algn="just">
              <a:lnSpc>
                <a:spcPct val="150000"/>
              </a:lnSpc>
            </a:pPr>
            <a:r>
              <a:rPr lang="en-US" sz="2000" b="1" dirty="0">
                <a:latin typeface="Times New Roman" pitchFamily="18" charset="0"/>
                <a:cs typeface="Times New Roman" pitchFamily="18" charset="0"/>
              </a:rPr>
              <a:t> </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Role of Labeled Data in Training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25274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alphaModFix/>
          </a:blip>
          <a:src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US" sz="3500" b="1" dirty="0">
                <a:solidFill>
                  <a:schemeClr val="lt1"/>
                </a:solidFill>
                <a:latin typeface="Calibri"/>
                <a:ea typeface="Calibri"/>
                <a:cs typeface="Calibri"/>
                <a:sym typeface="Calibri"/>
              </a:rPr>
              <a:t>Supervised Learning</a:t>
            </a:r>
            <a:endParaRPr sz="3500" b="1" i="0" u="none" strike="noStrike" cap="none" dirty="0">
              <a:solidFill>
                <a:schemeClr val="lt1"/>
              </a:solidFill>
              <a:latin typeface="Calibri"/>
              <a:ea typeface="Calibri"/>
              <a:cs typeface="Calibri"/>
              <a:sym typeface="Calibri"/>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a:ea typeface="Calibri"/>
                <a:cs typeface="Calibri"/>
                <a:sym typeface="Calibri"/>
              </a:rPr>
              <a:t>CHAPTER-2</a:t>
            </a:r>
            <a:endParaRPr sz="35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785611"/>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Regression analysis is a statistical method to model the relationship between a dependent (target) and independent (predictor) variables with one or more independent variables. </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More specifically, Regression analysis helps us to understand how the value of the dependent variable is changing corresponding to an independent variable when other independent variables are held fixed. </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It predicts continuous/real values such as </a:t>
            </a:r>
            <a:r>
              <a:rPr lang="en-US" sz="2000" b="1" dirty="0">
                <a:latin typeface="Times New Roman" pitchFamily="18" charset="0"/>
                <a:cs typeface="Times New Roman" pitchFamily="18" charset="0"/>
              </a:rPr>
              <a:t>temperature, age, salary, price,</a:t>
            </a:r>
            <a:r>
              <a:rPr lang="en-US" sz="2000" dirty="0">
                <a:latin typeface="Times New Roman" pitchFamily="18" charset="0"/>
                <a:cs typeface="Times New Roman" pitchFamily="18" charset="0"/>
              </a:rPr>
              <a:t> etc.</a:t>
            </a:r>
          </a:p>
          <a:p>
            <a:pPr algn="just">
              <a:lnSpc>
                <a:spcPct val="150000"/>
              </a:lnSpc>
            </a:pPr>
            <a:endParaRPr lang="en-US" sz="20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a:t>understand the concept of regression analysis using the example</a:t>
            </a:r>
            <a:endParaRPr lang="en-US" sz="2000" dirty="0">
              <a:latin typeface="Times New Roman" pitchFamily="18" charset="0"/>
              <a:cs typeface="Times New Roman" pitchFamily="18" charset="0"/>
            </a:endParaRPr>
          </a:p>
          <a:p>
            <a:pPr marL="342900" indent="-342900" algn="just">
              <a:lnSpc>
                <a:spcPct val="150000"/>
              </a:lnSpc>
              <a:buFont typeface="Arial" pitchFamily="34" charset="0"/>
              <a:buChar char="•"/>
            </a:pPr>
            <a:endParaRPr lang="en-US" sz="2000" b="1"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Regression Analysis in Machine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98736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4401164"/>
          </a:xfrm>
          <a:prstGeom prst="rect">
            <a:avLst/>
          </a:prstGeom>
          <a:noFill/>
          <a:ln>
            <a:noFill/>
          </a:ln>
        </p:spPr>
        <p:txBody>
          <a:bodyPr spcFirstLastPara="1" wrap="square" lIns="91425" tIns="45700" rIns="91425" bIns="45700" anchor="t" anchorCtr="0">
            <a:spAutoFit/>
          </a:bodyPr>
          <a:lstStyle/>
          <a:p>
            <a:pPr algn="just"/>
            <a:r>
              <a:rPr lang="en-US" sz="2000" b="1" dirty="0">
                <a:latin typeface="Times New Roman" pitchFamily="18" charset="0"/>
                <a:cs typeface="Times New Roman" pitchFamily="18" charset="0"/>
              </a:rPr>
              <a:t>Example:</a:t>
            </a:r>
            <a:r>
              <a:rPr lang="en-US" sz="2000" dirty="0">
                <a:latin typeface="Times New Roman" pitchFamily="18" charset="0"/>
                <a:cs typeface="Times New Roman" pitchFamily="18" charset="0"/>
              </a:rPr>
              <a:t> Suppose there is a marketing company A, who does various advertisement every year and get sales on that. The below list shows the advertisement made by the company in the last 5 years and the corresponding sales: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company wants to do the advertisement of $200 in the year 2019 and wants to know the prediction about the sales for this year. So to solve such type of prediction problems in machine learning  we need regression analysis.</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Regression Analysis in Machine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pic>
        <p:nvPicPr>
          <p:cNvPr id="1026" name="Picture 2" descr="C:\Users\ADMIN\Downloads\regression-analysis-in-machine-learning.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657600" y="3001965"/>
            <a:ext cx="2644548" cy="26445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6123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1938952"/>
          </a:xfrm>
          <a:prstGeom prst="rect">
            <a:avLst/>
          </a:prstGeom>
          <a:noFill/>
          <a:ln>
            <a:noFill/>
          </a:ln>
        </p:spPr>
        <p:txBody>
          <a:bodyPr spcFirstLastPara="1" wrap="square" lIns="91425" tIns="45700" rIns="91425" bIns="45700" anchor="t" anchorCtr="0">
            <a:spAutoFit/>
          </a:bodyPr>
          <a:lstStyle/>
          <a:p>
            <a:pPr algn="just"/>
            <a:r>
              <a:rPr lang="en-US" sz="2000" b="1" dirty="0">
                <a:latin typeface="Times New Roman" pitchFamily="18" charset="0"/>
                <a:cs typeface="Times New Roman" pitchFamily="18" charset="0"/>
              </a:rPr>
              <a:t>Example:</a:t>
            </a:r>
          </a:p>
          <a:p>
            <a:r>
              <a:rPr lang="en-US" sz="2000" b="1" dirty="0"/>
              <a:t>Some examples of regression can be as:</a:t>
            </a:r>
          </a:p>
          <a:p>
            <a:pPr marL="342900" indent="-342900">
              <a:buFont typeface="Arial" pitchFamily="34" charset="0"/>
              <a:buChar char="•"/>
            </a:pPr>
            <a:r>
              <a:rPr lang="en-US" sz="2000" dirty="0"/>
              <a:t>Prediction of rain using temperature and other factors</a:t>
            </a:r>
          </a:p>
          <a:p>
            <a:pPr marL="342900" indent="-342900">
              <a:buFont typeface="Arial" pitchFamily="34" charset="0"/>
              <a:buChar char="•"/>
            </a:pPr>
            <a:r>
              <a:rPr lang="en-US" sz="2000" dirty="0"/>
              <a:t>Determining Market trends</a:t>
            </a:r>
          </a:p>
          <a:p>
            <a:pPr marL="342900" indent="-342900">
              <a:buFont typeface="Arial" pitchFamily="34" charset="0"/>
              <a:buChar char="•"/>
            </a:pPr>
            <a:r>
              <a:rPr lang="en-US" sz="2000" dirty="0"/>
              <a:t>Prediction of road accidents due to rash driving.</a:t>
            </a:r>
          </a:p>
          <a:p>
            <a:pPr marL="342900" indent="-342900" algn="just">
              <a:buFont typeface="Arial" pitchFamily="34" charset="0"/>
              <a:buChar char="•"/>
            </a:pPr>
            <a:endParaRPr lang="en-US" sz="2000"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Regression Analysis in Machine learning:</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463921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477835"/>
          </a:xfrm>
          <a:prstGeom prst="rect">
            <a:avLst/>
          </a:prstGeom>
          <a:noFill/>
          <a:ln>
            <a:noFill/>
          </a:ln>
        </p:spPr>
        <p:txBody>
          <a:bodyPr spcFirstLastPara="1" wrap="square" lIns="91425" tIns="45700" rIns="91425" bIns="45700" anchor="t" anchorCtr="0">
            <a:spAutoFit/>
          </a:bodyPr>
          <a:lstStyle/>
          <a:p>
            <a:r>
              <a:rPr lang="en-US" sz="2000" b="1" dirty="0"/>
              <a:t>Dependent Variable:</a:t>
            </a:r>
            <a:r>
              <a:rPr lang="en-US" sz="2000" dirty="0"/>
              <a:t> The main factor in Regression analysis which we want to predict or understand is called the dependent variable. It is also called </a:t>
            </a:r>
            <a:r>
              <a:rPr lang="en-US" sz="2000" b="1" dirty="0"/>
              <a:t>target variable</a:t>
            </a:r>
            <a:r>
              <a:rPr lang="en-US" sz="2000" dirty="0"/>
              <a:t>.</a:t>
            </a:r>
          </a:p>
          <a:p>
            <a:endParaRPr lang="en-US" sz="2000" dirty="0"/>
          </a:p>
          <a:p>
            <a:r>
              <a:rPr lang="en-US" sz="2000" b="1" dirty="0"/>
              <a:t>Independent Variable:</a:t>
            </a:r>
            <a:r>
              <a:rPr lang="en-US" sz="2000" dirty="0"/>
              <a:t> The factors which affect the dependent variables or which are used to predict the values of the dependent variables are called independent variable, also called as a </a:t>
            </a:r>
            <a:r>
              <a:rPr lang="en-US" sz="2000" b="1" dirty="0"/>
              <a:t>predictor</a:t>
            </a:r>
            <a:r>
              <a:rPr lang="en-US" sz="2000" dirty="0"/>
              <a:t>.</a:t>
            </a:r>
          </a:p>
          <a:p>
            <a:endParaRPr lang="en-US" sz="2000" dirty="0"/>
          </a:p>
          <a:p>
            <a:r>
              <a:rPr lang="en-US" sz="2000" b="1" dirty="0"/>
              <a:t>Outliers:</a:t>
            </a:r>
            <a:r>
              <a:rPr lang="en-US" sz="2000" dirty="0"/>
              <a:t> Outlier is an observation which contains either very low value or very high value in comparison to other observed values. An outlier may hamper the result, so it should be avoided.</a:t>
            </a:r>
          </a:p>
          <a:p>
            <a:pPr algn="just"/>
            <a:r>
              <a:rPr lang="en-US" sz="2000" dirty="0"/>
              <a:t>.</a:t>
            </a:r>
          </a:p>
          <a:p>
            <a:pPr marL="342900" indent="-342900" algn="just">
              <a:buFont typeface="Arial" pitchFamily="34" charset="0"/>
              <a:buChar char="•"/>
            </a:pPr>
            <a:endParaRPr lang="en-US" sz="2000" dirty="0">
              <a:latin typeface="Times New Roman" pitchFamily="18" charset="0"/>
              <a:cs typeface="Times New Roman" pitchFamily="18" charset="0"/>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Terminologies Related to the Regression Analysis:</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44094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477835"/>
          </a:xfrm>
          <a:prstGeom prst="rect">
            <a:avLst/>
          </a:prstGeom>
          <a:noFill/>
          <a:ln>
            <a:noFill/>
          </a:ln>
        </p:spPr>
        <p:txBody>
          <a:bodyPr spcFirstLastPara="1" wrap="square" lIns="91425" tIns="45700" rIns="91425" bIns="45700" anchor="t" anchorCtr="0">
            <a:spAutoFit/>
          </a:bodyPr>
          <a:lstStyle/>
          <a:p>
            <a:pPr marL="342900" indent="-342900" algn="just">
              <a:buFont typeface="Arial" pitchFamily="34" charset="0"/>
              <a:buChar char="•"/>
            </a:pPr>
            <a:r>
              <a:rPr lang="en-US" sz="2000" dirty="0">
                <a:latin typeface="Times New Roman" pitchFamily="18" charset="0"/>
                <a:cs typeface="Times New Roman" pitchFamily="18" charset="0"/>
              </a:rPr>
              <a:t>Regression analysis helps in the prediction of a continuous variable. </a:t>
            </a:r>
          </a:p>
          <a:p>
            <a:pPr marL="342900" indent="-342900" algn="just">
              <a:buFont typeface="Arial" pitchFamily="34" charset="0"/>
              <a:buChar char="•"/>
            </a:pPr>
            <a:r>
              <a:rPr lang="en-US" sz="2000" dirty="0">
                <a:latin typeface="Times New Roman" pitchFamily="18" charset="0"/>
                <a:cs typeface="Times New Roman" pitchFamily="18" charset="0"/>
              </a:rPr>
              <a:t>There are various scenarios in the real world </a:t>
            </a:r>
            <a:r>
              <a:rPr lang="en-US" sz="2000" b="1" dirty="0">
                <a:latin typeface="Times New Roman" pitchFamily="18" charset="0"/>
                <a:cs typeface="Times New Roman" pitchFamily="18" charset="0"/>
              </a:rPr>
              <a:t>where we need some future predictions such as weather condition, sales prediction, marketing trends, etc.</a:t>
            </a:r>
            <a:r>
              <a:rPr lang="en-US" sz="2000" dirty="0">
                <a:latin typeface="Times New Roman" pitchFamily="18" charset="0"/>
                <a:cs typeface="Times New Roman" pitchFamily="18" charset="0"/>
              </a:rPr>
              <a:t>, for such case we need some technology which can make predictions more accurately. So for such case we need Regression analysis which is a statistical method and used in machine learning and data science. </a:t>
            </a:r>
          </a:p>
          <a:p>
            <a:pPr algn="just"/>
            <a:r>
              <a:rPr lang="en-US" sz="2000" b="1" dirty="0">
                <a:latin typeface="Times New Roman" pitchFamily="18" charset="0"/>
                <a:cs typeface="Times New Roman" pitchFamily="18" charset="0"/>
              </a:rPr>
              <a:t>Below are some other reasons for using Regression analysis:</a:t>
            </a: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dirty="0">
                <a:latin typeface="Times New Roman" pitchFamily="18" charset="0"/>
                <a:cs typeface="Times New Roman" pitchFamily="18" charset="0"/>
              </a:rPr>
              <a:t>Regression estimates the relationship between the target and the independent variable.</a:t>
            </a:r>
          </a:p>
          <a:p>
            <a:pPr marL="342900" indent="-342900" algn="just">
              <a:buFont typeface="Arial" pitchFamily="34" charset="0"/>
              <a:buChar char="•"/>
            </a:pPr>
            <a:r>
              <a:rPr lang="en-US" sz="2000" dirty="0">
                <a:latin typeface="Times New Roman" pitchFamily="18" charset="0"/>
                <a:cs typeface="Times New Roman" pitchFamily="18" charset="0"/>
              </a:rPr>
              <a:t>It is used to find the trends in data.</a:t>
            </a:r>
          </a:p>
          <a:p>
            <a:pPr marL="342900" indent="-342900" algn="just">
              <a:buFont typeface="Arial" pitchFamily="34" charset="0"/>
              <a:buChar char="•"/>
            </a:pPr>
            <a:r>
              <a:rPr lang="en-US" sz="2000" dirty="0">
                <a:latin typeface="Times New Roman" pitchFamily="18" charset="0"/>
                <a:cs typeface="Times New Roman" pitchFamily="18" charset="0"/>
              </a:rPr>
              <a:t>It helps to predict real/continuous values.</a:t>
            </a:r>
          </a:p>
          <a:p>
            <a:pPr marL="342900" indent="-342900" algn="just">
              <a:buFont typeface="Arial" pitchFamily="34" charset="0"/>
              <a:buChar char="•"/>
            </a:pPr>
            <a:r>
              <a:rPr lang="en-US" sz="2000" dirty="0">
                <a:latin typeface="Times New Roman" pitchFamily="18" charset="0"/>
                <a:cs typeface="Times New Roman" pitchFamily="18" charset="0"/>
              </a:rPr>
              <a:t>By performing the regression, we can confidently determine the most important factor, the least important factor, and how each factor is affecting the other factors</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Why do we use Regression Analysis:</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440943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50" name="Picture 2" descr="C:\Users\ADMIN\Downloads\types-of-regression.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146898" y="2397578"/>
            <a:ext cx="5512686" cy="4152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32555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0999" y="2754174"/>
            <a:ext cx="11411197" cy="3785652"/>
          </a:xfrm>
          <a:prstGeom prst="rect">
            <a:avLst/>
          </a:prstGeom>
        </p:spPr>
        <p:txBody>
          <a:bodyPr wrap="square">
            <a:spAutoFit/>
          </a:bodyPr>
          <a:lstStyle/>
          <a:p>
            <a:r>
              <a:rPr lang="en-US" sz="2000" dirty="0">
                <a:latin typeface="Times New Roman" pitchFamily="18" charset="0"/>
                <a:cs typeface="Times New Roman" pitchFamily="18" charset="0"/>
              </a:rPr>
              <a:t>There are various types of regressions which are used in data science and machine learning. Each type has its own importance on different scenarios, but at the core, all the regression methods analyze the effect of the independent variable on dependent variables. Here we are discussing some important types of regression which are given below:</a:t>
            </a:r>
          </a:p>
          <a:p>
            <a:pPr marL="342900" indent="-342900">
              <a:buFont typeface="Arial" pitchFamily="34" charset="0"/>
              <a:buChar char="•"/>
            </a:pPr>
            <a:r>
              <a:rPr lang="en-US" sz="2000" b="1" dirty="0">
                <a:latin typeface="Times New Roman" pitchFamily="18" charset="0"/>
                <a:cs typeface="Times New Roman" pitchFamily="18" charset="0"/>
              </a:rPr>
              <a:t>Linear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Logistic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Polynomial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Support Vector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Decision Tree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Random Forest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Ridge Regression</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Lasso Regression:</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88163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0999" y="2534113"/>
            <a:ext cx="11411197" cy="4841326"/>
          </a:xfrm>
          <a:prstGeom prst="rect">
            <a:avLst/>
          </a:prstGeom>
        </p:spPr>
        <p:txBody>
          <a:bodyPr wrap="square">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Linear regression is a statistical regression method which is used for predictive analysis.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It is one of the very simple and easy algorithms which works on regression and shows the relationship between the continuous variables.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It is used for solving the regression problem in machine learning.</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Linear regression shows the linear relationship between the independent variable (X-axis) and the dependent variable (Y-axis), hence called linear regression.</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there is only one input variable (x), then such linear regression is called </a:t>
            </a:r>
            <a:r>
              <a:rPr lang="en-US" sz="2000" b="1" dirty="0">
                <a:latin typeface="Times New Roman" pitchFamily="18" charset="0"/>
                <a:cs typeface="Times New Roman" pitchFamily="18" charset="0"/>
              </a:rPr>
              <a:t>simple linear regression</a:t>
            </a:r>
            <a:r>
              <a:rPr lang="en-US" sz="2000" dirty="0">
                <a:latin typeface="Times New Roman" pitchFamily="18" charset="0"/>
                <a:cs typeface="Times New Roman" pitchFamily="18" charset="0"/>
              </a:rPr>
              <a:t>. And if there is more than one input variable, then such linear regression is called </a:t>
            </a:r>
            <a:r>
              <a:rPr lang="en-US" sz="2000" b="1" dirty="0">
                <a:latin typeface="Times New Roman" pitchFamily="18" charset="0"/>
                <a:cs typeface="Times New Roman" pitchFamily="18" charset="0"/>
              </a:rPr>
              <a:t>multiple linear regression</a:t>
            </a:r>
            <a:r>
              <a:rPr lang="en-US" sz="2000" dirty="0">
                <a:latin typeface="Times New Roman" pitchFamily="18" charset="0"/>
                <a:cs typeface="Times New Roman" pitchFamily="18" charset="0"/>
              </a:rPr>
              <a:t>.</a:t>
            </a:r>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40279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2221654"/>
          </a:xfrm>
          <a:prstGeom prst="rect">
            <a:avLst/>
          </a:prstGeom>
        </p:spPr>
        <p:txBody>
          <a:bodyPr wrap="square">
            <a:spAutoFit/>
          </a:bodyPr>
          <a:lstStyle/>
          <a:p>
            <a:r>
              <a:rPr lang="en-US" sz="2000" dirty="0">
                <a:latin typeface="Times New Roman" pitchFamily="18" charset="0"/>
                <a:cs typeface="Times New Roman" pitchFamily="18" charset="0"/>
              </a:rPr>
              <a:t>The relationship between variables in the linear regression model can be explained using the below image. Here we are predicting the salary of an employee on the basis of </a:t>
            </a:r>
            <a:r>
              <a:rPr lang="en-US" sz="2000" b="1" dirty="0">
                <a:latin typeface="Times New Roman" pitchFamily="18" charset="0"/>
                <a:cs typeface="Times New Roman" pitchFamily="18" charset="0"/>
              </a:rPr>
              <a:t>the year of experience</a:t>
            </a:r>
            <a:r>
              <a:rPr lang="en-US" sz="2000" dirty="0">
                <a:latin typeface="Times New Roman" pitchFamily="18" charset="0"/>
                <a:cs typeface="Times New Roman" pitchFamily="18" charset="0"/>
              </a:rPr>
              <a:t>.</a:t>
            </a:r>
          </a:p>
        </p:txBody>
      </p:sp>
      <p:pic>
        <p:nvPicPr>
          <p:cNvPr id="1026" name="Picture 2" descr="C:\Users\ADMIN\Downloads\types-of-regression2.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287238" y="3133697"/>
            <a:ext cx="4206092" cy="170812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574623" y="5434733"/>
            <a:ext cx="11027764" cy="1200329"/>
          </a:xfrm>
          <a:prstGeom prst="rect">
            <a:avLst/>
          </a:prstGeom>
        </p:spPr>
        <p:txBody>
          <a:bodyPr wrap="square">
            <a:spAutoFit/>
          </a:bodyPr>
          <a:lstStyle/>
          <a:p>
            <a:pPr lvl="0" algn="just" eaLnBrk="0" fontAlgn="base" hangingPunct="0">
              <a:spcBef>
                <a:spcPct val="0"/>
              </a:spcBef>
              <a:spcAft>
                <a:spcPct val="0"/>
              </a:spcAft>
              <a:buClrTx/>
            </a:pPr>
            <a:r>
              <a:rPr lang="en-US" sz="1800" dirty="0" smtClean="0">
                <a:solidFill>
                  <a:srgbClr val="333333"/>
                </a:solidFill>
                <a:latin typeface="Times New Roman" panose="02020603050405020304" pitchFamily="18" charset="0"/>
                <a:cs typeface="Times New Roman" panose="02020603050405020304" pitchFamily="18" charset="0"/>
              </a:rPr>
              <a:t>In above image the dependent variable is on Y-axis (salary) and independent variable is on x-axis(experience). </a:t>
            </a:r>
          </a:p>
          <a:p>
            <a:pPr lvl="0" algn="just" eaLnBrk="0" fontAlgn="base" hangingPunct="0">
              <a:spcBef>
                <a:spcPct val="0"/>
              </a:spcBef>
              <a:spcAft>
                <a:spcPct val="0"/>
              </a:spcAft>
              <a:buClrTx/>
            </a:pPr>
            <a:r>
              <a:rPr lang="en-US" sz="1800" dirty="0" smtClean="0">
                <a:solidFill>
                  <a:srgbClr val="333333"/>
                </a:solidFill>
                <a:latin typeface="Times New Roman" panose="02020603050405020304" pitchFamily="18" charset="0"/>
                <a:cs typeface="Times New Roman" panose="02020603050405020304" pitchFamily="18" charset="0"/>
              </a:rPr>
              <a:t>The regression line can be written as:</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333333"/>
                </a:solidFill>
                <a:latin typeface="Times New Roman" panose="02020603050405020304" pitchFamily="18" charset="0"/>
                <a:cs typeface="Times New Roman" panose="02020603050405020304" pitchFamily="18" charset="0"/>
              </a:rPr>
              <a:t>y= a</a:t>
            </a:r>
            <a:r>
              <a:rPr lang="en-US" sz="1800" baseline="-30000" dirty="0" smtClean="0">
                <a:solidFill>
                  <a:srgbClr val="333333"/>
                </a:solidFill>
                <a:latin typeface="Times New Roman" panose="02020603050405020304" pitchFamily="18" charset="0"/>
                <a:cs typeface="Times New Roman" panose="02020603050405020304" pitchFamily="18" charset="0"/>
              </a:rPr>
              <a:t>0</a:t>
            </a:r>
            <a:r>
              <a:rPr lang="en-US" sz="1800" dirty="0" smtClean="0">
                <a:solidFill>
                  <a:srgbClr val="333333"/>
                </a:solidFill>
                <a:latin typeface="Times New Roman" panose="02020603050405020304" pitchFamily="18" charset="0"/>
                <a:cs typeface="Times New Roman" panose="02020603050405020304" pitchFamily="18" charset="0"/>
              </a:rPr>
              <a:t>+a</a:t>
            </a:r>
            <a:r>
              <a:rPr lang="en-US" sz="1800" baseline="-30000" dirty="0" smtClean="0">
                <a:solidFill>
                  <a:srgbClr val="333333"/>
                </a:solidFill>
                <a:latin typeface="Times New Roman" panose="02020603050405020304" pitchFamily="18" charset="0"/>
                <a:cs typeface="Times New Roman" panose="02020603050405020304" pitchFamily="18" charset="0"/>
              </a:rPr>
              <a:t>1</a:t>
            </a:r>
            <a:r>
              <a:rPr lang="en-US" sz="1800" dirty="0" smtClean="0">
                <a:solidFill>
                  <a:srgbClr val="333333"/>
                </a:solidFill>
                <a:latin typeface="Times New Roman" panose="02020603050405020304" pitchFamily="18" charset="0"/>
                <a:cs typeface="Times New Roman" panose="02020603050405020304" pitchFamily="18" charset="0"/>
              </a:rPr>
              <a:t>x+ ε  or y=</a:t>
            </a:r>
            <a:r>
              <a:rPr lang="en-US" sz="1800" dirty="0" err="1" smtClean="0">
                <a:solidFill>
                  <a:srgbClr val="333333"/>
                </a:solidFill>
                <a:latin typeface="Times New Roman" panose="02020603050405020304" pitchFamily="18" charset="0"/>
                <a:cs typeface="Times New Roman" panose="02020603050405020304" pitchFamily="18" charset="0"/>
              </a:rPr>
              <a:t>mx+c</a:t>
            </a:r>
            <a:endParaRPr lang="en-US" sz="1800" dirty="0" smtClean="0">
              <a:solidFill>
                <a:srgbClr val="333333"/>
              </a:solidFill>
              <a:latin typeface="Times New Roman" panose="02020603050405020304" pitchFamily="18" charset="0"/>
              <a:cs typeface="Times New Roman" panose="02020603050405020304" pitchFamily="18" charset="0"/>
            </a:endParaRPr>
          </a:p>
          <a:p>
            <a:pPr lvl="0" algn="just">
              <a:buClrTx/>
            </a:pPr>
            <a:r>
              <a:rPr lang="en-US" sz="1800" dirty="0" smtClean="0">
                <a:solidFill>
                  <a:srgbClr val="333333"/>
                </a:solidFill>
                <a:latin typeface="Times New Roman" panose="02020603050405020304" pitchFamily="18" charset="0"/>
                <a:cs typeface="Times New Roman" panose="02020603050405020304" pitchFamily="18" charset="0"/>
              </a:rPr>
              <a:t>Where  a</a:t>
            </a:r>
            <a:r>
              <a:rPr lang="en-US" sz="1800" baseline="-30000" dirty="0" smtClean="0">
                <a:solidFill>
                  <a:srgbClr val="333333"/>
                </a:solidFill>
                <a:latin typeface="Times New Roman" panose="02020603050405020304" pitchFamily="18" charset="0"/>
                <a:cs typeface="Times New Roman" panose="02020603050405020304" pitchFamily="18" charset="0"/>
              </a:rPr>
              <a:t>1</a:t>
            </a:r>
            <a:r>
              <a:rPr lang="en-US" sz="1800" dirty="0" smtClean="0">
                <a:solidFill>
                  <a:srgbClr val="333333"/>
                </a:solidFill>
                <a:latin typeface="Times New Roman" panose="02020603050405020304" pitchFamily="18" charset="0"/>
                <a:cs typeface="Times New Roman" panose="02020603050405020304" pitchFamily="18" charset="0"/>
              </a:rPr>
              <a:t> or m = slope (how much y changes for change in x) and c or a</a:t>
            </a:r>
            <a:r>
              <a:rPr lang="en-US" sz="1800" baseline="-30000" dirty="0" smtClean="0">
                <a:solidFill>
                  <a:srgbClr val="333333"/>
                </a:solidFill>
                <a:latin typeface="Times New Roman" panose="02020603050405020304" pitchFamily="18" charset="0"/>
                <a:cs typeface="Times New Roman" panose="02020603050405020304" pitchFamily="18" charset="0"/>
              </a:rPr>
              <a:t>0 </a:t>
            </a:r>
            <a:r>
              <a:rPr lang="en-US" sz="1800" dirty="0" smtClean="0">
                <a:solidFill>
                  <a:srgbClr val="333333"/>
                </a:solidFill>
                <a:latin typeface="Times New Roman" panose="02020603050405020304" pitchFamily="18" charset="0"/>
                <a:cs typeface="Times New Roman" panose="02020603050405020304" pitchFamily="18" charset="0"/>
              </a:rPr>
              <a:t> = intercept(value when x=0)</a:t>
            </a:r>
            <a:endParaRPr lang="en-US" sz="1800" dirty="0" smtClean="0">
              <a:solidFill>
                <a:schemeClr val="tx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sz="1800" dirty="0" smtClean="0">
                <a:solidFill>
                  <a:srgbClr val="333333"/>
                </a:solidFill>
                <a:latin typeface="Times New Roman" panose="02020603050405020304" pitchFamily="18" charset="0"/>
                <a:cs typeface="Times New Roman" panose="02020603050405020304" pitchFamily="18" charset="0"/>
              </a:rPr>
              <a:t>Where, a</a:t>
            </a:r>
            <a:r>
              <a:rPr lang="en-US" sz="1800" baseline="-30000" dirty="0" smtClean="0">
                <a:solidFill>
                  <a:srgbClr val="333333"/>
                </a:solidFill>
                <a:latin typeface="Times New Roman" panose="02020603050405020304" pitchFamily="18" charset="0"/>
                <a:cs typeface="Times New Roman" panose="02020603050405020304" pitchFamily="18" charset="0"/>
              </a:rPr>
              <a:t>0</a:t>
            </a:r>
            <a:r>
              <a:rPr lang="en-US" sz="1800" dirty="0" smtClean="0">
                <a:solidFill>
                  <a:srgbClr val="333333"/>
                </a:solidFill>
                <a:latin typeface="Times New Roman" panose="02020603050405020304" pitchFamily="18" charset="0"/>
                <a:cs typeface="Times New Roman" panose="02020603050405020304" pitchFamily="18" charset="0"/>
              </a:rPr>
              <a:t> and a</a:t>
            </a:r>
            <a:r>
              <a:rPr lang="en-US" sz="1800" baseline="-30000" dirty="0" smtClean="0">
                <a:solidFill>
                  <a:srgbClr val="333333"/>
                </a:solidFill>
                <a:latin typeface="Times New Roman" panose="02020603050405020304" pitchFamily="18" charset="0"/>
                <a:cs typeface="Times New Roman" panose="02020603050405020304" pitchFamily="18" charset="0"/>
              </a:rPr>
              <a:t>1</a:t>
            </a:r>
            <a:r>
              <a:rPr lang="en-US" sz="1800" dirty="0" smtClean="0">
                <a:solidFill>
                  <a:srgbClr val="333333"/>
                </a:solidFill>
                <a:latin typeface="Times New Roman" panose="02020603050405020304" pitchFamily="18" charset="0"/>
                <a:cs typeface="Times New Roman" panose="02020603050405020304" pitchFamily="18" charset="0"/>
              </a:rPr>
              <a:t> are the coefficients and ε is the error term.</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9829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477875"/>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Below is the mathematical equation for Linear regression:</a:t>
            </a:r>
          </a:p>
          <a:p>
            <a:pPr algn="just">
              <a:lnSpc>
                <a:spcPct val="150000"/>
              </a:lnSpc>
            </a:pPr>
            <a:endParaRPr lang="en-US" sz="2000" dirty="0">
              <a:latin typeface="Times New Roman" pitchFamily="18" charset="0"/>
              <a:cs typeface="Times New Roman" pitchFamily="18" charset="0"/>
            </a:endParaRPr>
          </a:p>
          <a:p>
            <a:pPr algn="ctr">
              <a:lnSpc>
                <a:spcPct val="150000"/>
              </a:lnSpc>
            </a:pPr>
            <a:r>
              <a:rPr lang="en-US" sz="2000" b="1" dirty="0">
                <a:latin typeface="Times New Roman" pitchFamily="18" charset="0"/>
                <a:cs typeface="Times New Roman" pitchFamily="18" charset="0"/>
              </a:rPr>
              <a:t>Y= </a:t>
            </a:r>
            <a:r>
              <a:rPr lang="en-US" sz="2000" b="1" dirty="0" err="1">
                <a:latin typeface="Times New Roman" pitchFamily="18" charset="0"/>
                <a:cs typeface="Times New Roman" pitchFamily="18" charset="0"/>
              </a:rPr>
              <a:t>aX+b</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Here, </a:t>
            </a:r>
          </a:p>
          <a:p>
            <a:pPr algn="just"/>
            <a:r>
              <a:rPr lang="en-US" sz="2000" dirty="0">
                <a:latin typeface="Times New Roman" pitchFamily="18" charset="0"/>
                <a:cs typeface="Times New Roman" pitchFamily="18" charset="0"/>
              </a:rPr>
              <a:t>Y = dependent variables (target variables)</a:t>
            </a:r>
          </a:p>
          <a:p>
            <a:pPr algn="just"/>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X= Independent variables (predictor variables)</a:t>
            </a:r>
          </a:p>
          <a:p>
            <a:pPr algn="just"/>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and b are the linear coefficients</a:t>
            </a:r>
          </a:p>
        </p:txBody>
      </p:sp>
    </p:spTree>
    <p:extLst>
      <p:ext uri="{BB962C8B-B14F-4D97-AF65-F5344CB8AC3E}">
        <p14:creationId xmlns="" xmlns:p14="http://schemas.microsoft.com/office/powerpoint/2010/main" val="85155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descr="C:\Users\parul\Desktop\Digital Learning Content.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110" name="Google Shape;110;p3"/>
          <p:cNvSpPr txBox="1"/>
          <p:nvPr/>
        </p:nvSpPr>
        <p:spPr>
          <a:xfrm>
            <a:off x="254000" y="2286001"/>
            <a:ext cx="11218333" cy="4708941"/>
          </a:xfrm>
          <a:prstGeom prst="rect">
            <a:avLst/>
          </a:prstGeom>
          <a:noFill/>
          <a:ln>
            <a:noFill/>
          </a:ln>
        </p:spPr>
        <p:txBody>
          <a:bodyPr spcFirstLastPara="1" wrap="square" lIns="91425" tIns="45700" rIns="91425" bIns="45700" anchor="t" anchorCtr="0">
            <a:spAutoFit/>
          </a:bodyPr>
          <a:lstStyle/>
          <a:p>
            <a:pPr marL="215900" lvl="0" indent="-342900">
              <a:lnSpc>
                <a:spcPct val="150000"/>
              </a:lnSpc>
              <a:buClr>
                <a:schemeClr val="dk1"/>
              </a:buClr>
              <a:buSzPts val="2000"/>
              <a:buFont typeface="Wingdings" pitchFamily="2" charset="2"/>
              <a:buChar char="q"/>
            </a:pPr>
            <a:r>
              <a:rPr lang="en-US" sz="2000" dirty="0"/>
              <a:t>Supervised Learning</a:t>
            </a:r>
          </a:p>
          <a:p>
            <a:pPr marL="215900" lvl="0" indent="-342900">
              <a:lnSpc>
                <a:spcPct val="150000"/>
              </a:lnSpc>
              <a:buClr>
                <a:schemeClr val="dk1"/>
              </a:buClr>
              <a:buSzPts val="2000"/>
              <a:buFont typeface="Wingdings" pitchFamily="2" charset="2"/>
              <a:buChar char="q"/>
            </a:pPr>
            <a:r>
              <a:rPr lang="en-US" sz="2000" dirty="0"/>
              <a:t>Linear and Non-Linear Examples</a:t>
            </a:r>
          </a:p>
          <a:p>
            <a:pPr marL="215900" lvl="0" indent="-342900">
              <a:lnSpc>
                <a:spcPct val="150000"/>
              </a:lnSpc>
              <a:buClr>
                <a:schemeClr val="dk1"/>
              </a:buClr>
              <a:buSzPts val="2000"/>
              <a:buFont typeface="Wingdings" pitchFamily="2" charset="2"/>
              <a:buChar char="q"/>
            </a:pPr>
            <a:r>
              <a:rPr lang="en-US" sz="2000" dirty="0"/>
              <a:t>Multi-Class &amp; Multi-Label Classification</a:t>
            </a:r>
          </a:p>
          <a:p>
            <a:pPr marL="215900" lvl="0" indent="-342900">
              <a:lnSpc>
                <a:spcPct val="150000"/>
              </a:lnSpc>
              <a:buClr>
                <a:schemeClr val="dk1"/>
              </a:buClr>
              <a:buSzPts val="2000"/>
              <a:buFont typeface="Wingdings" pitchFamily="2" charset="2"/>
              <a:buChar char="q"/>
            </a:pPr>
            <a:r>
              <a:rPr lang="en-US" sz="2000" dirty="0"/>
              <a:t>Linear Regression</a:t>
            </a:r>
          </a:p>
          <a:p>
            <a:pPr marL="215900" lvl="0" indent="-342900">
              <a:lnSpc>
                <a:spcPct val="150000"/>
              </a:lnSpc>
              <a:buClr>
                <a:schemeClr val="dk1"/>
              </a:buClr>
              <a:buSzPts val="2000"/>
              <a:buFont typeface="Wingdings" pitchFamily="2" charset="2"/>
              <a:buChar char="q"/>
            </a:pPr>
            <a:r>
              <a:rPr lang="en-US" sz="2000" dirty="0"/>
              <a:t> Multi-linear Regression</a:t>
            </a:r>
          </a:p>
          <a:p>
            <a:pPr marL="215900" lvl="0" indent="-342900">
              <a:lnSpc>
                <a:spcPct val="150000"/>
              </a:lnSpc>
              <a:buClr>
                <a:schemeClr val="dk1"/>
              </a:buClr>
              <a:buSzPts val="2000"/>
              <a:buFont typeface="Wingdings" pitchFamily="2" charset="2"/>
              <a:buChar char="q"/>
            </a:pPr>
            <a:r>
              <a:rPr lang="en-US" sz="2000" dirty="0"/>
              <a:t>Naïve Bayes Classifier</a:t>
            </a:r>
          </a:p>
          <a:p>
            <a:pPr marL="215900" lvl="0" indent="-342900">
              <a:lnSpc>
                <a:spcPct val="150000"/>
              </a:lnSpc>
              <a:buClr>
                <a:schemeClr val="dk1"/>
              </a:buClr>
              <a:buSzPts val="2000"/>
              <a:buFont typeface="Wingdings" pitchFamily="2" charset="2"/>
              <a:buChar char="q"/>
            </a:pPr>
            <a:r>
              <a:rPr lang="en-US" sz="2000" dirty="0"/>
              <a:t>Decision Trees</a:t>
            </a:r>
          </a:p>
          <a:p>
            <a:pPr marL="215900" lvl="0" indent="-342900">
              <a:lnSpc>
                <a:spcPct val="150000"/>
              </a:lnSpc>
              <a:buClr>
                <a:schemeClr val="dk1"/>
              </a:buClr>
              <a:buSzPts val="2000"/>
              <a:buFont typeface="Wingdings" pitchFamily="2" charset="2"/>
              <a:buChar char="q"/>
            </a:pPr>
            <a:r>
              <a:rPr lang="en-US" sz="2000" dirty="0"/>
              <a:t>ID3</a:t>
            </a:r>
          </a:p>
          <a:p>
            <a:pPr marL="215900" lvl="0" indent="-342900">
              <a:lnSpc>
                <a:spcPct val="150000"/>
              </a:lnSpc>
              <a:buClr>
                <a:schemeClr val="dk1"/>
              </a:buClr>
              <a:buSzPts val="2000"/>
              <a:buFont typeface="Wingdings" pitchFamily="2" charset="2"/>
              <a:buChar char="q"/>
            </a:pPr>
            <a:r>
              <a:rPr lang="en-US" sz="2000" dirty="0"/>
              <a:t>CART</a:t>
            </a:r>
          </a:p>
          <a:p>
            <a:pPr marL="215900" lvl="0" indent="-342900">
              <a:lnSpc>
                <a:spcPct val="150000"/>
              </a:lnSpc>
              <a:buClr>
                <a:schemeClr val="dk1"/>
              </a:buClr>
              <a:buSzPts val="2000"/>
              <a:buFont typeface="Wingdings" pitchFamily="2" charset="2"/>
              <a:buChar char="q"/>
            </a:pPr>
            <a:r>
              <a:rPr lang="en-US" sz="2000" dirty="0"/>
              <a:t>Error Bounds</a:t>
            </a:r>
            <a:endParaRPr lang="en-US" sz="2000" dirty="0">
              <a:solidFill>
                <a:schemeClr val="dk1"/>
              </a:solidFill>
              <a:latin typeface="Times New Roman" pitchFamily="18" charset="0"/>
              <a:cs typeface="Times New Roman" pitchFamily="18" charset="0"/>
              <a:sym typeface="Calibri"/>
            </a:endParaRPr>
          </a:p>
        </p:txBody>
      </p:sp>
      <p:sp>
        <p:nvSpPr>
          <p:cNvPr id="111" name="Google Shape;111;p3"/>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2" name="Google Shape;112;p3"/>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lt1"/>
                </a:solidFill>
                <a:latin typeface="Calibri"/>
                <a:ea typeface="Calibri"/>
                <a:cs typeface="Calibri"/>
                <a:sym typeface="Calibri"/>
              </a:rPr>
              <a:t>Contents</a:t>
            </a:r>
            <a:endParaRPr sz="3200" b="1">
              <a:solidFill>
                <a:schemeClr val="lt1"/>
              </a:solidFill>
              <a:latin typeface="Calibri"/>
              <a:ea typeface="Calibri"/>
              <a:cs typeface="Calibri"/>
              <a:sym typeface="Calibri"/>
            </a:endParaRPr>
          </a:p>
        </p:txBody>
      </p:sp>
      <p:sp>
        <p:nvSpPr>
          <p:cNvPr id="113" name="Google Shape;113;p3"/>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14" name="Google Shape;114;p3"/>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3"/>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2529988"/>
          </a:xfrm>
          <a:prstGeom prst="rect">
            <a:avLst/>
          </a:prstGeom>
        </p:spPr>
        <p:txBody>
          <a:bodyPr wrap="square">
            <a:spAutoFit/>
          </a:bodyPr>
          <a:lstStyle/>
          <a:p>
            <a:pPr algn="just">
              <a:lnSpc>
                <a:spcPct val="150000"/>
              </a:lnSpc>
            </a:pPr>
            <a:r>
              <a:rPr lang="en-US" sz="2200" b="1" dirty="0">
                <a:latin typeface="Times New Roman" pitchFamily="18" charset="0"/>
                <a:cs typeface="Times New Roman" pitchFamily="18" charset="0"/>
              </a:rPr>
              <a:t>Applications of linear regression are:</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Analyzing trends and sales estimates</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Salary forecasting</a:t>
            </a:r>
          </a:p>
          <a:p>
            <a:pPr marL="342900" indent="-342900" algn="just">
              <a:lnSpc>
                <a:spcPct val="150000"/>
              </a:lnSpc>
              <a:buFont typeface="Wingdings" pitchFamily="2" charset="2"/>
              <a:buChar char="q"/>
            </a:pPr>
            <a:r>
              <a:rPr lang="en-US" sz="2200" dirty="0">
                <a:latin typeface="Times New Roman" pitchFamily="18" charset="0"/>
                <a:cs typeface="Times New Roman" pitchFamily="18" charset="0"/>
              </a:rPr>
              <a:t>Real estate prediction</a:t>
            </a:r>
          </a:p>
          <a:p>
            <a:pPr algn="just">
              <a:lnSpc>
                <a:spcPct val="150000"/>
              </a:lnSpc>
            </a:pPr>
            <a:endParaRPr lang="en-US" sz="20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5522F471-3A54-F6DA-9A5B-B6E9E7337692}"/>
              </a:ext>
            </a:extLst>
          </p:cNvPr>
          <p:cNvSpPr txBox="1"/>
          <p:nvPr/>
        </p:nvSpPr>
        <p:spPr>
          <a:xfrm>
            <a:off x="792018" y="4744720"/>
            <a:ext cx="6487622" cy="307777"/>
          </a:xfrm>
          <a:prstGeom prst="rect">
            <a:avLst/>
          </a:prstGeom>
          <a:noFill/>
        </p:spPr>
        <p:txBody>
          <a:bodyPr wrap="square" rtlCol="0">
            <a:spAutoFit/>
          </a:bodyPr>
          <a:lstStyle/>
          <a:p>
            <a:r>
              <a:rPr lang="en-IN" b="1" dirty="0"/>
              <a:t>Example :  https://www.geeksforgeeks.org/linear-regression-formula/</a:t>
            </a:r>
            <a:r>
              <a:rPr lang="en-IN" dirty="0"/>
              <a:t> </a:t>
            </a:r>
          </a:p>
        </p:txBody>
      </p:sp>
    </p:spTree>
    <p:extLst>
      <p:ext uri="{BB962C8B-B14F-4D97-AF65-F5344CB8AC3E}">
        <p14:creationId xmlns="" xmlns:p14="http://schemas.microsoft.com/office/powerpoint/2010/main" val="884518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2345322"/>
          </a:xfrm>
          <a:prstGeom prst="rect">
            <a:avLst/>
          </a:prstGeom>
        </p:spPr>
        <p:txBody>
          <a:bodyPr wrap="square">
            <a:spAutoFit/>
          </a:bodyPr>
          <a:lstStyle/>
          <a:p>
            <a:pPr algn="l"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Solved Questions on Linear Regression</a:t>
            </a:r>
          </a:p>
          <a:p>
            <a:pPr algn="l" rtl="0"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Question 1: Find the linear regression equation for the given data:</a:t>
            </a:r>
          </a:p>
          <a:p>
            <a:pPr algn="l" rtl="0" fontAlgn="base"/>
            <a:endParaRPr lang="en-US" sz="2400" b="1" dirty="0">
              <a:solidFill>
                <a:srgbClr val="273239"/>
              </a:solidFill>
              <a:highlight>
                <a:srgbClr val="FFFFFF"/>
              </a:highlight>
              <a:latin typeface="Times New Roman" panose="02020603050405020304" pitchFamily="18" charset="0"/>
              <a:cs typeface="Times New Roman" panose="02020603050405020304" pitchFamily="18" charset="0"/>
            </a:endParaRPr>
          </a:p>
          <a:p>
            <a:pPr algn="l" rtl="0" fontAlgn="base"/>
            <a:endPar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rtl="0" fontAlgn="base"/>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itchFamily="18" charset="0"/>
              <a:cs typeface="Times New Roman" pitchFamily="18" charset="0"/>
            </a:endParaRPr>
          </a:p>
        </p:txBody>
      </p:sp>
      <p:graphicFrame>
        <p:nvGraphicFramePr>
          <p:cNvPr id="8" name="Table 7">
            <a:extLst>
              <a:ext uri="{FF2B5EF4-FFF2-40B4-BE49-F238E27FC236}">
                <a16:creationId xmlns="" xmlns:a16="http://schemas.microsoft.com/office/drawing/2014/main" id="{BABB42C6-6A70-F7F2-A8EC-730F25813553}"/>
              </a:ext>
            </a:extLst>
          </p:cNvPr>
          <p:cNvGraphicFramePr>
            <a:graphicFrameLocks noGrp="1"/>
          </p:cNvGraphicFramePr>
          <p:nvPr>
            <p:extLst>
              <p:ext uri="{D42A27DB-BD31-4B8C-83A1-F6EECF244321}">
                <p14:modId xmlns="" xmlns:p14="http://schemas.microsoft.com/office/powerpoint/2010/main" val="2339425220"/>
              </p:ext>
            </p:extLst>
          </p:nvPr>
        </p:nvGraphicFramePr>
        <p:xfrm>
          <a:off x="3429000" y="3010694"/>
          <a:ext cx="5334000" cy="2973546"/>
        </p:xfrm>
        <a:graphic>
          <a:graphicData uri="http://schemas.openxmlformats.org/drawingml/2006/table">
            <a:tbl>
              <a:tblPr/>
              <a:tblGrid>
                <a:gridCol w="2667000">
                  <a:extLst>
                    <a:ext uri="{9D8B030D-6E8A-4147-A177-3AD203B41FA5}">
                      <a16:colId xmlns="" xmlns:a16="http://schemas.microsoft.com/office/drawing/2014/main" val="1196397375"/>
                    </a:ext>
                  </a:extLst>
                </a:gridCol>
                <a:gridCol w="2667000">
                  <a:extLst>
                    <a:ext uri="{9D8B030D-6E8A-4147-A177-3AD203B41FA5}">
                      <a16:colId xmlns="" xmlns:a16="http://schemas.microsoft.com/office/drawing/2014/main" val="769050769"/>
                    </a:ext>
                  </a:extLst>
                </a:gridCol>
              </a:tblGrid>
              <a:tr h="548962">
                <a:tc>
                  <a:txBody>
                    <a:bodyPr/>
                    <a:lstStyle/>
                    <a:p>
                      <a:pPr algn="ctr" rtl="0" fontAlgn="base"/>
                      <a:r>
                        <a:rPr lang="en-IN" sz="2400" b="1">
                          <a:effectLst/>
                          <a:latin typeface="Times New Roman" panose="02020603050405020304" pitchFamily="18" charset="0"/>
                          <a:cs typeface="Times New Roman" panose="02020603050405020304" pitchFamily="18" charset="0"/>
                        </a:rPr>
                        <a:t>x</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400" b="1">
                          <a:effectLst/>
                          <a:latin typeface="Times New Roman" panose="02020603050405020304" pitchFamily="18" charset="0"/>
                          <a:cs typeface="Times New Roman" panose="02020603050405020304" pitchFamily="18" charset="0"/>
                        </a:rPr>
                        <a:t>y</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3255745901"/>
                  </a:ext>
                </a:extLst>
              </a:tr>
              <a:tr h="606146">
                <a:tc>
                  <a:txBody>
                    <a:bodyPr/>
                    <a:lstStyle/>
                    <a:p>
                      <a:pPr algn="ctr" fontAlgn="base"/>
                      <a:r>
                        <a:rPr lang="en-IN" sz="2400" b="0" dirty="0">
                          <a:effectLst/>
                          <a:latin typeface="Times New Roman" panose="02020603050405020304" pitchFamily="18" charset="0"/>
                          <a:cs typeface="Times New Roman" panose="02020603050405020304" pitchFamily="18" charset="0"/>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0">
                          <a:effectLst/>
                          <a:latin typeface="Times New Roman" panose="02020603050405020304" pitchFamily="18" charset="0"/>
                          <a:cs typeface="Times New Roman" panose="02020603050405020304" pitchFamily="18" charset="0"/>
                        </a:rPr>
                        <a:t>8</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899443356"/>
                  </a:ext>
                </a:extLst>
              </a:tr>
              <a:tr h="606146">
                <a:tc>
                  <a:txBody>
                    <a:bodyPr/>
                    <a:lstStyle/>
                    <a:p>
                      <a:pPr algn="ctr" fontAlgn="base"/>
                      <a:r>
                        <a:rPr lang="en-IN" sz="2400" b="0" dirty="0">
                          <a:effectLst/>
                          <a:latin typeface="Times New Roman" panose="02020603050405020304" pitchFamily="18" charset="0"/>
                          <a:cs typeface="Times New Roman" panose="02020603050405020304" pitchFamily="18" charset="0"/>
                        </a:rPr>
                        <a:t>9</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0">
                          <a:effectLst/>
                          <a:latin typeface="Times New Roman" panose="02020603050405020304" pitchFamily="18" charset="0"/>
                          <a:cs typeface="Times New Roman" panose="02020603050405020304" pitchFamily="18" charset="0"/>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3448022402"/>
                  </a:ext>
                </a:extLst>
              </a:tr>
              <a:tr h="606146">
                <a:tc>
                  <a:txBody>
                    <a:bodyPr/>
                    <a:lstStyle/>
                    <a:p>
                      <a:pPr algn="ctr" fontAlgn="base"/>
                      <a:r>
                        <a:rPr lang="en-IN" sz="2400" b="0">
                          <a:effectLst/>
                          <a:latin typeface="Times New Roman" panose="02020603050405020304" pitchFamily="18" charset="0"/>
                          <a:cs typeface="Times New Roman" panose="02020603050405020304" pitchFamily="18" charset="0"/>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0">
                          <a:effectLst/>
                          <a:latin typeface="Times New Roman" panose="02020603050405020304" pitchFamily="18" charset="0"/>
                          <a:cs typeface="Times New Roman" panose="02020603050405020304" pitchFamily="18" charset="0"/>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3825330652"/>
                  </a:ext>
                </a:extLst>
              </a:tr>
              <a:tr h="606146">
                <a:tc>
                  <a:txBody>
                    <a:bodyPr/>
                    <a:lstStyle/>
                    <a:p>
                      <a:pPr algn="ctr" fontAlgn="base"/>
                      <a:r>
                        <a:rPr lang="en-IN" sz="2400" b="0">
                          <a:effectLst/>
                          <a:latin typeface="Times New Roman" panose="02020603050405020304" pitchFamily="18" charset="0"/>
                          <a:cs typeface="Times New Roman" panose="02020603050405020304" pitchFamily="18" charset="0"/>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0" dirty="0">
                          <a:effectLst/>
                          <a:latin typeface="Times New Roman" panose="02020603050405020304" pitchFamily="18" charset="0"/>
                          <a:cs typeface="Times New Roman" panose="02020603050405020304" pitchFamily="18" charset="0"/>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1905864087"/>
                  </a:ext>
                </a:extLst>
              </a:tr>
            </a:tbl>
          </a:graphicData>
        </a:graphic>
      </p:graphicFrame>
    </p:spTree>
    <p:extLst>
      <p:ext uri="{BB962C8B-B14F-4D97-AF65-F5344CB8AC3E}">
        <p14:creationId xmlns="" xmlns:p14="http://schemas.microsoft.com/office/powerpoint/2010/main" val="47399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1729769"/>
          </a:xfrm>
          <a:prstGeom prst="rect">
            <a:avLst/>
          </a:prstGeom>
        </p:spPr>
        <p:txBody>
          <a:bodyPr wrap="square">
            <a:spAutoFit/>
          </a:bodyPr>
          <a:lstStyle/>
          <a:p>
            <a:pPr algn="l" fontAlgn="base"/>
            <a:r>
              <a:rPr lang="en-IN" sz="3200" b="1" i="0" dirty="0">
                <a:solidFill>
                  <a:srgbClr val="273239"/>
                </a:solidFill>
                <a:effectLst/>
                <a:highlight>
                  <a:srgbClr val="FFFFFF"/>
                </a:highlight>
                <a:latin typeface="Nunito" pitchFamily="2" charset="0"/>
              </a:rPr>
              <a:t>Solution:</a:t>
            </a:r>
            <a:endParaRPr lang="en-US" sz="2400" b="1" dirty="0">
              <a:solidFill>
                <a:srgbClr val="273239"/>
              </a:solidFill>
              <a:highlight>
                <a:srgbClr val="FFFFFF"/>
              </a:highlight>
              <a:latin typeface="Times New Roman" panose="02020603050405020304" pitchFamily="18" charset="0"/>
              <a:cs typeface="Times New Roman" panose="02020603050405020304" pitchFamily="18" charset="0"/>
            </a:endParaRPr>
          </a:p>
          <a:p>
            <a:pPr algn="l" rtl="0" fontAlgn="base"/>
            <a:endPar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rtl="0" fontAlgn="base"/>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CA5502E6-C3CA-2868-8F2F-3959EE8A78AE}"/>
              </a:ext>
            </a:extLst>
          </p:cNvPr>
          <p:cNvPicPr>
            <a:picLocks noChangeAspect="1"/>
          </p:cNvPicPr>
          <p:nvPr/>
        </p:nvPicPr>
        <p:blipFill>
          <a:blip r:embed="rId4"/>
          <a:stretch>
            <a:fillRect/>
          </a:stretch>
        </p:blipFill>
        <p:spPr>
          <a:xfrm>
            <a:off x="665018" y="2722880"/>
            <a:ext cx="10861963" cy="3942080"/>
          </a:xfrm>
          <a:prstGeom prst="rect">
            <a:avLst/>
          </a:prstGeom>
        </p:spPr>
      </p:pic>
    </p:spTree>
    <p:extLst>
      <p:ext uri="{BB962C8B-B14F-4D97-AF65-F5344CB8AC3E}">
        <p14:creationId xmlns="" xmlns:p14="http://schemas.microsoft.com/office/powerpoint/2010/main" val="88858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 xmlns:a16="http://schemas.microsoft.com/office/drawing/2014/main" id="{D3F75D97-083C-DD7E-A935-5B5C4273D30D}"/>
              </a:ext>
            </a:extLst>
          </p:cNvPr>
          <p:cNvPicPr>
            <a:picLocks noChangeAspect="1"/>
          </p:cNvPicPr>
          <p:nvPr/>
        </p:nvPicPr>
        <p:blipFill>
          <a:blip r:embed="rId4"/>
          <a:stretch>
            <a:fillRect/>
          </a:stretch>
        </p:blipFill>
        <p:spPr>
          <a:xfrm>
            <a:off x="177920" y="2335811"/>
            <a:ext cx="5039428" cy="2236190"/>
          </a:xfrm>
          <a:prstGeom prst="rect">
            <a:avLst/>
          </a:prstGeom>
        </p:spPr>
      </p:pic>
      <p:pic>
        <p:nvPicPr>
          <p:cNvPr id="7" name="Picture 6">
            <a:extLst>
              <a:ext uri="{FF2B5EF4-FFF2-40B4-BE49-F238E27FC236}">
                <a16:creationId xmlns="" xmlns:a16="http://schemas.microsoft.com/office/drawing/2014/main" id="{2084459E-7A6C-5F85-F9EA-C9EB72FF0CA0}"/>
              </a:ext>
            </a:extLst>
          </p:cNvPr>
          <p:cNvPicPr>
            <a:picLocks noChangeAspect="1"/>
          </p:cNvPicPr>
          <p:nvPr/>
        </p:nvPicPr>
        <p:blipFill>
          <a:blip r:embed="rId5"/>
          <a:stretch>
            <a:fillRect/>
          </a:stretch>
        </p:blipFill>
        <p:spPr>
          <a:xfrm>
            <a:off x="254000" y="4560172"/>
            <a:ext cx="5039428" cy="1677079"/>
          </a:xfrm>
          <a:prstGeom prst="rect">
            <a:avLst/>
          </a:prstGeom>
        </p:spPr>
      </p:pic>
      <p:pic>
        <p:nvPicPr>
          <p:cNvPr id="9" name="Picture 8">
            <a:extLst>
              <a:ext uri="{FF2B5EF4-FFF2-40B4-BE49-F238E27FC236}">
                <a16:creationId xmlns="" xmlns:a16="http://schemas.microsoft.com/office/drawing/2014/main" id="{59701510-F06A-C301-9121-21CC17BF707B}"/>
              </a:ext>
            </a:extLst>
          </p:cNvPr>
          <p:cNvPicPr>
            <a:picLocks noChangeAspect="1"/>
          </p:cNvPicPr>
          <p:nvPr/>
        </p:nvPicPr>
        <p:blipFill>
          <a:blip r:embed="rId6"/>
          <a:stretch>
            <a:fillRect/>
          </a:stretch>
        </p:blipFill>
        <p:spPr>
          <a:xfrm>
            <a:off x="5142516" y="2286520"/>
            <a:ext cx="7049484" cy="3945890"/>
          </a:xfrm>
          <a:prstGeom prst="rect">
            <a:avLst/>
          </a:prstGeom>
        </p:spPr>
      </p:pic>
      <p:sp>
        <p:nvSpPr>
          <p:cNvPr id="10" name="Rectangle 9"/>
          <p:cNvSpPr/>
          <p:nvPr/>
        </p:nvSpPr>
        <p:spPr>
          <a:xfrm>
            <a:off x="0" y="2368446"/>
            <a:ext cx="5156616" cy="30280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46557" y="2353456"/>
            <a:ext cx="4736892" cy="24134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65411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br>
              <a:rPr lang="en-US" dirty="0" smtClean="0"/>
            </a:b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1_1.jpeg"/>
          <p:cNvPicPr>
            <a:picLocks noChangeAspect="1"/>
          </p:cNvPicPr>
          <p:nvPr/>
        </p:nvPicPr>
        <p:blipFill>
          <a:blip r:embed="rId2"/>
          <a:stretch>
            <a:fillRect/>
          </a:stretch>
        </p:blipFill>
        <p:spPr>
          <a:xfrm>
            <a:off x="0" y="1570220"/>
            <a:ext cx="12192000" cy="5486400"/>
          </a:xfrm>
          <a:prstGeom prst="rect">
            <a:avLst/>
          </a:prstGeom>
        </p:spPr>
      </p:pic>
      <p:sp>
        <p:nvSpPr>
          <p:cNvPr id="6" name="TextBox 5"/>
          <p:cNvSpPr txBox="1"/>
          <p:nvPr/>
        </p:nvSpPr>
        <p:spPr>
          <a:xfrm>
            <a:off x="1184223" y="6655633"/>
            <a:ext cx="9743607" cy="307777"/>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_2.jpeg"/>
          <p:cNvPicPr>
            <a:picLocks noChangeAspect="1"/>
          </p:cNvPicPr>
          <p:nvPr/>
        </p:nvPicPr>
        <p:blipFill>
          <a:blip r:embed="rId2"/>
          <a:stretch>
            <a:fillRect/>
          </a:stretch>
        </p:blipFill>
        <p:spPr>
          <a:xfrm>
            <a:off x="0" y="685800"/>
            <a:ext cx="12192000" cy="5486400"/>
          </a:xfrm>
          <a:prstGeom prst="rect">
            <a:avLst/>
          </a:prstGeom>
        </p:spPr>
      </p:pic>
      <p:sp>
        <p:nvSpPr>
          <p:cNvPr id="5" name="TextBox 4"/>
          <p:cNvSpPr txBox="1"/>
          <p:nvPr/>
        </p:nvSpPr>
        <p:spPr>
          <a:xfrm>
            <a:off x="1184223" y="5846164"/>
            <a:ext cx="9788577" cy="314793"/>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_3.jpeg"/>
          <p:cNvPicPr>
            <a:picLocks noChangeAspect="1"/>
          </p:cNvPicPr>
          <p:nvPr/>
        </p:nvPicPr>
        <p:blipFill>
          <a:blip r:embed="rId2"/>
          <a:stretch>
            <a:fillRect/>
          </a:stretch>
        </p:blipFill>
        <p:spPr>
          <a:xfrm>
            <a:off x="0" y="685800"/>
            <a:ext cx="12192000" cy="5486400"/>
          </a:xfrm>
          <a:prstGeom prst="rect">
            <a:avLst/>
          </a:prstGeom>
        </p:spPr>
      </p:pic>
      <p:sp>
        <p:nvSpPr>
          <p:cNvPr id="5" name="TextBox 4"/>
          <p:cNvSpPr txBox="1"/>
          <p:nvPr/>
        </p:nvSpPr>
        <p:spPr>
          <a:xfrm>
            <a:off x="1199213" y="5846164"/>
            <a:ext cx="9743607" cy="307777"/>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_4.jpeg"/>
          <p:cNvPicPr>
            <a:picLocks noChangeAspect="1"/>
          </p:cNvPicPr>
          <p:nvPr/>
        </p:nvPicPr>
        <p:blipFill>
          <a:blip r:embed="rId2"/>
          <a:stretch>
            <a:fillRect/>
          </a:stretch>
        </p:blipFill>
        <p:spPr>
          <a:xfrm>
            <a:off x="-14990" y="685800"/>
            <a:ext cx="12192000" cy="5486400"/>
          </a:xfrm>
          <a:prstGeom prst="rect">
            <a:avLst/>
          </a:prstGeom>
        </p:spPr>
      </p:pic>
      <p:sp>
        <p:nvSpPr>
          <p:cNvPr id="5" name="TextBox 4"/>
          <p:cNvSpPr txBox="1"/>
          <p:nvPr/>
        </p:nvSpPr>
        <p:spPr>
          <a:xfrm>
            <a:off x="1139252" y="5861154"/>
            <a:ext cx="9848538" cy="307777"/>
          </a:xfrm>
          <a:prstGeom prst="rect">
            <a:avLst/>
          </a:prstGeom>
          <a:solidFill>
            <a:schemeClr val="bg1"/>
          </a:solidFill>
        </p:spPr>
        <p:txBody>
          <a:bodyPr wrap="square" rtlCol="0">
            <a:spAutoFit/>
          </a:bodyPr>
          <a:lstStyle/>
          <a:p>
            <a:endParaRPr lang="en-US"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2_1.jpeg"/>
          <p:cNvPicPr>
            <a:picLocks noChangeAspect="1"/>
          </p:cNvPicPr>
          <p:nvPr/>
        </p:nvPicPr>
        <p:blipFill>
          <a:blip r:embed="rId2"/>
          <a:stretch>
            <a:fillRect/>
          </a:stretch>
        </p:blipFill>
        <p:spPr>
          <a:xfrm>
            <a:off x="0" y="1675150"/>
            <a:ext cx="12192000" cy="5486400"/>
          </a:xfrm>
          <a:prstGeom prst="rect">
            <a:avLst/>
          </a:prstGeom>
        </p:spPr>
      </p:pic>
      <p:sp>
        <p:nvSpPr>
          <p:cNvPr id="5" name="TextBox 4"/>
          <p:cNvSpPr txBox="1"/>
          <p:nvPr/>
        </p:nvSpPr>
        <p:spPr>
          <a:xfrm>
            <a:off x="1259173" y="6858000"/>
            <a:ext cx="9773587" cy="307777"/>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_2.jpeg"/>
          <p:cNvPicPr>
            <a:picLocks noChangeAspect="1"/>
          </p:cNvPicPr>
          <p:nvPr/>
        </p:nvPicPr>
        <p:blipFill>
          <a:blip r:embed="rId2"/>
          <a:stretch>
            <a:fillRect/>
          </a:stretch>
        </p:blipFill>
        <p:spPr>
          <a:xfrm>
            <a:off x="0" y="685800"/>
            <a:ext cx="12192000" cy="5486400"/>
          </a:xfrm>
          <a:prstGeom prst="rect">
            <a:avLst/>
          </a:prstGeom>
        </p:spPr>
      </p:pic>
      <p:sp>
        <p:nvSpPr>
          <p:cNvPr id="5" name="TextBox 4"/>
          <p:cNvSpPr txBox="1"/>
          <p:nvPr/>
        </p:nvSpPr>
        <p:spPr>
          <a:xfrm>
            <a:off x="1199213" y="5771213"/>
            <a:ext cx="9773587" cy="307777"/>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836907"/>
          </a:xfrm>
          <a:prstGeom prst="rect">
            <a:avLst/>
          </a:prstGeom>
          <a:noFill/>
          <a:ln>
            <a:noFill/>
          </a:ln>
        </p:spPr>
        <p:txBody>
          <a:bodyPr spcFirstLastPara="1" wrap="square" lIns="91425" tIns="45700" rIns="91425" bIns="45700" anchor="t" anchorCtr="0">
            <a:spAutoFit/>
          </a:bodyPr>
          <a:lstStyle/>
          <a:p>
            <a:pPr lvl="0" indent="-127000" algn="just">
              <a:buClr>
                <a:schemeClr val="dk1"/>
              </a:buClr>
              <a:buSzPts val="2000"/>
              <a:buFont typeface="Arial"/>
              <a:buChar char="•"/>
            </a:pPr>
            <a:r>
              <a:rPr lang="en-US" sz="2000" dirty="0">
                <a:solidFill>
                  <a:schemeClr val="dk1"/>
                </a:solidFill>
                <a:latin typeface="Times New Roman" pitchFamily="18" charset="0"/>
                <a:ea typeface="Calibri"/>
                <a:cs typeface="Times New Roman" pitchFamily="18" charset="0"/>
                <a:sym typeface="Calibri"/>
              </a:rPr>
              <a:t>Supervised learning is the types of machine learning in which machines are trained using well "labeled" training data, and on basis of that data, machines predict the output. </a:t>
            </a:r>
          </a:p>
          <a:p>
            <a:pPr lvl="0" indent="-127000" algn="just">
              <a:buClr>
                <a:schemeClr val="dk1"/>
              </a:buClr>
              <a:buSzPts val="2000"/>
              <a:buFont typeface="Arial"/>
              <a:buChar char="•"/>
            </a:pPr>
            <a:r>
              <a:rPr lang="en-US" sz="2000" dirty="0">
                <a:solidFill>
                  <a:schemeClr val="dk1"/>
                </a:solidFill>
                <a:latin typeface="Times New Roman" pitchFamily="18" charset="0"/>
                <a:ea typeface="Calibri"/>
                <a:cs typeface="Times New Roman" pitchFamily="18" charset="0"/>
                <a:sym typeface="Calibri"/>
              </a:rPr>
              <a:t>The labeled data means some input data is already tagged with the correct output.</a:t>
            </a:r>
          </a:p>
          <a:p>
            <a:pPr lvl="0" indent="-127000" algn="just">
              <a:buClr>
                <a:schemeClr val="dk1"/>
              </a:buClr>
              <a:buSzPts val="2000"/>
              <a:buFont typeface="Arial"/>
              <a:buChar char="•"/>
            </a:pPr>
            <a:r>
              <a:rPr lang="en-US" sz="2000" dirty="0">
                <a:solidFill>
                  <a:schemeClr val="dk1"/>
                </a:solidFill>
                <a:latin typeface="Times New Roman" pitchFamily="18" charset="0"/>
                <a:ea typeface="Calibri"/>
                <a:cs typeface="Times New Roman" pitchFamily="18" charset="0"/>
                <a:sym typeface="Calibri"/>
              </a:rPr>
              <a:t>In supervised learning, the training data provided to the machines work as the supervisor that teaches the machines to predict the output correctly. It applies the same concept as a student learns in the supervision of the teacher.</a:t>
            </a:r>
          </a:p>
          <a:p>
            <a:pPr lvl="0" indent="-127000" algn="just">
              <a:buClr>
                <a:schemeClr val="dk1"/>
              </a:buClr>
              <a:buSzPts val="2000"/>
              <a:buFont typeface="Arial"/>
              <a:buChar char="•"/>
            </a:pPr>
            <a:r>
              <a:rPr lang="en-US" sz="2000" dirty="0">
                <a:solidFill>
                  <a:schemeClr val="dk1"/>
                </a:solidFill>
                <a:latin typeface="Times New Roman" pitchFamily="18" charset="0"/>
                <a:ea typeface="Calibri"/>
                <a:cs typeface="Times New Roman" pitchFamily="18" charset="0"/>
                <a:sym typeface="Calibri"/>
              </a:rPr>
              <a:t>Supervised learning is a process of providing input data as well as correct output data to the machine learning model. The aim of a supervised learning algorithm is to </a:t>
            </a:r>
            <a:r>
              <a:rPr lang="en-US" sz="2000" b="1" dirty="0">
                <a:solidFill>
                  <a:schemeClr val="dk1"/>
                </a:solidFill>
                <a:latin typeface="Times New Roman" pitchFamily="18" charset="0"/>
                <a:ea typeface="Calibri"/>
                <a:cs typeface="Times New Roman" pitchFamily="18" charset="0"/>
                <a:sym typeface="Calibri"/>
              </a:rPr>
              <a:t>find a mapping function to map the input variable(x) with the output variable(y).</a:t>
            </a:r>
          </a:p>
          <a:p>
            <a:pPr lvl="0" indent="-127000" algn="just">
              <a:buClr>
                <a:schemeClr val="dk1"/>
              </a:buClr>
              <a:buSzPts val="2000"/>
              <a:buFont typeface="Arial"/>
              <a:buChar char="•"/>
            </a:pPr>
            <a:r>
              <a:rPr lang="en-US" sz="2000" dirty="0">
                <a:solidFill>
                  <a:schemeClr val="dk1"/>
                </a:solidFill>
                <a:latin typeface="Times New Roman" pitchFamily="18" charset="0"/>
                <a:ea typeface="Calibri"/>
                <a:cs typeface="Times New Roman" pitchFamily="18" charset="0"/>
                <a:sym typeface="Calibri"/>
              </a:rPr>
              <a:t>In the real-world, supervised learning can be used for Risk Assessment, Image classification, Fraud Detection, spam filtering, etc.</a:t>
            </a:r>
            <a:endParaRPr sz="2000" dirty="0">
              <a:solidFill>
                <a:schemeClr val="dk1"/>
              </a:solidFill>
              <a:latin typeface="Times New Roman" pitchFamily="18" charset="0"/>
              <a:ea typeface="Calibri"/>
              <a:cs typeface="Times New Roman" pitchFamily="18" charset="0"/>
              <a:sym typeface="Calibri"/>
            </a:endParaRPr>
          </a:p>
          <a:p>
            <a:pPr marL="0" marR="0" lvl="0" indent="0" algn="l" rtl="0">
              <a:spcBef>
                <a:spcPts val="4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Introduction to Supervised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_3.jpeg"/>
          <p:cNvPicPr>
            <a:picLocks noChangeAspect="1"/>
          </p:cNvPicPr>
          <p:nvPr/>
        </p:nvPicPr>
        <p:blipFill>
          <a:blip r:embed="rId2"/>
          <a:stretch>
            <a:fillRect/>
          </a:stretch>
        </p:blipFill>
        <p:spPr>
          <a:xfrm>
            <a:off x="0" y="685800"/>
            <a:ext cx="12192000" cy="5486400"/>
          </a:xfrm>
          <a:prstGeom prst="rect">
            <a:avLst/>
          </a:prstGeom>
        </p:spPr>
      </p:pic>
      <p:sp>
        <p:nvSpPr>
          <p:cNvPr id="3" name="TextBox 2"/>
          <p:cNvSpPr txBox="1"/>
          <p:nvPr/>
        </p:nvSpPr>
        <p:spPr>
          <a:xfrm>
            <a:off x="1199213" y="5771213"/>
            <a:ext cx="9773587" cy="307777"/>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_4.jpeg"/>
          <p:cNvPicPr>
            <a:picLocks noChangeAspect="1"/>
          </p:cNvPicPr>
          <p:nvPr/>
        </p:nvPicPr>
        <p:blipFill>
          <a:blip r:embed="rId2"/>
          <a:stretch>
            <a:fillRect/>
          </a:stretch>
        </p:blipFill>
        <p:spPr>
          <a:xfrm>
            <a:off x="0" y="685800"/>
            <a:ext cx="12192000" cy="5486400"/>
          </a:xfrm>
          <a:prstGeom prst="rect">
            <a:avLst/>
          </a:prstGeom>
        </p:spPr>
      </p:pic>
      <p:sp>
        <p:nvSpPr>
          <p:cNvPr id="3" name="TextBox 2"/>
          <p:cNvSpPr txBox="1"/>
          <p:nvPr/>
        </p:nvSpPr>
        <p:spPr>
          <a:xfrm>
            <a:off x="1199213" y="5771213"/>
            <a:ext cx="9773587" cy="307777"/>
          </a:xfrm>
          <a:prstGeom prst="rect">
            <a:avLst/>
          </a:prstGeom>
          <a:solidFill>
            <a:schemeClr val="bg1"/>
          </a:solidFill>
        </p:spPr>
        <p:txBody>
          <a:bodyPr wrap="square" rtlCol="0">
            <a:spAutoFit/>
          </a:bodyPr>
          <a:lstStyle/>
          <a:p>
            <a:endParaRPr lang="en-US" dirty="0"/>
          </a:p>
        </p:txBody>
      </p:sp>
      <p:sp>
        <p:nvSpPr>
          <p:cNvPr id="5" name="TextBox 4"/>
          <p:cNvSpPr txBox="1"/>
          <p:nvPr/>
        </p:nvSpPr>
        <p:spPr>
          <a:xfrm>
            <a:off x="419725" y="1199214"/>
            <a:ext cx="794479" cy="307777"/>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Types of 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4108817"/>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Linear regression can be further divided into two types of the algorithm:</a:t>
            </a:r>
          </a:p>
          <a:p>
            <a:pPr marL="342900" indent="-342900" algn="just">
              <a:buFont typeface="Arial" pitchFamily="34" charset="0"/>
              <a:buChar char="•"/>
            </a:pPr>
            <a:r>
              <a:rPr lang="en-US" sz="2200" b="1" dirty="0">
                <a:latin typeface="Times New Roman" pitchFamily="18" charset="0"/>
                <a:cs typeface="Times New Roman" pitchFamily="18" charset="0"/>
              </a:rPr>
              <a:t>Simple Linear Regression:</a:t>
            </a:r>
          </a:p>
          <a:p>
            <a:pPr marL="342900" indent="-342900" algn="just">
              <a:buFont typeface="Arial" pitchFamily="34" charset="0"/>
              <a:buChar char="•"/>
            </a:pP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If a single independent variable is used to predict the value of a numerical dependent variable, then such a Linear Regression algorithm is called Simple Linear Regression.</a:t>
            </a:r>
          </a:p>
          <a:p>
            <a:pPr algn="just"/>
            <a:endParaRPr lang="en-US" sz="2200" dirty="0">
              <a:latin typeface="Times New Roman" pitchFamily="18" charset="0"/>
              <a:cs typeface="Times New Roman" pitchFamily="18" charset="0"/>
            </a:endParaRPr>
          </a:p>
          <a:p>
            <a:pPr marL="342900" indent="-342900" algn="just">
              <a:buFont typeface="Arial" pitchFamily="34" charset="0"/>
              <a:buChar char="•"/>
            </a:pPr>
            <a:r>
              <a:rPr lang="en-US" sz="2200" b="1" dirty="0">
                <a:latin typeface="Times New Roman" pitchFamily="18" charset="0"/>
                <a:cs typeface="Times New Roman" pitchFamily="18" charset="0"/>
              </a:rPr>
              <a:t>Multiple Linear regression:</a:t>
            </a:r>
          </a:p>
          <a:p>
            <a:pPr algn="just"/>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If more than one independent variable is used to predict the value of a numerical dependent variable, then such a Linear Regression algorithm is called Multiple Linear Regression.</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02130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 Line</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50" name="Picture 2" descr="C:\Users\ADMIN\Downloads\linear-regression-in-machine-learning.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595625" y="2936613"/>
            <a:ext cx="3715988" cy="371598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402573" y="2454458"/>
            <a:ext cx="11521441" cy="2195305"/>
          </a:xfrm>
          <a:prstGeom prst="rect">
            <a:avLst/>
          </a:prstGeom>
        </p:spPr>
        <p:txBody>
          <a:bodyPr wrap="square">
            <a:spAutoFit/>
          </a:bodyPr>
          <a:lstStyle/>
          <a:p>
            <a:r>
              <a:rPr lang="en-US" sz="2200" dirty="0">
                <a:latin typeface="Times New Roman" pitchFamily="18" charset="0"/>
                <a:cs typeface="Times New Roman" pitchFamily="18" charset="0"/>
              </a:rPr>
              <a:t>A linear line showing the relationship between the dependent and independent variables is called a </a:t>
            </a:r>
            <a:r>
              <a:rPr lang="en-US" sz="2200" b="1" dirty="0">
                <a:latin typeface="Times New Roman" pitchFamily="18" charset="0"/>
                <a:cs typeface="Times New Roman" pitchFamily="18" charset="0"/>
              </a:rPr>
              <a:t>regression line</a:t>
            </a:r>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645616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 Line</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dirty="0"/>
              <a:t>A regression line can show two types of relationship:</a:t>
            </a:r>
          </a:p>
          <a:p>
            <a:endParaRPr lang="en-US" sz="2000" dirty="0"/>
          </a:p>
        </p:txBody>
      </p:sp>
      <p:pic>
        <p:nvPicPr>
          <p:cNvPr id="3074" name="Picture 2" descr="C:\Users\ADMIN\Downloads\linear-regression-in-machine-learning2 (1).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937663" y="2952843"/>
            <a:ext cx="5025926" cy="347830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919151" y="3358332"/>
            <a:ext cx="4598125" cy="2893100"/>
          </a:xfrm>
          <a:prstGeom prst="rect">
            <a:avLst/>
          </a:prstGeom>
        </p:spPr>
        <p:txBody>
          <a:bodyPr wrap="square">
            <a:spAutoFit/>
          </a:bodyPr>
          <a:lstStyle/>
          <a:p>
            <a:pPr algn="just"/>
            <a:r>
              <a:rPr lang="en-US" sz="2200" b="1" dirty="0">
                <a:latin typeface="Times New Roman" pitchFamily="18" charset="0"/>
                <a:cs typeface="Times New Roman" pitchFamily="18" charset="0"/>
              </a:rPr>
              <a:t>Positive Linear Relationship:</a:t>
            </a:r>
          </a:p>
          <a:p>
            <a:pPr algn="just"/>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If the dependent variable increases on the Y-axis and independent variable increases on X-axis, then such a relationship is termed as a Positive linear relationship</a:t>
            </a:r>
            <a:r>
              <a:rPr lang="en-US" dirty="0"/>
              <a:t>.</a:t>
            </a:r>
          </a:p>
          <a:p>
            <a:r>
              <a:rPr lang="en-US" dirty="0"/>
              <a:t/>
            </a:r>
            <a:br>
              <a:rPr lang="en-US" dirty="0"/>
            </a:br>
            <a:endParaRPr lang="en-US" dirty="0"/>
          </a:p>
        </p:txBody>
      </p:sp>
    </p:spTree>
    <p:extLst>
      <p:ext uri="{BB962C8B-B14F-4D97-AF65-F5344CB8AC3E}">
        <p14:creationId xmlns="" xmlns:p14="http://schemas.microsoft.com/office/powerpoint/2010/main" val="2221431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 Line</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dirty="0"/>
              <a:t>A regression line can show two types of relationship:</a:t>
            </a:r>
          </a:p>
          <a:p>
            <a:endParaRPr lang="en-US" sz="2000" dirty="0"/>
          </a:p>
        </p:txBody>
      </p:sp>
      <p:sp>
        <p:nvSpPr>
          <p:cNvPr id="2" name="Rectangle 1"/>
          <p:cNvSpPr/>
          <p:nvPr/>
        </p:nvSpPr>
        <p:spPr>
          <a:xfrm>
            <a:off x="919151" y="3358332"/>
            <a:ext cx="4899758" cy="2339102"/>
          </a:xfrm>
          <a:prstGeom prst="rect">
            <a:avLst/>
          </a:prstGeom>
        </p:spPr>
        <p:txBody>
          <a:bodyPr wrap="square">
            <a:spAutoFit/>
          </a:bodyPr>
          <a:lstStyle/>
          <a:p>
            <a:pPr algn="just"/>
            <a:r>
              <a:rPr lang="en-US" sz="2200" b="1" dirty="0">
                <a:latin typeface="Times New Roman" pitchFamily="18" charset="0"/>
                <a:cs typeface="Times New Roman" pitchFamily="18" charset="0"/>
              </a:rPr>
              <a:t>Negative Linear Relationship:</a:t>
            </a:r>
          </a:p>
          <a:p>
            <a:pPr algn="just"/>
            <a:endParaRPr lang="en-US" sz="2200" b="1"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If the dependent variable decreases on the Y-axis and independent variable increases on the X-axis, then such a relationship is called a negative linear relationship.</a:t>
            </a:r>
            <a:r>
              <a:rPr lang="en-US" dirty="0"/>
              <a:t/>
            </a:r>
            <a:br>
              <a:rPr lang="en-US" dirty="0"/>
            </a:br>
            <a:endParaRPr lang="en-US" dirty="0"/>
          </a:p>
        </p:txBody>
      </p:sp>
      <p:pic>
        <p:nvPicPr>
          <p:cNvPr id="4098" name="Picture 2" descr="C:\Users\ADMIN\Downloads\linear-regression-in-machine-learning3 (1).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507678" y="2851668"/>
            <a:ext cx="4845344" cy="35651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6717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785652"/>
          </a:xfrm>
          <a:prstGeom prst="rect">
            <a:avLst/>
          </a:prstGeom>
        </p:spPr>
        <p:txBody>
          <a:bodyPr wrap="square">
            <a:spAutoFit/>
          </a:bodyPr>
          <a:lstStyle/>
          <a:p>
            <a:r>
              <a:rPr lang="en-US" sz="2000" dirty="0"/>
              <a:t>Mathematically, we can represent a linear regression as:</a:t>
            </a:r>
          </a:p>
          <a:p>
            <a:endParaRPr lang="en-US" sz="2000" dirty="0"/>
          </a:p>
          <a:p>
            <a:r>
              <a:rPr lang="en-US" sz="2000" dirty="0"/>
              <a:t>y= a</a:t>
            </a:r>
            <a:r>
              <a:rPr lang="en-US" sz="2000" baseline="-25000" dirty="0"/>
              <a:t>0</a:t>
            </a:r>
            <a:r>
              <a:rPr lang="en-US" sz="2000" dirty="0"/>
              <a:t>+a</a:t>
            </a:r>
            <a:r>
              <a:rPr lang="en-US" sz="2000" baseline="-25000" dirty="0"/>
              <a:t>1</a:t>
            </a:r>
            <a:r>
              <a:rPr lang="en-US" sz="2000" dirty="0"/>
              <a:t>x+ </a:t>
            </a:r>
            <a:r>
              <a:rPr lang="el-GR" sz="2000" dirty="0"/>
              <a:t>ε</a:t>
            </a:r>
            <a:endParaRPr lang="en-US" sz="2000" dirty="0"/>
          </a:p>
          <a:p>
            <a:endParaRPr lang="en-US" sz="2000" dirty="0"/>
          </a:p>
          <a:p>
            <a:r>
              <a:rPr lang="en-US" sz="2000" b="1" dirty="0"/>
              <a:t>Here,</a:t>
            </a:r>
            <a:endParaRPr lang="en-US" sz="2000" dirty="0"/>
          </a:p>
          <a:p>
            <a:r>
              <a:rPr lang="en-US" sz="2000" dirty="0"/>
              <a:t>Y= Dependent Variable (Target Variable)</a:t>
            </a:r>
            <a:br>
              <a:rPr lang="en-US" sz="2000" dirty="0"/>
            </a:br>
            <a:r>
              <a:rPr lang="en-US" sz="2000" dirty="0"/>
              <a:t>X= Independent Variable (predictor Variable)</a:t>
            </a:r>
            <a:br>
              <a:rPr lang="en-US" sz="2000" dirty="0"/>
            </a:br>
            <a:r>
              <a:rPr lang="en-US" sz="2000" dirty="0"/>
              <a:t>a0= intercept of the line (Gives an additional degree of freedom)</a:t>
            </a:r>
            <a:br>
              <a:rPr lang="en-US" sz="2000" dirty="0"/>
            </a:br>
            <a:r>
              <a:rPr lang="en-US" sz="2000" dirty="0"/>
              <a:t>a1 = Linear regression coefficient (scale factor to each input value).</a:t>
            </a:r>
            <a:br>
              <a:rPr lang="en-US" sz="2000" dirty="0"/>
            </a:br>
            <a:r>
              <a:rPr lang="en-US" sz="2000" dirty="0"/>
              <a:t>ε = random error</a:t>
            </a:r>
          </a:p>
          <a:p>
            <a:r>
              <a:rPr lang="en-US" sz="2000" dirty="0"/>
              <a:t>The values for x and y variables are training datasets for Linear Regression model representation.</a:t>
            </a:r>
          </a:p>
          <a:p>
            <a:endParaRPr lang="en-US" sz="2000" dirty="0"/>
          </a:p>
        </p:txBody>
      </p:sp>
    </p:spTree>
    <p:extLst>
      <p:ext uri="{BB962C8B-B14F-4D97-AF65-F5344CB8AC3E}">
        <p14:creationId xmlns="" xmlns:p14="http://schemas.microsoft.com/office/powerpoint/2010/main" val="1405371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477875"/>
          </a:xfrm>
          <a:prstGeom prst="rect">
            <a:avLst/>
          </a:prstGeom>
        </p:spPr>
        <p:txBody>
          <a:bodyPr wrap="square">
            <a:spAutoFit/>
          </a:bodyPr>
          <a:lstStyle/>
          <a:p>
            <a:r>
              <a:rPr lang="en-US" sz="2000" dirty="0"/>
              <a:t>Finding the best fit line:</a:t>
            </a:r>
          </a:p>
          <a:p>
            <a:endParaRPr lang="en-US" sz="2000" dirty="0"/>
          </a:p>
          <a:p>
            <a:pPr marL="342900" indent="-342900">
              <a:lnSpc>
                <a:spcPct val="150000"/>
              </a:lnSpc>
              <a:buFont typeface="Wingdings" pitchFamily="2" charset="2"/>
              <a:buChar char="§"/>
            </a:pPr>
            <a:r>
              <a:rPr lang="en-US" sz="2000" dirty="0"/>
              <a:t>When working with linear regression, our main goal is to find the best fit line that means the error between predicted values and actual values should be minimized. </a:t>
            </a:r>
          </a:p>
          <a:p>
            <a:pPr marL="342900" indent="-342900">
              <a:lnSpc>
                <a:spcPct val="150000"/>
              </a:lnSpc>
              <a:buFont typeface="Wingdings" pitchFamily="2" charset="2"/>
              <a:buChar char="§"/>
            </a:pPr>
            <a:r>
              <a:rPr lang="en-US" sz="2000" dirty="0"/>
              <a:t>The best fit line will have the least error.</a:t>
            </a:r>
          </a:p>
          <a:p>
            <a:pPr marL="342900" indent="-342900">
              <a:lnSpc>
                <a:spcPct val="150000"/>
              </a:lnSpc>
              <a:buFont typeface="Wingdings" pitchFamily="2" charset="2"/>
              <a:buChar char="§"/>
            </a:pPr>
            <a:r>
              <a:rPr lang="en-US" sz="2000" dirty="0"/>
              <a:t>The different values for weights or the coefficient of lines (a</a:t>
            </a:r>
            <a:r>
              <a:rPr lang="en-US" sz="2000" baseline="-25000" dirty="0"/>
              <a:t>0</a:t>
            </a:r>
            <a:r>
              <a:rPr lang="en-US" sz="2000" dirty="0"/>
              <a:t>, a</a:t>
            </a:r>
            <a:r>
              <a:rPr lang="en-US" sz="2000" baseline="-25000" dirty="0"/>
              <a:t>1</a:t>
            </a:r>
            <a:r>
              <a:rPr lang="en-US" sz="2000" dirty="0"/>
              <a:t>) gives a different line of regression, so we need to calculate the best values for a</a:t>
            </a:r>
            <a:r>
              <a:rPr lang="en-US" sz="2000" baseline="-25000" dirty="0"/>
              <a:t>0</a:t>
            </a:r>
            <a:r>
              <a:rPr lang="en-US" sz="2000" dirty="0"/>
              <a:t> and a</a:t>
            </a:r>
            <a:r>
              <a:rPr lang="en-US" sz="2000" baseline="-25000" dirty="0"/>
              <a:t>1</a:t>
            </a:r>
            <a:r>
              <a:rPr lang="en-US" sz="2000" dirty="0"/>
              <a:t> to find the best fit line, so to calculate this we use </a:t>
            </a:r>
            <a:r>
              <a:rPr lang="en-US" sz="2000" b="1" dirty="0"/>
              <a:t>cost function</a:t>
            </a:r>
            <a:r>
              <a:rPr lang="en-US" sz="2000" dirty="0"/>
              <a:t>.</a:t>
            </a:r>
          </a:p>
        </p:txBody>
      </p:sp>
    </p:spTree>
    <p:extLst>
      <p:ext uri="{BB962C8B-B14F-4D97-AF65-F5344CB8AC3E}">
        <p14:creationId xmlns="" xmlns:p14="http://schemas.microsoft.com/office/powerpoint/2010/main" val="349767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4093428"/>
          </a:xfrm>
          <a:prstGeom prst="rect">
            <a:avLst/>
          </a:prstGeom>
        </p:spPr>
        <p:txBody>
          <a:bodyPr wrap="square">
            <a:spAutoFit/>
          </a:bodyPr>
          <a:lstStyle/>
          <a:p>
            <a:r>
              <a:rPr lang="en-US" sz="2000" b="1" dirty="0"/>
              <a:t>Cost function-</a:t>
            </a:r>
          </a:p>
          <a:p>
            <a:endParaRPr lang="en-US" sz="2000" dirty="0"/>
          </a:p>
          <a:p>
            <a:pPr marL="342900" indent="-342900">
              <a:buFont typeface="Arial" pitchFamily="34" charset="0"/>
              <a:buChar char="•"/>
            </a:pPr>
            <a:r>
              <a:rPr lang="en-US" sz="2000" dirty="0"/>
              <a:t>The different values for weights or coefficient of lines (a</a:t>
            </a:r>
            <a:r>
              <a:rPr lang="en-US" sz="2000" baseline="-25000" dirty="0"/>
              <a:t>0</a:t>
            </a:r>
            <a:r>
              <a:rPr lang="en-US" sz="2000" dirty="0"/>
              <a:t>, a</a:t>
            </a:r>
            <a:r>
              <a:rPr lang="en-US" sz="2000" baseline="-25000" dirty="0"/>
              <a:t>1</a:t>
            </a:r>
            <a:r>
              <a:rPr lang="en-US" sz="2000" dirty="0"/>
              <a:t>) gives the different line of regression, and the </a:t>
            </a:r>
            <a:r>
              <a:rPr lang="en-US" sz="2000" b="1" dirty="0"/>
              <a:t>cost function </a:t>
            </a:r>
            <a:r>
              <a:rPr lang="en-US" sz="2000" dirty="0"/>
              <a:t>is used to estimate the values of the coefficient for the best fit line.</a:t>
            </a:r>
          </a:p>
          <a:p>
            <a:endParaRPr lang="en-US" sz="2000" dirty="0"/>
          </a:p>
          <a:p>
            <a:pPr marL="342900" indent="-342900">
              <a:buFont typeface="Arial" pitchFamily="34" charset="0"/>
              <a:buChar char="•"/>
            </a:pPr>
            <a:r>
              <a:rPr lang="en-US" sz="2000" dirty="0"/>
              <a:t>Cost function optimizes the regression coefficients or weights. It measures how a linear regression model is performing.</a:t>
            </a:r>
          </a:p>
          <a:p>
            <a:endParaRPr lang="en-US" sz="2000" dirty="0"/>
          </a:p>
          <a:p>
            <a:pPr marL="342900" indent="-342900">
              <a:buFont typeface="Arial" pitchFamily="34" charset="0"/>
              <a:buChar char="•"/>
            </a:pPr>
            <a:r>
              <a:rPr lang="en-US" sz="2000" dirty="0"/>
              <a:t>We can use the cost function to find the accuracy of the </a:t>
            </a:r>
            <a:r>
              <a:rPr lang="en-US" sz="2000" b="1" dirty="0"/>
              <a:t>mapping function</a:t>
            </a:r>
            <a:r>
              <a:rPr lang="en-US" sz="2000" dirty="0"/>
              <a:t>, which maps the input variable to the output variable. This mapping function is also known as </a:t>
            </a:r>
            <a:r>
              <a:rPr lang="en-US" sz="2000" b="1" dirty="0"/>
              <a:t>Hypothesis function</a:t>
            </a:r>
            <a:r>
              <a:rPr lang="en-US" sz="2000" dirty="0"/>
              <a:t>.</a:t>
            </a:r>
          </a:p>
          <a:p>
            <a:endParaRPr lang="en-US" sz="2000" dirty="0"/>
          </a:p>
        </p:txBody>
      </p:sp>
    </p:spTree>
    <p:extLst>
      <p:ext uri="{BB962C8B-B14F-4D97-AF65-F5344CB8AC3E}">
        <p14:creationId xmlns="" xmlns:p14="http://schemas.microsoft.com/office/powerpoint/2010/main" val="2466933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016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1631216"/>
          </a:xfrm>
          <a:prstGeom prst="rect">
            <a:avLst/>
          </a:prstGeom>
        </p:spPr>
        <p:txBody>
          <a:bodyPr wrap="square">
            <a:spAutoFit/>
          </a:bodyPr>
          <a:lstStyle/>
          <a:p>
            <a:r>
              <a:rPr lang="en-US" sz="2000" b="1" dirty="0"/>
              <a:t>Cost function-</a:t>
            </a:r>
          </a:p>
          <a:p>
            <a:r>
              <a:rPr lang="en-US" sz="2000" dirty="0">
                <a:latin typeface="Times New Roman" pitchFamily="18" charset="0"/>
                <a:cs typeface="Times New Roman" pitchFamily="18" charset="0"/>
              </a:rPr>
              <a:t>For Linear Regression, we use the </a:t>
            </a:r>
            <a:r>
              <a:rPr lang="en-US" sz="2000" b="1" dirty="0">
                <a:latin typeface="Times New Roman" pitchFamily="18" charset="0"/>
                <a:cs typeface="Times New Roman" pitchFamily="18" charset="0"/>
              </a:rPr>
              <a:t>Mean Squared Error (MSE)</a:t>
            </a:r>
            <a:r>
              <a:rPr lang="en-US" sz="2000" dirty="0">
                <a:latin typeface="Times New Roman" pitchFamily="18" charset="0"/>
                <a:cs typeface="Times New Roman" pitchFamily="18" charset="0"/>
              </a:rPr>
              <a:t> cost function, which is the average of squared error occurred between the predicted values and actual values. It can be written as:</a:t>
            </a:r>
          </a:p>
          <a:p>
            <a:r>
              <a:rPr lang="en-US" sz="2000" dirty="0">
                <a:latin typeface="Times New Roman" pitchFamily="18" charset="0"/>
                <a:cs typeface="Times New Roman" pitchFamily="18" charset="0"/>
              </a:rPr>
              <a:t>For the above linear equation, MSE can be calculated as:</a:t>
            </a:r>
          </a:p>
          <a:p>
            <a:endParaRPr lang="en-US" sz="2000" dirty="0"/>
          </a:p>
        </p:txBody>
      </p:sp>
      <p:pic>
        <p:nvPicPr>
          <p:cNvPr id="5122" name="Picture 2" descr="C:\Users\ADMIN\Downloads\linear-regression-in-machine-learning4.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876300" y="3776353"/>
            <a:ext cx="5586537" cy="9025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056904" y="5070764"/>
            <a:ext cx="5854535" cy="1661993"/>
          </a:xfrm>
          <a:prstGeom prst="rect">
            <a:avLst/>
          </a:prstGeom>
          <a:noFill/>
        </p:spPr>
        <p:txBody>
          <a:bodyPr wrap="square" rtlCol="0">
            <a:spAutoFit/>
          </a:bodyPr>
          <a:lstStyle/>
          <a:p>
            <a:r>
              <a:rPr lang="en-US" sz="2200" b="1" dirty="0">
                <a:latin typeface="Times New Roman" pitchFamily="18" charset="0"/>
                <a:cs typeface="Times New Roman" pitchFamily="18" charset="0"/>
              </a:rPr>
              <a:t>Where,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N=Total number of observation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Yi = Actual value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(a1x</a:t>
            </a:r>
            <a:r>
              <a:rPr lang="en-US" sz="2200"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+a</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Predicted value.</a:t>
            </a:r>
          </a:p>
          <a:p>
            <a:endParaRPr lang="en-US" dirty="0"/>
          </a:p>
        </p:txBody>
      </p:sp>
    </p:spTree>
    <p:extLst>
      <p:ext uri="{BB962C8B-B14F-4D97-AF65-F5344CB8AC3E}">
        <p14:creationId xmlns="" xmlns:p14="http://schemas.microsoft.com/office/powerpoint/2010/main" val="424950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375243"/>
          </a:xfrm>
          <a:prstGeom prst="rect">
            <a:avLst/>
          </a:prstGeom>
          <a:noFill/>
          <a:ln>
            <a:noFill/>
          </a:ln>
        </p:spPr>
        <p:txBody>
          <a:bodyPr spcFirstLastPara="1" wrap="square" lIns="91425" tIns="45700" rIns="91425" bIns="45700" anchor="t" anchorCtr="0">
            <a:spAutoFit/>
          </a:bodyPr>
          <a:lstStyle/>
          <a:p>
            <a:r>
              <a:rPr lang="en-US" sz="2000" b="1" dirty="0"/>
              <a:t>Key Points</a:t>
            </a:r>
            <a:r>
              <a:rPr lang="en-US" sz="2000" dirty="0"/>
              <a:t>:</a:t>
            </a:r>
          </a:p>
          <a:p>
            <a:endParaRPr lang="en-US" sz="2000" dirty="0"/>
          </a:p>
          <a:p>
            <a:pPr marL="342900" indent="-342900" algn="just">
              <a:lnSpc>
                <a:spcPct val="150000"/>
              </a:lnSpc>
              <a:buFont typeface="Wingdings" pitchFamily="2" charset="2"/>
              <a:buChar char="§"/>
            </a:pPr>
            <a:r>
              <a:rPr lang="en-US" sz="2000" dirty="0"/>
              <a:t>Supervised learning involves training a model using labeled data.</a:t>
            </a:r>
          </a:p>
          <a:p>
            <a:pPr marL="342900" indent="-342900" algn="just">
              <a:lnSpc>
                <a:spcPct val="150000"/>
              </a:lnSpc>
              <a:buFont typeface="Wingdings" pitchFamily="2" charset="2"/>
              <a:buChar char="§"/>
            </a:pPr>
            <a:r>
              <a:rPr lang="en-US" sz="2000" dirty="0"/>
              <a:t>Labeled data consists of input features and their corresponding output labels or target values.</a:t>
            </a:r>
          </a:p>
          <a:p>
            <a:pPr marL="342900" indent="-342900" algn="just">
              <a:lnSpc>
                <a:spcPct val="150000"/>
              </a:lnSpc>
              <a:buFont typeface="Wingdings" pitchFamily="2" charset="2"/>
              <a:buChar char="§"/>
            </a:pPr>
            <a:r>
              <a:rPr lang="en-US" sz="2000" dirty="0"/>
              <a:t>The algorithm learns from the labeled data to make predictions or decisions.</a:t>
            </a:r>
          </a:p>
          <a:p>
            <a:pPr marL="342900" indent="-342900" algn="just">
              <a:lnSpc>
                <a:spcPct val="150000"/>
              </a:lnSpc>
              <a:buFont typeface="Wingdings" pitchFamily="2" charset="2"/>
              <a:buChar char="§"/>
            </a:pPr>
            <a:r>
              <a:rPr lang="en-US" sz="2000" dirty="0"/>
              <a:t>The goal is to find a mapping function that can generalize well to new, unseen data.</a:t>
            </a:r>
          </a:p>
          <a:p>
            <a:pPr marL="342900" indent="-342900" algn="just">
              <a:lnSpc>
                <a:spcPct val="150000"/>
              </a:lnSpc>
              <a:buFont typeface="Wingdings" pitchFamily="2" charset="2"/>
              <a:buChar char="§"/>
            </a:pPr>
            <a:r>
              <a:rPr lang="en-US" sz="2000" dirty="0"/>
              <a:t>Supervised learning is used for tasks like classification, regression, and prediction.</a:t>
            </a:r>
          </a:p>
          <a:p>
            <a:pPr marL="0" marR="0" lvl="0" indent="0" algn="l" rtl="0">
              <a:spcBef>
                <a:spcPts val="40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Introduction to Supervised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095652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1631216"/>
          </a:xfrm>
          <a:prstGeom prst="rect">
            <a:avLst/>
          </a:prstGeom>
        </p:spPr>
        <p:txBody>
          <a:bodyPr wrap="square">
            <a:spAutoFit/>
          </a:bodyPr>
          <a:lstStyle/>
          <a:p>
            <a:r>
              <a:rPr lang="en-US" sz="2000" b="1" dirty="0"/>
              <a:t>Residuals:</a:t>
            </a:r>
            <a:r>
              <a:rPr lang="en-US" sz="2000" dirty="0"/>
              <a:t> </a:t>
            </a:r>
          </a:p>
          <a:p>
            <a:r>
              <a:rPr lang="en-US" sz="2000" dirty="0"/>
              <a:t>The distance between the actual value and predicted values is called residual. If the observed points are far from the regression line, then the residual will be high, and so cost function will high. If the scatter points are close to the regression line, then the residual will be small and hence the cost function will be low.</a:t>
            </a:r>
          </a:p>
        </p:txBody>
      </p:sp>
    </p:spTree>
    <p:extLst>
      <p:ext uri="{BB962C8B-B14F-4D97-AF65-F5344CB8AC3E}">
        <p14:creationId xmlns="" xmlns:p14="http://schemas.microsoft.com/office/powerpoint/2010/main" val="2980294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2554545"/>
          </a:xfrm>
          <a:prstGeom prst="rect">
            <a:avLst/>
          </a:prstGeom>
        </p:spPr>
        <p:txBody>
          <a:bodyPr wrap="square">
            <a:spAutoFit/>
          </a:bodyPr>
          <a:lstStyle/>
          <a:p>
            <a:r>
              <a:rPr lang="en-US" sz="2000" b="1" dirty="0"/>
              <a:t>Gradient Descent:</a:t>
            </a:r>
          </a:p>
          <a:p>
            <a:endParaRPr lang="en-US" sz="2000" b="1" dirty="0"/>
          </a:p>
          <a:p>
            <a:pPr marL="342900" indent="-342900">
              <a:buFont typeface="Wingdings" pitchFamily="2" charset="2"/>
              <a:buChar char="q"/>
            </a:pPr>
            <a:r>
              <a:rPr lang="en-US" sz="2000" dirty="0"/>
              <a:t>Gradient descent is used to minimize the MSE by calculating the gradient of the cost function.</a:t>
            </a:r>
          </a:p>
          <a:p>
            <a:pPr marL="342900" indent="-342900">
              <a:buFont typeface="Wingdings" pitchFamily="2" charset="2"/>
              <a:buChar char="q"/>
            </a:pPr>
            <a:r>
              <a:rPr lang="en-US" sz="2000" dirty="0"/>
              <a:t>A regression model uses gradient descent to update the coefficients of the line by reducing the cost function.</a:t>
            </a:r>
          </a:p>
          <a:p>
            <a:pPr marL="342900" indent="-342900">
              <a:buFont typeface="Wingdings" pitchFamily="2" charset="2"/>
              <a:buChar char="q"/>
            </a:pPr>
            <a:r>
              <a:rPr lang="en-US" sz="2000" dirty="0"/>
              <a:t>It is done by a random selection of values of coefficient and then iteratively update the values to reach the minimum cost function.</a:t>
            </a:r>
          </a:p>
          <a:p>
            <a:endParaRPr lang="en-US" sz="2000" dirty="0"/>
          </a:p>
        </p:txBody>
      </p:sp>
    </p:spTree>
    <p:extLst>
      <p:ext uri="{BB962C8B-B14F-4D97-AF65-F5344CB8AC3E}">
        <p14:creationId xmlns="" xmlns:p14="http://schemas.microsoft.com/office/powerpoint/2010/main" val="3640980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2862322"/>
          </a:xfrm>
          <a:prstGeom prst="rect">
            <a:avLst/>
          </a:prstGeom>
        </p:spPr>
        <p:txBody>
          <a:bodyPr wrap="square">
            <a:spAutoFit/>
          </a:bodyPr>
          <a:lstStyle/>
          <a:p>
            <a:r>
              <a:rPr lang="en-US" sz="2000" b="1" dirty="0"/>
              <a:t>Model Performance:</a:t>
            </a:r>
          </a:p>
          <a:p>
            <a:endParaRPr lang="en-US" sz="2000" b="1" dirty="0"/>
          </a:p>
          <a:p>
            <a:r>
              <a:rPr lang="en-US" sz="2000" dirty="0"/>
              <a:t>The Goodness of fit determines how the line of regression fits the set of observations. The process of finding the best model out of various models is called </a:t>
            </a:r>
            <a:r>
              <a:rPr lang="en-US" sz="2000" b="1" dirty="0"/>
              <a:t>optimization</a:t>
            </a:r>
            <a:r>
              <a:rPr lang="en-US" sz="2000" dirty="0"/>
              <a:t>. It can be achieved by </a:t>
            </a:r>
            <a:r>
              <a:rPr lang="en-US" sz="2000" b="1" dirty="0"/>
              <a:t>R-squared method.</a:t>
            </a:r>
          </a:p>
          <a:p>
            <a:endParaRPr lang="en-US" sz="2000" dirty="0"/>
          </a:p>
          <a:p>
            <a:r>
              <a:rPr lang="en-US" sz="2000" dirty="0"/>
              <a:t/>
            </a:r>
            <a:br>
              <a:rPr lang="en-US" sz="2000" dirty="0"/>
            </a:br>
            <a:endParaRPr lang="en-US" sz="2000" dirty="0"/>
          </a:p>
          <a:p>
            <a:endParaRPr lang="en-US" sz="2000" dirty="0"/>
          </a:p>
        </p:txBody>
      </p:sp>
    </p:spTree>
    <p:extLst>
      <p:ext uri="{BB962C8B-B14F-4D97-AF65-F5344CB8AC3E}">
        <p14:creationId xmlns="" xmlns:p14="http://schemas.microsoft.com/office/powerpoint/2010/main" val="2748549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Linear Regression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4708981"/>
          </a:xfrm>
          <a:prstGeom prst="rect">
            <a:avLst/>
          </a:prstGeom>
        </p:spPr>
        <p:txBody>
          <a:bodyPr wrap="square">
            <a:spAutoFit/>
          </a:bodyPr>
          <a:lstStyle/>
          <a:p>
            <a:r>
              <a:rPr lang="en-US" sz="2000" b="1" dirty="0"/>
              <a:t> R-squared method:</a:t>
            </a:r>
            <a:endParaRPr lang="en-US" sz="2000" dirty="0"/>
          </a:p>
          <a:p>
            <a:r>
              <a:rPr lang="en-US" sz="2000" dirty="0"/>
              <a:t>R-squared is a statistical method that determines the goodness of fit.</a:t>
            </a:r>
          </a:p>
          <a:p>
            <a:r>
              <a:rPr lang="en-US" sz="2000" dirty="0"/>
              <a:t>It measures the strength of the relationship between the dependent and independent variables on a scale of 0-100%.</a:t>
            </a:r>
          </a:p>
          <a:p>
            <a:r>
              <a:rPr lang="en-US" sz="2000" dirty="0"/>
              <a:t>The high value of R-square determines the less difference between the predicted values and actual values and hence represents a good model.</a:t>
            </a:r>
          </a:p>
          <a:p>
            <a:r>
              <a:rPr lang="en-US" sz="2000" dirty="0"/>
              <a:t>It is also called a </a:t>
            </a:r>
            <a:r>
              <a:rPr lang="en-US" sz="2000" b="1" dirty="0"/>
              <a:t>coefficient of determination,</a:t>
            </a:r>
            <a:r>
              <a:rPr lang="en-US" sz="2000" dirty="0"/>
              <a:t> or </a:t>
            </a:r>
            <a:r>
              <a:rPr lang="en-US" sz="2000" b="1" dirty="0"/>
              <a:t>coefficient of multiple determination</a:t>
            </a:r>
            <a:r>
              <a:rPr lang="en-US" sz="2000" dirty="0"/>
              <a:t> for multiple regression.</a:t>
            </a:r>
          </a:p>
          <a:p>
            <a:endParaRPr lang="en-US" sz="2000" dirty="0"/>
          </a:p>
          <a:p>
            <a:r>
              <a:rPr lang="en-US" sz="2000" dirty="0"/>
              <a:t>It can be calculated from the below formula:</a:t>
            </a:r>
          </a:p>
          <a:p>
            <a:r>
              <a:rPr lang="en-US" sz="2000" dirty="0"/>
              <a:t/>
            </a:r>
            <a:br>
              <a:rPr lang="en-US" sz="2000" dirty="0"/>
            </a:br>
            <a:endParaRPr lang="en-US" sz="2000" dirty="0"/>
          </a:p>
          <a:p>
            <a:r>
              <a:rPr lang="en-US" sz="2000" dirty="0"/>
              <a:t/>
            </a:r>
            <a:br>
              <a:rPr lang="en-US" sz="2000" dirty="0"/>
            </a:br>
            <a:endParaRPr lang="en-US" sz="2000" dirty="0"/>
          </a:p>
          <a:p>
            <a:endParaRPr lang="en-US" sz="2000" dirty="0"/>
          </a:p>
        </p:txBody>
      </p:sp>
      <p:pic>
        <p:nvPicPr>
          <p:cNvPr id="6146" name="Picture 2" descr="C:\Users\ADMIN\Downloads\linear-regression-in-machine-learning5.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781298" y="5548313"/>
            <a:ext cx="3740727" cy="9831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79294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Simple Linear Regression in Machine Learning</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4862870"/>
          </a:xfrm>
          <a:prstGeom prst="rect">
            <a:avLst/>
          </a:prstGeom>
        </p:spPr>
        <p:txBody>
          <a:bodyPr wrap="square">
            <a:spAutoFit/>
          </a:bodyPr>
          <a:lstStyle/>
          <a:p>
            <a:pPr marL="342900" indent="-342900" algn="just">
              <a:lnSpc>
                <a:spcPct val="150000"/>
              </a:lnSpc>
              <a:buFont typeface="Arial" pitchFamily="34" charset="0"/>
              <a:buChar char="•"/>
            </a:pPr>
            <a:r>
              <a:rPr lang="en-US" sz="2000" b="1" dirty="0"/>
              <a:t> S</a:t>
            </a:r>
            <a:r>
              <a:rPr lang="en-US" sz="2000" dirty="0"/>
              <a:t>imple Linear Regression is a type of Regression algorithms that models the relationship between a dependent variable and a single independent variable. The relationship shown by a Simple Linear Regression model is linear or a sloped straight line, hence it is called Simple Linear Regression.</a:t>
            </a:r>
          </a:p>
          <a:p>
            <a:pPr marL="342900" indent="-342900" algn="just">
              <a:lnSpc>
                <a:spcPct val="150000"/>
              </a:lnSpc>
              <a:buFont typeface="Arial" pitchFamily="34" charset="0"/>
              <a:buChar char="•"/>
            </a:pPr>
            <a:r>
              <a:rPr lang="en-US" sz="2000" dirty="0"/>
              <a:t>The key point in Simple Linear Regression is that the </a:t>
            </a:r>
            <a:r>
              <a:rPr lang="en-US" sz="2000" b="1" i="1" dirty="0"/>
              <a:t>dependent variable must be a continuous/real value</a:t>
            </a:r>
            <a:r>
              <a:rPr lang="en-US" sz="2000" dirty="0"/>
              <a:t>. However, the independent variable can be measured on continuous or categorical values.</a:t>
            </a:r>
          </a:p>
          <a:p>
            <a:r>
              <a:rPr lang="en-US" sz="2000" dirty="0"/>
              <a:t/>
            </a:r>
            <a:br>
              <a:rPr lang="en-US" sz="2000" dirty="0"/>
            </a:br>
            <a:endParaRPr lang="en-US" sz="2000" dirty="0"/>
          </a:p>
          <a:p>
            <a:r>
              <a:rPr lang="en-US" sz="2000" dirty="0"/>
              <a:t/>
            </a:r>
            <a:br>
              <a:rPr lang="en-US" sz="2000" dirty="0"/>
            </a:br>
            <a:endParaRPr lang="en-US" sz="2000" dirty="0"/>
          </a:p>
          <a:p>
            <a:endParaRPr lang="en-US" sz="2000" dirty="0"/>
          </a:p>
        </p:txBody>
      </p:sp>
    </p:spTree>
    <p:extLst>
      <p:ext uri="{BB962C8B-B14F-4D97-AF65-F5344CB8AC3E}">
        <p14:creationId xmlns="" xmlns:p14="http://schemas.microsoft.com/office/powerpoint/2010/main" val="3180686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Simple Linear Regression in Machine Learning</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785652"/>
          </a:xfrm>
          <a:prstGeom prst="rect">
            <a:avLst/>
          </a:prstGeom>
        </p:spPr>
        <p:txBody>
          <a:bodyPr wrap="square">
            <a:spAutoFit/>
          </a:bodyPr>
          <a:lstStyle/>
          <a:p>
            <a:r>
              <a:rPr lang="en-US" sz="2000" b="1" dirty="0"/>
              <a:t>Simple Linear regression algorithm has mainly two objectives:</a:t>
            </a:r>
          </a:p>
          <a:p>
            <a:endParaRPr lang="en-US" sz="2000" b="1" dirty="0"/>
          </a:p>
          <a:p>
            <a:r>
              <a:rPr lang="en-US" sz="2000" b="1" dirty="0"/>
              <a:t>Model the relationship between the two variables.</a:t>
            </a:r>
            <a:r>
              <a:rPr lang="en-US" sz="2000" dirty="0"/>
              <a:t> Such as the relationship between Income and expenditure, experience and Salary, etc.</a:t>
            </a:r>
          </a:p>
          <a:p>
            <a:endParaRPr lang="en-US" sz="2000" dirty="0"/>
          </a:p>
          <a:p>
            <a:r>
              <a:rPr lang="en-US" sz="2000" b="1" dirty="0"/>
              <a:t>Forecasting new observations.</a:t>
            </a:r>
            <a:r>
              <a:rPr lang="en-US" sz="2000" dirty="0"/>
              <a:t> Such as Weather forecasting according to temperature, Revenue of a company according to the investments in a year, etc.</a:t>
            </a:r>
          </a:p>
          <a:p>
            <a:r>
              <a:rPr lang="en-US" sz="2000" dirty="0"/>
              <a:t/>
            </a:r>
            <a:br>
              <a:rPr lang="en-US" sz="2000" dirty="0"/>
            </a:br>
            <a:endParaRPr lang="en-US" sz="2000" dirty="0"/>
          </a:p>
          <a:p>
            <a:r>
              <a:rPr lang="en-US" sz="2000" dirty="0"/>
              <a:t/>
            </a:r>
            <a:br>
              <a:rPr lang="en-US" sz="2000" dirty="0"/>
            </a:br>
            <a:endParaRPr lang="en-US" sz="2000" dirty="0"/>
          </a:p>
          <a:p>
            <a:endParaRPr lang="en-US" sz="2000" dirty="0"/>
          </a:p>
        </p:txBody>
      </p:sp>
    </p:spTree>
    <p:extLst>
      <p:ext uri="{BB962C8B-B14F-4D97-AF65-F5344CB8AC3E}">
        <p14:creationId xmlns="" xmlns:p14="http://schemas.microsoft.com/office/powerpoint/2010/main" val="2134686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Simple Linear Regression in Machine Learning</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785652"/>
          </a:xfrm>
          <a:prstGeom prst="rect">
            <a:avLst/>
          </a:prstGeom>
        </p:spPr>
        <p:txBody>
          <a:bodyPr wrap="square">
            <a:spAutoFit/>
          </a:bodyPr>
          <a:lstStyle/>
          <a:p>
            <a:r>
              <a:rPr lang="en-US" sz="2000" dirty="0"/>
              <a:t>The Simple Linear Regression model can be represented using the below equation:</a:t>
            </a:r>
          </a:p>
          <a:p>
            <a:endParaRPr lang="en-US" sz="2000" b="1" dirty="0"/>
          </a:p>
          <a:p>
            <a:r>
              <a:rPr lang="en-US" sz="2000" b="1" dirty="0"/>
              <a:t>y= a</a:t>
            </a:r>
            <a:r>
              <a:rPr lang="en-US" sz="2000" b="1" baseline="-25000" dirty="0"/>
              <a:t>0</a:t>
            </a:r>
            <a:r>
              <a:rPr lang="en-US" sz="2000" b="1" dirty="0"/>
              <a:t>+a</a:t>
            </a:r>
            <a:r>
              <a:rPr lang="en-US" sz="2000" b="1" baseline="-25000" dirty="0"/>
              <a:t>1</a:t>
            </a:r>
            <a:r>
              <a:rPr lang="en-US" sz="2000" b="1" dirty="0"/>
              <a:t>x+ </a:t>
            </a:r>
            <a:r>
              <a:rPr lang="el-GR" sz="2000" b="1" dirty="0"/>
              <a:t>ε </a:t>
            </a:r>
            <a:endParaRPr lang="en-US" sz="2000" b="1" dirty="0"/>
          </a:p>
          <a:p>
            <a:endParaRPr lang="en-US" sz="2000" b="1" dirty="0"/>
          </a:p>
          <a:p>
            <a:r>
              <a:rPr lang="en-US" sz="2000" dirty="0"/>
              <a:t>Where,</a:t>
            </a:r>
          </a:p>
          <a:p>
            <a:r>
              <a:rPr lang="en-US" sz="2000" b="1" dirty="0"/>
              <a:t>a0= It is the intercept of the Regression line (can be obtained putting x=0)</a:t>
            </a:r>
            <a:r>
              <a:rPr lang="en-US" sz="2000" dirty="0"/>
              <a:t/>
            </a:r>
            <a:br>
              <a:rPr lang="en-US" sz="2000" dirty="0"/>
            </a:br>
            <a:r>
              <a:rPr lang="en-US" sz="2000" b="1" dirty="0"/>
              <a:t>a1= It is the slope of the regression line, which tells whether the line is increasing or decreasing.</a:t>
            </a:r>
            <a:r>
              <a:rPr lang="en-US" sz="2000" dirty="0"/>
              <a:t/>
            </a:r>
            <a:br>
              <a:rPr lang="en-US" sz="2000" dirty="0"/>
            </a:br>
            <a:r>
              <a:rPr lang="en-US" sz="2000" b="1" dirty="0"/>
              <a:t>ε = The error term. (For a good model it will be negligible)</a:t>
            </a:r>
            <a:endParaRPr lang="en-US" sz="2000" dirty="0"/>
          </a:p>
          <a:p>
            <a:r>
              <a:rPr lang="en-US" sz="2000" b="1" dirty="0"/>
              <a:t/>
            </a:r>
            <a:br>
              <a:rPr lang="en-US" sz="2000" b="1" dirty="0"/>
            </a:br>
            <a:endParaRPr lang="en-US" sz="2000" b="1" dirty="0"/>
          </a:p>
          <a:p>
            <a:endParaRPr lang="en-US" sz="2000" dirty="0"/>
          </a:p>
        </p:txBody>
      </p:sp>
    </p:spTree>
    <p:extLst>
      <p:ext uri="{BB962C8B-B14F-4D97-AF65-F5344CB8AC3E}">
        <p14:creationId xmlns="" xmlns:p14="http://schemas.microsoft.com/office/powerpoint/2010/main" val="280276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2598"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631763"/>
          </a:xfrm>
          <a:prstGeom prst="rect">
            <a:avLst/>
          </a:prstGeom>
        </p:spPr>
        <p:txBody>
          <a:bodyPr wrap="square">
            <a:spAutoFit/>
          </a:bodyPr>
          <a:lstStyle/>
          <a:p>
            <a:pPr>
              <a:lnSpc>
                <a:spcPct val="150000"/>
              </a:lnSpc>
            </a:pPr>
            <a:r>
              <a:rPr lang="en-US" sz="2000" b="1" dirty="0"/>
              <a:t>Problem Statement example for Simple Linear Regression:</a:t>
            </a:r>
            <a:endParaRPr lang="en-US" sz="2000" dirty="0"/>
          </a:p>
          <a:p>
            <a:pPr>
              <a:lnSpc>
                <a:spcPct val="150000"/>
              </a:lnSpc>
            </a:pPr>
            <a:endParaRPr lang="en-US" sz="2000" dirty="0"/>
          </a:p>
          <a:p>
            <a:pPr>
              <a:lnSpc>
                <a:spcPct val="150000"/>
              </a:lnSpc>
            </a:pPr>
            <a:r>
              <a:rPr lang="en-US" sz="2000" dirty="0"/>
              <a:t>Here we are taking a dataset that has two variables: salary (dependent variable) and experience (Independent variable). The goals of this problem is:</a:t>
            </a:r>
          </a:p>
          <a:p>
            <a:pPr marL="342900" indent="-342900">
              <a:lnSpc>
                <a:spcPct val="150000"/>
              </a:lnSpc>
              <a:buFont typeface="Arial" pitchFamily="34" charset="0"/>
              <a:buChar char="•"/>
            </a:pPr>
            <a:r>
              <a:rPr lang="en-US" sz="2000" b="1" dirty="0"/>
              <a:t>We want to find out if there is any correlation between these two variables</a:t>
            </a:r>
            <a:endParaRPr lang="en-US" sz="2000" dirty="0"/>
          </a:p>
          <a:p>
            <a:pPr marL="342900" indent="-342900">
              <a:lnSpc>
                <a:spcPct val="150000"/>
              </a:lnSpc>
              <a:buFont typeface="Arial" pitchFamily="34" charset="0"/>
              <a:buChar char="•"/>
            </a:pPr>
            <a:r>
              <a:rPr lang="en-US" sz="2000" b="1" dirty="0"/>
              <a:t>We will find the best fit line for the dataset.</a:t>
            </a:r>
            <a:endParaRPr lang="en-US" sz="2000" dirty="0"/>
          </a:p>
          <a:p>
            <a:pPr marL="342900" indent="-342900">
              <a:lnSpc>
                <a:spcPct val="150000"/>
              </a:lnSpc>
              <a:buFont typeface="Arial" pitchFamily="34" charset="0"/>
              <a:buChar char="•"/>
            </a:pPr>
            <a:r>
              <a:rPr lang="en-US" sz="2000" b="1" dirty="0"/>
              <a:t>How the dependent variable is changing by changing the independent variable.</a:t>
            </a:r>
            <a:endParaRPr lang="en-US" sz="2000" dirty="0"/>
          </a:p>
          <a:p>
            <a:pPr marL="342900" indent="-342900">
              <a:buFont typeface="Arial" pitchFamily="34" charset="0"/>
              <a:buChar char="•"/>
            </a:pPr>
            <a:endParaRPr lang="en-US" sz="2000" dirty="0"/>
          </a:p>
        </p:txBody>
      </p:sp>
    </p:spTree>
    <p:extLst>
      <p:ext uri="{BB962C8B-B14F-4D97-AF65-F5344CB8AC3E}">
        <p14:creationId xmlns="" xmlns:p14="http://schemas.microsoft.com/office/powerpoint/2010/main" val="1867934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4401205"/>
          </a:xfrm>
          <a:prstGeom prst="rect">
            <a:avLst/>
          </a:prstGeom>
        </p:spPr>
        <p:txBody>
          <a:bodyPr wrap="square">
            <a:spAutoFit/>
          </a:bodyPr>
          <a:lstStyle/>
          <a:p>
            <a:r>
              <a:rPr lang="en-US" sz="2000" dirty="0"/>
              <a:t>To implement the Simple Linear regression model in machine learning using Python, we need to follow the below steps:</a:t>
            </a:r>
          </a:p>
          <a:p>
            <a:r>
              <a:rPr lang="en-US" sz="2000" b="1" dirty="0"/>
              <a:t>Step-1: Data Pre-processing</a:t>
            </a:r>
            <a:endParaRPr lang="en-US" sz="2000" dirty="0"/>
          </a:p>
          <a:p>
            <a:r>
              <a:rPr lang="en-US" sz="2000" dirty="0"/>
              <a:t>The first step for creating the Simple Linear Regression model is </a:t>
            </a:r>
            <a:r>
              <a:rPr lang="en-US" sz="2000" dirty="0">
                <a:hlinkClick r:id="rId4"/>
              </a:rPr>
              <a:t>data pre-processing</a:t>
            </a:r>
            <a:r>
              <a:rPr lang="en-US" sz="2000" dirty="0"/>
              <a:t>.</a:t>
            </a:r>
          </a:p>
          <a:p>
            <a:endParaRPr lang="en-US" sz="2000" dirty="0"/>
          </a:p>
          <a:p>
            <a:r>
              <a:rPr lang="en-US" sz="2000" dirty="0"/>
              <a:t>First, we will import the three important libraries, which will help us for loading the dataset, plotting the graphs, and creating the Simple Linear Regression model.</a:t>
            </a:r>
          </a:p>
          <a:p>
            <a:endParaRPr lang="en-US" sz="2000" dirty="0"/>
          </a:p>
          <a:p>
            <a:r>
              <a:rPr lang="en-US" sz="2000" b="1" dirty="0"/>
              <a:t>import</a:t>
            </a:r>
            <a:r>
              <a:rPr lang="en-US" sz="2000" dirty="0"/>
              <a:t> </a:t>
            </a:r>
            <a:r>
              <a:rPr lang="en-US" sz="2000" dirty="0" err="1"/>
              <a:t>numpy</a:t>
            </a:r>
            <a:r>
              <a:rPr lang="en-US" sz="2000" dirty="0"/>
              <a:t> as nm  </a:t>
            </a:r>
          </a:p>
          <a:p>
            <a:r>
              <a:rPr lang="en-US" sz="2000" b="1" dirty="0"/>
              <a:t>import</a:t>
            </a:r>
            <a:r>
              <a:rPr lang="en-US" sz="2000" dirty="0"/>
              <a:t> </a:t>
            </a:r>
            <a:r>
              <a:rPr lang="en-US" sz="2000" dirty="0" err="1"/>
              <a:t>matplotlib.pyplot</a:t>
            </a:r>
            <a:r>
              <a:rPr lang="en-US" sz="2000" dirty="0"/>
              <a:t> as </a:t>
            </a:r>
            <a:r>
              <a:rPr lang="en-US" sz="2000" dirty="0" err="1"/>
              <a:t>mtp</a:t>
            </a:r>
            <a:r>
              <a:rPr lang="en-US" sz="2000" dirty="0"/>
              <a:t>  </a:t>
            </a:r>
          </a:p>
          <a:p>
            <a:r>
              <a:rPr lang="en-US" sz="2000" b="1" dirty="0"/>
              <a:t>import</a:t>
            </a:r>
            <a:r>
              <a:rPr lang="en-US" sz="2000" dirty="0"/>
              <a:t> pandas as </a:t>
            </a:r>
            <a:r>
              <a:rPr lang="en-US" sz="2000" dirty="0" err="1"/>
              <a:t>pd</a:t>
            </a:r>
            <a:r>
              <a:rPr lang="en-US" sz="2000" dirty="0"/>
              <a:t>  </a:t>
            </a:r>
          </a:p>
          <a:p>
            <a:endParaRPr lang="en-US" sz="2000" dirty="0"/>
          </a:p>
          <a:p>
            <a:endParaRPr lang="en-US" sz="2000" dirty="0"/>
          </a:p>
          <a:p>
            <a:endParaRPr lang="en-US" sz="2000" dirty="0"/>
          </a:p>
        </p:txBody>
      </p:sp>
    </p:spTree>
    <p:extLst>
      <p:ext uri="{BB962C8B-B14F-4D97-AF65-F5344CB8AC3E}">
        <p14:creationId xmlns="" xmlns:p14="http://schemas.microsoft.com/office/powerpoint/2010/main" val="4134463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4401205"/>
          </a:xfrm>
          <a:prstGeom prst="rect">
            <a:avLst/>
          </a:prstGeom>
        </p:spPr>
        <p:txBody>
          <a:bodyPr wrap="square">
            <a:spAutoFit/>
          </a:bodyPr>
          <a:lstStyle/>
          <a:p>
            <a:r>
              <a:rPr lang="en-US" sz="2000" dirty="0"/>
              <a:t>To implement the Simple Linear regression model in machine learning using Python, we need to follow the below steps:</a:t>
            </a:r>
          </a:p>
          <a:p>
            <a:r>
              <a:rPr lang="en-US" sz="2000" b="1" dirty="0"/>
              <a:t>Step-1: Data Pre-processing</a:t>
            </a:r>
            <a:endParaRPr lang="en-US" sz="2000" dirty="0"/>
          </a:p>
          <a:p>
            <a:r>
              <a:rPr lang="en-US" sz="2000" dirty="0"/>
              <a:t>The first step for creating the Simple Linear Regression model is </a:t>
            </a:r>
            <a:r>
              <a:rPr lang="en-US" sz="2000" dirty="0">
                <a:hlinkClick r:id="rId4"/>
              </a:rPr>
              <a:t>data pre-processing</a:t>
            </a:r>
            <a:r>
              <a:rPr lang="en-US" sz="2000" dirty="0"/>
              <a:t>.</a:t>
            </a:r>
          </a:p>
          <a:p>
            <a:endParaRPr lang="en-US" sz="2000" dirty="0"/>
          </a:p>
          <a:p>
            <a:r>
              <a:rPr lang="en-US" sz="2000" dirty="0"/>
              <a:t>First, we will import the three important libraries, which will help us for loading the dataset, plotting the graphs, and creating the Simple Linear Regression model.</a:t>
            </a:r>
          </a:p>
          <a:p>
            <a:endParaRPr lang="en-US" sz="2000" dirty="0"/>
          </a:p>
          <a:p>
            <a:r>
              <a:rPr lang="en-US" sz="2000" b="1" dirty="0"/>
              <a:t>import</a:t>
            </a:r>
            <a:r>
              <a:rPr lang="en-US" sz="2000" dirty="0"/>
              <a:t> </a:t>
            </a:r>
            <a:r>
              <a:rPr lang="en-US" sz="2000" dirty="0" err="1"/>
              <a:t>numpy</a:t>
            </a:r>
            <a:r>
              <a:rPr lang="en-US" sz="2000" dirty="0"/>
              <a:t> as nm  </a:t>
            </a:r>
          </a:p>
          <a:p>
            <a:r>
              <a:rPr lang="en-US" sz="2000" b="1" dirty="0"/>
              <a:t>import</a:t>
            </a:r>
            <a:r>
              <a:rPr lang="en-US" sz="2000" dirty="0"/>
              <a:t> </a:t>
            </a:r>
            <a:r>
              <a:rPr lang="en-US" sz="2000" dirty="0" err="1"/>
              <a:t>matplotlib.pyplot</a:t>
            </a:r>
            <a:r>
              <a:rPr lang="en-US" sz="2000" dirty="0"/>
              <a:t> as </a:t>
            </a:r>
            <a:r>
              <a:rPr lang="en-US" sz="2000" dirty="0" err="1"/>
              <a:t>mtp</a:t>
            </a:r>
            <a:r>
              <a:rPr lang="en-US" sz="2000" dirty="0"/>
              <a:t>  </a:t>
            </a:r>
          </a:p>
          <a:p>
            <a:r>
              <a:rPr lang="en-US" sz="2000" b="1" dirty="0"/>
              <a:t>import</a:t>
            </a:r>
            <a:r>
              <a:rPr lang="en-US" sz="2000" dirty="0"/>
              <a:t> pandas as </a:t>
            </a:r>
            <a:r>
              <a:rPr lang="en-US" sz="2000" dirty="0" err="1"/>
              <a:t>pd</a:t>
            </a:r>
            <a:r>
              <a:rPr lang="en-US" sz="2000" dirty="0"/>
              <a:t>  </a:t>
            </a:r>
          </a:p>
          <a:p>
            <a:endParaRPr lang="en-US" sz="2000" dirty="0"/>
          </a:p>
          <a:p>
            <a:endParaRPr lang="en-US" sz="2000" dirty="0"/>
          </a:p>
          <a:p>
            <a:endParaRPr lang="en-US" sz="2000" dirty="0"/>
          </a:p>
        </p:txBody>
      </p:sp>
    </p:spTree>
    <p:extLst>
      <p:ext uri="{BB962C8B-B14F-4D97-AF65-F5344CB8AC3E}">
        <p14:creationId xmlns="" xmlns:p14="http://schemas.microsoft.com/office/powerpoint/2010/main" val="140572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4"/>
          <p:cNvGrpSpPr/>
          <p:nvPr/>
        </p:nvGrpSpPr>
        <p:grpSpPr>
          <a:xfrm>
            <a:off x="0" y="207010"/>
            <a:ext cx="12192000" cy="6930769"/>
            <a:chOff x="-529" y="-21635"/>
            <a:chExt cx="12193057" cy="6901270"/>
          </a:xfrm>
        </p:grpSpPr>
        <p:pic>
          <p:nvPicPr>
            <p:cNvPr id="6" name="Picture 5"/>
            <p:cNvPicPr>
              <a:picLocks noChangeAspect="1"/>
            </p:cNvPicPr>
            <p:nvPr/>
          </p:nvPicPr>
          <p:blipFill>
            <a:blip r:embed="rId2"/>
            <a:stretch>
              <a:fillRect/>
            </a:stretch>
          </p:blipFill>
          <p:spPr>
            <a:xfrm>
              <a:off x="-529" y="-21635"/>
              <a:ext cx="12193057" cy="6901270"/>
            </a:xfrm>
            <a:prstGeom prst="rect">
              <a:avLst/>
            </a:prstGeom>
          </p:spPr>
        </p:pic>
        <p:sp>
          <p:nvSpPr>
            <p:cNvPr id="7"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 Placeholder 2"/>
          <p:cNvSpPr>
            <a:spLocks noGrp="1"/>
          </p:cNvSpPr>
          <p:nvPr>
            <p:ph type="body" idx="1"/>
          </p:nvPr>
        </p:nvSpPr>
        <p:spPr>
          <a:xfrm>
            <a:off x="188687" y="2553017"/>
            <a:ext cx="11742056" cy="4094277"/>
          </a:xfrm>
        </p:spPr>
        <p:txBody>
          <a:bodyPr>
            <a:noAutofit/>
          </a:bodyPr>
          <a:lstStyle/>
          <a:p>
            <a:pPr algn="just">
              <a:lnSpc>
                <a:spcPct val="100000"/>
              </a:lnSpc>
            </a:pPr>
            <a:r>
              <a:rPr lang="en-US" sz="2200" b="1" dirty="0">
                <a:latin typeface="Times New Roman" panose="02020603050405020304" pitchFamily="18" charset="0"/>
                <a:cs typeface="Times New Roman" panose="02020603050405020304" pitchFamily="18" charset="0"/>
              </a:rPr>
              <a:t>Labeled Data:</a:t>
            </a:r>
            <a:endParaRPr lang="en-US" sz="2200" dirty="0">
              <a:latin typeface="Times New Roman" panose="02020603050405020304" pitchFamily="18" charset="0"/>
              <a:cs typeface="Times New Roman" panose="02020603050405020304" pitchFamily="18" charset="0"/>
            </a:endParaRPr>
          </a:p>
          <a:p>
            <a:pPr lvl="1" algn="just">
              <a:lnSpc>
                <a:spcPct val="100000"/>
              </a:lnSpc>
            </a:pPr>
            <a:r>
              <a:rPr lang="en-US" sz="2200" dirty="0">
                <a:latin typeface="Times New Roman" panose="02020603050405020304" pitchFamily="18" charset="0"/>
                <a:cs typeface="Times New Roman" panose="02020603050405020304" pitchFamily="18" charset="0"/>
              </a:rPr>
              <a:t>The dataset used in supervised learning consists of input-output pairs. The inputs are typically represented as feature vectors, and the outputs are the labels or target values.</a:t>
            </a:r>
          </a:p>
          <a:p>
            <a:pPr algn="just">
              <a:lnSpc>
                <a:spcPct val="100000"/>
              </a:lnSpc>
            </a:pPr>
            <a:r>
              <a:rPr lang="en-US" sz="2200" b="1" dirty="0">
                <a:latin typeface="Times New Roman" panose="02020603050405020304" pitchFamily="18" charset="0"/>
                <a:cs typeface="Times New Roman" panose="02020603050405020304" pitchFamily="18" charset="0"/>
              </a:rPr>
              <a:t>Training Phase:</a:t>
            </a:r>
            <a:endParaRPr lang="en-US" sz="2200" dirty="0">
              <a:latin typeface="Times New Roman" panose="02020603050405020304" pitchFamily="18" charset="0"/>
              <a:cs typeface="Times New Roman" panose="02020603050405020304" pitchFamily="18" charset="0"/>
            </a:endParaRPr>
          </a:p>
          <a:p>
            <a:pPr lvl="1" algn="just">
              <a:lnSpc>
                <a:spcPct val="100000"/>
              </a:lnSpc>
            </a:pPr>
            <a:r>
              <a:rPr lang="en-US" sz="2200" dirty="0">
                <a:latin typeface="Times New Roman" panose="02020603050405020304" pitchFamily="18" charset="0"/>
                <a:cs typeface="Times New Roman" panose="02020603050405020304" pitchFamily="18" charset="0"/>
              </a:rPr>
              <a:t>During the training phase, the supervised learning algorithm analyzes the labeled data to learn patterns and relationships between the input features and the output labels. This learning process involves optimizing the model's parameters to minimize the error in predictions.</a:t>
            </a:r>
          </a:p>
          <a:p>
            <a:pPr algn="just">
              <a:lnSpc>
                <a:spcPct val="100000"/>
              </a:lnSpc>
            </a:pPr>
            <a:r>
              <a:rPr lang="en-US" sz="2200" b="1" dirty="0">
                <a:latin typeface="Times New Roman" panose="02020603050405020304" pitchFamily="18" charset="0"/>
                <a:cs typeface="Times New Roman" panose="02020603050405020304" pitchFamily="18" charset="0"/>
              </a:rPr>
              <a:t>Prediction Phase:</a:t>
            </a:r>
            <a:endParaRPr lang="en-US" sz="2200" dirty="0">
              <a:latin typeface="Times New Roman" panose="02020603050405020304" pitchFamily="18" charset="0"/>
              <a:cs typeface="Times New Roman" panose="02020603050405020304" pitchFamily="18" charset="0"/>
            </a:endParaRPr>
          </a:p>
          <a:p>
            <a:pPr lvl="1" algn="just">
              <a:lnSpc>
                <a:spcPct val="100000"/>
              </a:lnSpc>
            </a:pPr>
            <a:r>
              <a:rPr lang="en-US" sz="2200" dirty="0">
                <a:latin typeface="Times New Roman" panose="02020603050405020304" pitchFamily="18" charset="0"/>
                <a:cs typeface="Times New Roman" panose="02020603050405020304" pitchFamily="18" charset="0"/>
              </a:rPr>
              <a:t>Once the model is trained, it can be used to predict the output for new, unseen input data. The model's performance is usually evaluated using a separate test set that was not seen during training</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8" name="Rectangle 7"/>
          <p:cNvSpPr/>
          <p:nvPr/>
        </p:nvSpPr>
        <p:spPr>
          <a:xfrm>
            <a:off x="386687" y="1855167"/>
            <a:ext cx="2632284" cy="584775"/>
          </a:xfrm>
          <a:prstGeom prst="rect">
            <a:avLst/>
          </a:prstGeom>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Key </a:t>
            </a:r>
            <a:r>
              <a:rPr lang="en-US" sz="3200" b="1" dirty="0" smtClean="0">
                <a:solidFill>
                  <a:schemeClr val="bg1"/>
                </a:solidFill>
                <a:latin typeface="Times New Roman" panose="02020603050405020304" pitchFamily="18" charset="0"/>
                <a:cs typeface="Times New Roman" panose="02020603050405020304" pitchFamily="18" charset="0"/>
              </a:rPr>
              <a:t>Concepts</a:t>
            </a:r>
            <a:endParaRPr lang="en-US"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957201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2246769"/>
          </a:xfrm>
          <a:prstGeom prst="rect">
            <a:avLst/>
          </a:prstGeom>
        </p:spPr>
        <p:txBody>
          <a:bodyPr wrap="square">
            <a:spAutoFit/>
          </a:bodyPr>
          <a:lstStyle/>
          <a:p>
            <a:r>
              <a:rPr lang="en-US" sz="2000" dirty="0"/>
              <a:t>Next, we will load the dataset into our code:</a:t>
            </a:r>
          </a:p>
          <a:p>
            <a:endParaRPr lang="en-US" sz="2000" dirty="0"/>
          </a:p>
          <a:p>
            <a:r>
              <a:rPr lang="en-US" sz="2000" b="1" dirty="0" err="1"/>
              <a:t>data_set</a:t>
            </a:r>
            <a:r>
              <a:rPr lang="en-US" sz="2000" b="1" dirty="0"/>
              <a:t>= </a:t>
            </a:r>
            <a:r>
              <a:rPr lang="en-US" sz="2000" b="1" dirty="0" err="1"/>
              <a:t>pd.read_csv</a:t>
            </a:r>
            <a:r>
              <a:rPr lang="en-US" sz="2000" b="1" dirty="0"/>
              <a:t>('Salary_Data.csv')</a:t>
            </a:r>
          </a:p>
          <a:p>
            <a:r>
              <a:rPr lang="en-US" sz="2000" b="1" dirty="0"/>
              <a:t> </a:t>
            </a:r>
            <a:r>
              <a:rPr lang="en-US" sz="2000" dirty="0"/>
              <a:t> </a:t>
            </a:r>
          </a:p>
          <a:p>
            <a:endParaRPr lang="en-US" sz="2000" dirty="0"/>
          </a:p>
          <a:p>
            <a:endParaRPr lang="en-US" sz="2000" dirty="0"/>
          </a:p>
          <a:p>
            <a:endParaRPr lang="en-US" sz="2000" dirty="0"/>
          </a:p>
        </p:txBody>
      </p:sp>
      <p:pic>
        <p:nvPicPr>
          <p:cNvPr id="1026" name="Picture 2" descr="C:\Users\ADMIN\Downloads\simple-linear-regression-in-machine-learning.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01509" y="2483355"/>
            <a:ext cx="4077525" cy="36078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7648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785652"/>
          </a:xfrm>
          <a:prstGeom prst="rect">
            <a:avLst/>
          </a:prstGeom>
        </p:spPr>
        <p:txBody>
          <a:bodyPr wrap="square">
            <a:spAutoFit/>
          </a:bodyPr>
          <a:lstStyle/>
          <a:p>
            <a:r>
              <a:rPr lang="en-US" sz="2000" dirty="0"/>
              <a:t>After that, we need to </a:t>
            </a:r>
            <a:r>
              <a:rPr lang="en-US" sz="2000" b="1" dirty="0"/>
              <a:t>extract the dependent and independent variables from the given dataset</a:t>
            </a:r>
            <a:r>
              <a:rPr lang="en-US" sz="2000" dirty="0"/>
              <a:t>. The independent variable is years of experience, and the dependent variable is salary. Below is code for it:</a:t>
            </a:r>
          </a:p>
          <a:p>
            <a:pPr algn="ctr"/>
            <a:r>
              <a:rPr lang="en-US" sz="2000" b="1" dirty="0"/>
              <a:t>x= </a:t>
            </a:r>
            <a:r>
              <a:rPr lang="en-US" sz="2000" b="1" dirty="0" err="1"/>
              <a:t>data_set.iloc</a:t>
            </a:r>
            <a:r>
              <a:rPr lang="en-US" sz="2000" b="1" dirty="0"/>
              <a:t>[:, :-1].values  </a:t>
            </a:r>
          </a:p>
          <a:p>
            <a:pPr algn="ctr"/>
            <a:r>
              <a:rPr lang="en-US" sz="2000" b="1" dirty="0"/>
              <a:t>y= </a:t>
            </a:r>
            <a:r>
              <a:rPr lang="en-US" sz="2000" b="1" dirty="0" err="1"/>
              <a:t>data_set.iloc</a:t>
            </a:r>
            <a:r>
              <a:rPr lang="en-US" sz="2000" b="1" dirty="0"/>
              <a:t>[:, 1].values  </a:t>
            </a:r>
          </a:p>
          <a:p>
            <a:pPr algn="just"/>
            <a:endParaRPr lang="en-US" sz="2000" b="1" dirty="0"/>
          </a:p>
          <a:p>
            <a:pPr algn="just"/>
            <a:r>
              <a:rPr lang="en-US" sz="2000" dirty="0"/>
              <a:t>In the above lines of code, for x variable, we have taken -1 value since we want to remove the last column from the dataset. For y variable, we have taken 1 value as a parameter, since we want to extract the second column and indexing starts from the zero</a:t>
            </a:r>
            <a:endParaRPr lang="en-US" sz="2000" b="1" dirty="0"/>
          </a:p>
          <a:p>
            <a:endParaRPr lang="en-US" sz="2000" dirty="0"/>
          </a:p>
          <a:p>
            <a:endParaRPr lang="en-US" sz="2000" dirty="0"/>
          </a:p>
          <a:p>
            <a:endParaRPr lang="en-US" sz="2000" dirty="0"/>
          </a:p>
        </p:txBody>
      </p:sp>
    </p:spTree>
    <p:extLst>
      <p:ext uri="{BB962C8B-B14F-4D97-AF65-F5344CB8AC3E}">
        <p14:creationId xmlns="" xmlns:p14="http://schemas.microsoft.com/office/powerpoint/2010/main" val="3360223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1015663"/>
          </a:xfrm>
          <a:prstGeom prst="rect">
            <a:avLst/>
          </a:prstGeom>
        </p:spPr>
        <p:txBody>
          <a:bodyPr wrap="square">
            <a:spAutoFit/>
          </a:bodyPr>
          <a:lstStyle/>
          <a:p>
            <a:r>
              <a:rPr lang="en-US" sz="2000" dirty="0"/>
              <a:t>By executing the above slide of code, we will get the output for X and Y variable as:</a:t>
            </a:r>
          </a:p>
          <a:p>
            <a:endParaRPr lang="en-US" sz="2000" dirty="0"/>
          </a:p>
          <a:p>
            <a:endParaRPr lang="en-US" sz="2000" dirty="0"/>
          </a:p>
        </p:txBody>
      </p:sp>
      <p:pic>
        <p:nvPicPr>
          <p:cNvPr id="1026" name="Picture 2" descr="Simple Linear Regression in Machine Learni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162506" y="2792164"/>
            <a:ext cx="6411479" cy="41980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1038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3477875"/>
          </a:xfrm>
          <a:prstGeom prst="rect">
            <a:avLst/>
          </a:prstGeom>
        </p:spPr>
        <p:txBody>
          <a:bodyPr wrap="square">
            <a:spAutoFit/>
          </a:bodyPr>
          <a:lstStyle/>
          <a:p>
            <a:r>
              <a:rPr lang="en-US" sz="2000" dirty="0"/>
              <a:t>Next, we will split both variables into the test set and training set. We have 30 observations, so we will take 20 observations for the training set and 10 observations for the test set. We are splitting our dataset so that we can train our model using a training dataset and then test the model using a test dataset. The code for this is given below:</a:t>
            </a:r>
          </a:p>
          <a:p>
            <a:endParaRPr lang="en-US" sz="2000" dirty="0"/>
          </a:p>
          <a:p>
            <a:r>
              <a:rPr lang="en-US" sz="2000" b="1" dirty="0"/>
              <a:t># Splitting the dataset into training and test set.  </a:t>
            </a:r>
          </a:p>
          <a:p>
            <a:r>
              <a:rPr lang="en-US" sz="2000" b="1" dirty="0"/>
              <a:t>from </a:t>
            </a:r>
            <a:r>
              <a:rPr lang="en-US" sz="2000" b="1" dirty="0" err="1"/>
              <a:t>sklearn.model_selection</a:t>
            </a:r>
            <a:r>
              <a:rPr lang="en-US" sz="2000" b="1" dirty="0"/>
              <a:t> import </a:t>
            </a:r>
            <a:r>
              <a:rPr lang="en-US" sz="2000" b="1" dirty="0" err="1"/>
              <a:t>train_test_split</a:t>
            </a:r>
            <a:r>
              <a:rPr lang="en-US" sz="2000" b="1" dirty="0"/>
              <a:t>  </a:t>
            </a:r>
          </a:p>
          <a:p>
            <a:r>
              <a:rPr lang="en-US" sz="2000" b="1" dirty="0" err="1"/>
              <a:t>x_train</a:t>
            </a:r>
            <a:r>
              <a:rPr lang="en-US" sz="2000" b="1" dirty="0"/>
              <a:t>, </a:t>
            </a:r>
            <a:r>
              <a:rPr lang="en-US" sz="2000" b="1" dirty="0" err="1"/>
              <a:t>x_test</a:t>
            </a:r>
            <a:r>
              <a:rPr lang="en-US" sz="2000" b="1" dirty="0"/>
              <a:t>, </a:t>
            </a:r>
            <a:r>
              <a:rPr lang="en-US" sz="2000" b="1" dirty="0" err="1"/>
              <a:t>y_train</a:t>
            </a:r>
            <a:r>
              <a:rPr lang="en-US" sz="2000" b="1" dirty="0"/>
              <a:t>, </a:t>
            </a:r>
            <a:r>
              <a:rPr lang="en-US" sz="2000" b="1" dirty="0" err="1"/>
              <a:t>y_test</a:t>
            </a:r>
            <a:r>
              <a:rPr lang="en-US" sz="2000" b="1" dirty="0"/>
              <a:t>= </a:t>
            </a:r>
            <a:r>
              <a:rPr lang="en-US" sz="2000" b="1" dirty="0" err="1"/>
              <a:t>train_test_split</a:t>
            </a:r>
            <a:r>
              <a:rPr lang="en-US" sz="2000" b="1" dirty="0"/>
              <a:t>(x, y, </a:t>
            </a:r>
            <a:r>
              <a:rPr lang="en-US" sz="2000" b="1" dirty="0" err="1"/>
              <a:t>test_size</a:t>
            </a:r>
            <a:r>
              <a:rPr lang="en-US" sz="2000" b="1" dirty="0"/>
              <a:t>= 1/3, </a:t>
            </a:r>
            <a:r>
              <a:rPr lang="en-US" sz="2000" b="1" dirty="0" err="1"/>
              <a:t>random_state</a:t>
            </a:r>
            <a:r>
              <a:rPr lang="en-US" sz="2000" b="1" dirty="0"/>
              <a:t>=0)  </a:t>
            </a:r>
          </a:p>
          <a:p>
            <a:endParaRPr lang="en-US" sz="2000" b="1" dirty="0"/>
          </a:p>
          <a:p>
            <a:endParaRPr lang="en-US" sz="2000" dirty="0"/>
          </a:p>
          <a:p>
            <a:endParaRPr lang="en-US" sz="2000" dirty="0"/>
          </a:p>
        </p:txBody>
      </p:sp>
    </p:spTree>
    <p:extLst>
      <p:ext uri="{BB962C8B-B14F-4D97-AF65-F5344CB8AC3E}">
        <p14:creationId xmlns="" xmlns:p14="http://schemas.microsoft.com/office/powerpoint/2010/main" val="910512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Python</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1631216"/>
          </a:xfrm>
          <a:prstGeom prst="rect">
            <a:avLst/>
          </a:prstGeom>
        </p:spPr>
        <p:txBody>
          <a:bodyPr wrap="square">
            <a:spAutoFit/>
          </a:bodyPr>
          <a:lstStyle/>
          <a:p>
            <a:r>
              <a:rPr lang="en-US" sz="2000" b="1" dirty="0"/>
              <a:t> </a:t>
            </a:r>
            <a:r>
              <a:rPr lang="en-US" sz="2000" dirty="0"/>
              <a:t>By executing the above slide code, we will get x-test, x-train and y-test, y-train dataset. Consider the below images:</a:t>
            </a:r>
          </a:p>
          <a:p>
            <a:r>
              <a:rPr lang="en-US" sz="2000" b="1" dirty="0"/>
              <a:t>Test-dataset:</a:t>
            </a:r>
          </a:p>
          <a:p>
            <a:endParaRPr lang="en-US" sz="2000" dirty="0"/>
          </a:p>
          <a:p>
            <a:endParaRPr lang="en-US" sz="2000" dirty="0"/>
          </a:p>
        </p:txBody>
      </p:sp>
      <p:pic>
        <p:nvPicPr>
          <p:cNvPr id="2050" name="Picture 2" descr="Simple Linear Regression in Machine Learni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409414" y="2964503"/>
            <a:ext cx="5057692" cy="30090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976118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pPr lvl="0"/>
            <a:endParaRPr lang="en-US" sz="2000" b="1" dirty="0">
              <a:solidFill>
                <a:schemeClr val="lt1"/>
              </a:solidFill>
              <a:latin typeface="Calibri"/>
              <a:cs typeface="Calibri"/>
              <a:sym typeface="Calibri"/>
            </a:endParaRPr>
          </a:p>
          <a:p>
            <a:pPr lvl="0"/>
            <a:r>
              <a:rPr lang="en-US" sz="2000" b="1" dirty="0"/>
              <a:t>Training Dataset: on</a:t>
            </a:r>
            <a:endParaRPr lang="en-US" sz="2000" b="1" dirty="0">
              <a:solidFill>
                <a:schemeClr val="lt1"/>
              </a:solidFill>
              <a:latin typeface="Calibri"/>
              <a:ea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pic>
        <p:nvPicPr>
          <p:cNvPr id="4098" name="Picture 2" descr="C:\Users\ADMIN\Downloads\simple-linear-regression-in-machine-learning4.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36293" y="2439251"/>
            <a:ext cx="6644925" cy="44187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74734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For simple linear Regression, we will not use Feature Scaling. Because Python libraries take care of it for some cases, so we don't need to perform it here. Now, our dataset is well prepared to work on it and we are going to start building a Simple Linear Regression model for the given problem.</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Step-2: Fitting the Simple Linear Regression to the Training Set: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Now the second step is to fit our model to the training dataset. To do so, we will import the </a:t>
            </a:r>
            <a:r>
              <a:rPr lang="en-US" sz="2000" b="1" dirty="0" err="1">
                <a:latin typeface="Times New Roman" pitchFamily="18" charset="0"/>
                <a:cs typeface="Times New Roman" pitchFamily="18" charset="0"/>
              </a:rPr>
              <a:t>LinearRegression</a:t>
            </a:r>
            <a:r>
              <a:rPr lang="en-US" sz="2000" dirty="0">
                <a:latin typeface="Times New Roman" pitchFamily="18" charset="0"/>
                <a:cs typeface="Times New Roman" pitchFamily="18" charset="0"/>
              </a:rPr>
              <a:t> class of the </a:t>
            </a:r>
            <a:r>
              <a:rPr lang="en-US" sz="2000" b="1" dirty="0" err="1">
                <a:latin typeface="Times New Roman" pitchFamily="18" charset="0"/>
                <a:cs typeface="Times New Roman" pitchFamily="18" charset="0"/>
              </a:rPr>
              <a:t>linear_model</a:t>
            </a:r>
            <a:r>
              <a:rPr lang="en-US" sz="2000" dirty="0">
                <a:latin typeface="Times New Roman" pitchFamily="18" charset="0"/>
                <a:cs typeface="Times New Roman" pitchFamily="18" charset="0"/>
              </a:rPr>
              <a:t> library from the </a:t>
            </a:r>
            <a:r>
              <a:rPr lang="en-US" sz="2000" b="1" dirty="0" err="1">
                <a:latin typeface="Times New Roman" pitchFamily="18" charset="0"/>
                <a:cs typeface="Times New Roman" pitchFamily="18" charset="0"/>
              </a:rPr>
              <a:t>scikit</a:t>
            </a:r>
            <a:r>
              <a:rPr lang="en-US" sz="2000" b="1" dirty="0">
                <a:latin typeface="Times New Roman" pitchFamily="18" charset="0"/>
                <a:cs typeface="Times New Roman" pitchFamily="18" charset="0"/>
              </a:rPr>
              <a:t> learn</a:t>
            </a:r>
            <a:r>
              <a:rPr lang="en-US" sz="2000" dirty="0">
                <a:latin typeface="Times New Roman" pitchFamily="18" charset="0"/>
                <a:cs typeface="Times New Roman" pitchFamily="18" charset="0"/>
              </a:rPr>
              <a:t>. After importing the class, we are going to create an object of the class named as a </a:t>
            </a:r>
            <a:r>
              <a:rPr lang="en-US" sz="2000" b="1" dirty="0" err="1">
                <a:latin typeface="Times New Roman" pitchFamily="18" charset="0"/>
                <a:cs typeface="Times New Roman" pitchFamily="18" charset="0"/>
              </a:rPr>
              <a:t>regressor</a:t>
            </a:r>
            <a:r>
              <a:rPr lang="en-US" sz="2000" dirty="0">
                <a:latin typeface="Times New Roman" pitchFamily="18" charset="0"/>
                <a:cs typeface="Times New Roman" pitchFamily="18" charset="0"/>
              </a:rPr>
              <a:t>. The code for this is given below:</a:t>
            </a:r>
          </a:p>
          <a:p>
            <a:pPr lvl="0"/>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Tree>
    <p:extLst>
      <p:ext uri="{BB962C8B-B14F-4D97-AF65-F5344CB8AC3E}">
        <p14:creationId xmlns="" xmlns:p14="http://schemas.microsoft.com/office/powerpoint/2010/main" val="2215057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pPr lvl="0"/>
            <a:endParaRPr lang="en-US" sz="2000" b="1" dirty="0">
              <a:solidFill>
                <a:schemeClr val="lt1"/>
              </a:solidFill>
              <a:latin typeface="Calibri"/>
              <a:cs typeface="Calibri"/>
              <a:sym typeface="Calibri"/>
            </a:endParaRPr>
          </a:p>
          <a:p>
            <a:r>
              <a:rPr lang="en-US" sz="2000" dirty="0"/>
              <a:t>#Fitting the Simple Linear Regression model to the training dataset  </a:t>
            </a:r>
          </a:p>
          <a:p>
            <a:r>
              <a:rPr lang="en-US" sz="2000" dirty="0"/>
              <a:t>from </a:t>
            </a:r>
            <a:r>
              <a:rPr lang="en-US" sz="2000" dirty="0" err="1"/>
              <a:t>sklearn.linear_model</a:t>
            </a:r>
            <a:r>
              <a:rPr lang="en-US" sz="2000" dirty="0"/>
              <a:t> </a:t>
            </a:r>
            <a:r>
              <a:rPr lang="en-US" sz="2000" b="1" dirty="0"/>
              <a:t>import</a:t>
            </a:r>
            <a:r>
              <a:rPr lang="en-US" sz="2000" dirty="0"/>
              <a:t> </a:t>
            </a:r>
            <a:r>
              <a:rPr lang="en-US" sz="2000" dirty="0" err="1"/>
              <a:t>LinearRegression</a:t>
            </a:r>
            <a:r>
              <a:rPr lang="en-US" sz="2000" dirty="0"/>
              <a:t>  </a:t>
            </a:r>
          </a:p>
          <a:p>
            <a:r>
              <a:rPr lang="en-US" sz="2000" dirty="0" err="1"/>
              <a:t>regressor</a:t>
            </a:r>
            <a:r>
              <a:rPr lang="en-US" sz="2000" dirty="0"/>
              <a:t>= </a:t>
            </a:r>
            <a:r>
              <a:rPr lang="en-US" sz="2000" dirty="0" err="1"/>
              <a:t>LinearRegression</a:t>
            </a:r>
            <a:r>
              <a:rPr lang="en-US" sz="2000" dirty="0"/>
              <a:t>()  </a:t>
            </a:r>
          </a:p>
          <a:p>
            <a:r>
              <a:rPr lang="en-US" sz="2000" dirty="0" err="1"/>
              <a:t>regressor.fit</a:t>
            </a:r>
            <a:r>
              <a:rPr lang="en-US" sz="2000" dirty="0"/>
              <a:t>(</a:t>
            </a:r>
            <a:r>
              <a:rPr lang="en-US" sz="2000" dirty="0" err="1"/>
              <a:t>x_train</a:t>
            </a:r>
            <a:r>
              <a:rPr lang="en-US" sz="2000" dirty="0"/>
              <a:t>, </a:t>
            </a:r>
            <a:r>
              <a:rPr lang="en-US" sz="2000" dirty="0" err="1"/>
              <a:t>y_train</a:t>
            </a:r>
            <a:endParaRPr lang="en-US" sz="2000" dirty="0"/>
          </a:p>
          <a:p>
            <a:pPr lvl="0"/>
            <a:endParaRPr lang="en-US" sz="2000" b="1" dirty="0">
              <a:solidFill>
                <a:schemeClr val="lt1"/>
              </a:solidFill>
              <a:latin typeface="Calibri"/>
              <a:cs typeface="Calibri"/>
              <a:sym typeface="Calibri"/>
            </a:endParaRPr>
          </a:p>
          <a:p>
            <a:r>
              <a:rPr lang="en-US" sz="2000" dirty="0"/>
              <a:t>In the above code, we have used a </a:t>
            </a:r>
            <a:r>
              <a:rPr lang="en-US" sz="2000" b="1" dirty="0"/>
              <a:t>fit()</a:t>
            </a:r>
            <a:r>
              <a:rPr lang="en-US" sz="2000" dirty="0"/>
              <a:t> method to fit our Simple Linear Regression object to the training set. In the fit() function, we have passed the </a:t>
            </a:r>
            <a:r>
              <a:rPr lang="en-US" sz="2000" dirty="0" err="1"/>
              <a:t>x_train</a:t>
            </a:r>
            <a:r>
              <a:rPr lang="en-US" sz="2000" dirty="0"/>
              <a:t> and </a:t>
            </a:r>
            <a:r>
              <a:rPr lang="en-US" sz="2000" dirty="0" err="1"/>
              <a:t>y_train</a:t>
            </a:r>
            <a:r>
              <a:rPr lang="en-US" sz="2000" dirty="0"/>
              <a:t>, which is our training dataset for the dependent and an independent variable. We have fitted our </a:t>
            </a:r>
            <a:r>
              <a:rPr lang="en-US" sz="2000" dirty="0" err="1"/>
              <a:t>regressor</a:t>
            </a:r>
            <a:r>
              <a:rPr lang="en-US" sz="2000" dirty="0"/>
              <a:t> object to the training set so that the model can easily learn the correlations between the predictor and target variables. After executing the above lines of code, we will get the below output.</a:t>
            </a:r>
          </a:p>
          <a:p>
            <a:r>
              <a:rPr lang="en-US" sz="2000" b="1" dirty="0"/>
              <a:t>Output:</a:t>
            </a:r>
            <a:endParaRPr lang="en-US" sz="2000" dirty="0"/>
          </a:p>
          <a:p>
            <a:r>
              <a:rPr lang="en-US" sz="2000" dirty="0"/>
              <a:t>Out[7]: </a:t>
            </a:r>
            <a:r>
              <a:rPr lang="en-US" sz="2000" dirty="0" err="1"/>
              <a:t>LinearRegression</a:t>
            </a:r>
            <a:r>
              <a:rPr lang="en-US" sz="2000" dirty="0"/>
              <a:t>(</a:t>
            </a:r>
            <a:r>
              <a:rPr lang="en-US" sz="2000" dirty="0" err="1"/>
              <a:t>copy_X</a:t>
            </a:r>
            <a:r>
              <a:rPr lang="en-US" sz="2000" dirty="0"/>
              <a:t>=True, </a:t>
            </a:r>
            <a:r>
              <a:rPr lang="en-US" sz="2000" dirty="0" err="1"/>
              <a:t>fit_intercept</a:t>
            </a:r>
            <a:r>
              <a:rPr lang="en-US" sz="2000" dirty="0"/>
              <a:t>=True, </a:t>
            </a:r>
            <a:r>
              <a:rPr lang="en-US" sz="2000" dirty="0" err="1"/>
              <a:t>n_jobs</a:t>
            </a:r>
            <a:r>
              <a:rPr lang="en-US" sz="2000" dirty="0"/>
              <a:t>=None, normalize=False) </a:t>
            </a:r>
          </a:p>
          <a:p>
            <a:pPr lvl="0"/>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Tree>
    <p:extLst>
      <p:ext uri="{BB962C8B-B14F-4D97-AF65-F5344CB8AC3E}">
        <p14:creationId xmlns="" xmlns:p14="http://schemas.microsoft.com/office/powerpoint/2010/main" val="779246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pPr lvl="0"/>
            <a:endParaRPr lang="en-US" sz="2000" b="1" dirty="0">
              <a:solidFill>
                <a:schemeClr val="lt1"/>
              </a:solidFill>
              <a:latin typeface="Calibri"/>
              <a:cs typeface="Calibri"/>
              <a:sym typeface="Calibri"/>
            </a:endParaRPr>
          </a:p>
          <a:p>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
        <p:nvSpPr>
          <p:cNvPr id="2" name="Rectangle 1"/>
          <p:cNvSpPr/>
          <p:nvPr/>
        </p:nvSpPr>
        <p:spPr>
          <a:xfrm>
            <a:off x="510639" y="2628781"/>
            <a:ext cx="11427361" cy="3570208"/>
          </a:xfrm>
          <a:prstGeom prst="rect">
            <a:avLst/>
          </a:prstGeom>
        </p:spPr>
        <p:txBody>
          <a:bodyPr wrap="square">
            <a:spAutoFit/>
          </a:bodyPr>
          <a:lstStyle/>
          <a:p>
            <a:r>
              <a:rPr lang="en-US" sz="2200" b="1" dirty="0">
                <a:latin typeface="Times New Roman" pitchFamily="18" charset="0"/>
                <a:cs typeface="Times New Roman" pitchFamily="18" charset="0"/>
              </a:rPr>
              <a:t>Step: 3. Prediction of test set result: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dependent (salary) and an independent variable (Experience). So, now, our model is ready to predict the output for the new observations. In this step, we will provide the test dataset (new observations) to the model to check whether it can predict the correct output or not.</a:t>
            </a:r>
          </a:p>
          <a:p>
            <a:r>
              <a:rPr lang="en-US" sz="2200" dirty="0">
                <a:latin typeface="Times New Roman" pitchFamily="18" charset="0"/>
                <a:cs typeface="Times New Roman" pitchFamily="18" charset="0"/>
              </a:rPr>
              <a:t>We will create a prediction vector </a:t>
            </a:r>
            <a:r>
              <a:rPr lang="en-US" sz="2200" b="1" dirty="0" err="1">
                <a:latin typeface="Times New Roman" pitchFamily="18" charset="0"/>
                <a:cs typeface="Times New Roman" pitchFamily="18" charset="0"/>
              </a:rPr>
              <a:t>y_pred</a:t>
            </a:r>
            <a:r>
              <a:rPr lang="en-US" sz="2200" dirty="0">
                <a:latin typeface="Times New Roman" pitchFamily="18" charset="0"/>
                <a:cs typeface="Times New Roman" pitchFamily="18" charset="0"/>
              </a:rPr>
              <a:t>, and </a:t>
            </a:r>
            <a:r>
              <a:rPr lang="en-US" sz="2200" b="1" dirty="0" err="1">
                <a:latin typeface="Times New Roman" pitchFamily="18" charset="0"/>
                <a:cs typeface="Times New Roman" pitchFamily="18" charset="0"/>
              </a:rPr>
              <a:t>x_pred</a:t>
            </a:r>
            <a:r>
              <a:rPr lang="en-US" sz="2200" dirty="0">
                <a:latin typeface="Times New Roman" pitchFamily="18" charset="0"/>
                <a:cs typeface="Times New Roman" pitchFamily="18" charset="0"/>
              </a:rPr>
              <a:t>, which will contain predictions of test dataset, and prediction of training set respectively.</a:t>
            </a:r>
          </a:p>
          <a:p>
            <a:r>
              <a:rPr lang="en-US" sz="2400" b="1" dirty="0"/>
              <a:t>#Prediction of Test and Training set result  </a:t>
            </a:r>
          </a:p>
          <a:p>
            <a:r>
              <a:rPr lang="en-US" sz="2400" b="1" dirty="0" err="1"/>
              <a:t>y_pred</a:t>
            </a:r>
            <a:r>
              <a:rPr lang="en-US" sz="2400" b="1" dirty="0"/>
              <a:t>= </a:t>
            </a:r>
            <a:r>
              <a:rPr lang="en-US" sz="2400" b="1" dirty="0" err="1"/>
              <a:t>regressor.predict</a:t>
            </a:r>
            <a:r>
              <a:rPr lang="en-US" sz="2400" b="1" dirty="0"/>
              <a:t>(</a:t>
            </a:r>
            <a:r>
              <a:rPr lang="en-US" sz="2400" b="1" dirty="0" err="1"/>
              <a:t>x_test</a:t>
            </a:r>
            <a:r>
              <a:rPr lang="en-US" sz="2400" b="1" dirty="0"/>
              <a:t>)  </a:t>
            </a:r>
          </a:p>
          <a:p>
            <a:r>
              <a:rPr lang="en-US" sz="2400" b="1" dirty="0" err="1"/>
              <a:t>x_pred</a:t>
            </a:r>
            <a:r>
              <a:rPr lang="en-US" sz="2400" b="1" dirty="0"/>
              <a:t>= </a:t>
            </a:r>
            <a:r>
              <a:rPr lang="en-US" sz="2400" b="1" dirty="0" err="1"/>
              <a:t>regressor.predict</a:t>
            </a:r>
            <a:r>
              <a:rPr lang="en-US" sz="2400" b="1" dirty="0"/>
              <a:t>(</a:t>
            </a:r>
            <a:r>
              <a:rPr lang="en-US" sz="2400" b="1" dirty="0" err="1"/>
              <a:t>x_train</a:t>
            </a:r>
            <a:r>
              <a:rPr lang="en-US" sz="2400" b="1" dirty="0"/>
              <a:t>)</a:t>
            </a: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761521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pPr lvl="0"/>
            <a:endParaRPr lang="en-US" sz="2000" b="1" dirty="0">
              <a:solidFill>
                <a:schemeClr val="lt1"/>
              </a:solidFill>
              <a:latin typeface="Calibri"/>
              <a:cs typeface="Calibri"/>
              <a:sym typeface="Calibri"/>
            </a:endParaRPr>
          </a:p>
          <a:p>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
        <p:nvSpPr>
          <p:cNvPr id="2" name="Rectangle 1"/>
          <p:cNvSpPr/>
          <p:nvPr/>
        </p:nvSpPr>
        <p:spPr>
          <a:xfrm>
            <a:off x="510639" y="2628781"/>
            <a:ext cx="11427361" cy="3816429"/>
          </a:xfrm>
          <a:prstGeom prst="rect">
            <a:avLst/>
          </a:prstGeom>
        </p:spPr>
        <p:txBody>
          <a:bodyPr wrap="square">
            <a:spAutoFit/>
          </a:bodyPr>
          <a:lstStyle/>
          <a:p>
            <a:r>
              <a:rPr lang="en-US" sz="2000" b="1" dirty="0">
                <a:latin typeface="Times New Roman" pitchFamily="18" charset="0"/>
                <a:cs typeface="Times New Roman" pitchFamily="18" charset="0"/>
              </a:rPr>
              <a:t>Step: 4. visualizing the Training set results:</a:t>
            </a:r>
            <a:endParaRPr lang="en-US" sz="2000" dirty="0">
              <a:latin typeface="Times New Roman" pitchFamily="18" charset="0"/>
              <a:cs typeface="Times New Roman" pitchFamily="18" charset="0"/>
            </a:endParaRPr>
          </a:p>
          <a:p>
            <a:pPr marL="342900" indent="-342900">
              <a:buFont typeface="Wingdings" pitchFamily="2" charset="2"/>
              <a:buChar char="§"/>
            </a:pPr>
            <a:r>
              <a:rPr lang="en-US" sz="2000" dirty="0">
                <a:latin typeface="Times New Roman" pitchFamily="18" charset="0"/>
                <a:cs typeface="Times New Roman" pitchFamily="18" charset="0"/>
              </a:rPr>
              <a:t>Now in this step, we will visualize the training set result. To do so, we will use the scatter() function of the </a:t>
            </a:r>
            <a:r>
              <a:rPr lang="en-US" sz="2000" dirty="0" err="1">
                <a:latin typeface="Times New Roman" pitchFamily="18" charset="0"/>
                <a:cs typeface="Times New Roman" pitchFamily="18" charset="0"/>
              </a:rPr>
              <a:t>pyplot</a:t>
            </a:r>
            <a:r>
              <a:rPr lang="en-US" sz="2000" dirty="0">
                <a:latin typeface="Times New Roman" pitchFamily="18" charset="0"/>
                <a:cs typeface="Times New Roman" pitchFamily="18" charset="0"/>
              </a:rPr>
              <a:t> library, which we have already imported in the pre-processing step. The </a:t>
            </a:r>
            <a:r>
              <a:rPr lang="en-US" sz="2000" b="1" dirty="0">
                <a:latin typeface="Times New Roman" pitchFamily="18" charset="0"/>
                <a:cs typeface="Times New Roman" pitchFamily="18" charset="0"/>
              </a:rPr>
              <a:t>scatter () function</a:t>
            </a:r>
            <a:r>
              <a:rPr lang="en-US" sz="2000" dirty="0">
                <a:latin typeface="Times New Roman" pitchFamily="18" charset="0"/>
                <a:cs typeface="Times New Roman" pitchFamily="18" charset="0"/>
              </a:rPr>
              <a:t> will create a scatter plot of observations.</a:t>
            </a:r>
          </a:p>
          <a:p>
            <a:pPr marL="342900" indent="-342900">
              <a:buFont typeface="Wingdings" pitchFamily="2" charset="2"/>
              <a:buChar char="§"/>
            </a:pPr>
            <a:r>
              <a:rPr lang="en-US" sz="2000" dirty="0">
                <a:latin typeface="Times New Roman" pitchFamily="18" charset="0"/>
                <a:cs typeface="Times New Roman" pitchFamily="18" charset="0"/>
              </a:rPr>
              <a:t>In the x-axis, we will plot the Years of Experience of employees and on the y-axis, salary of employees. In the function, we will pass the real values of training set, which means a year of experience </a:t>
            </a:r>
            <a:r>
              <a:rPr lang="en-US" sz="2000" dirty="0" err="1">
                <a:latin typeface="Times New Roman" pitchFamily="18" charset="0"/>
                <a:cs typeface="Times New Roman" pitchFamily="18" charset="0"/>
              </a:rPr>
              <a:t>x_train</a:t>
            </a:r>
            <a:r>
              <a:rPr lang="en-US" sz="2000" dirty="0">
                <a:latin typeface="Times New Roman" pitchFamily="18" charset="0"/>
                <a:cs typeface="Times New Roman" pitchFamily="18" charset="0"/>
              </a:rPr>
              <a:t>, training set of Salaries </a:t>
            </a:r>
            <a:r>
              <a:rPr lang="en-US" sz="2000" dirty="0" err="1">
                <a:latin typeface="Times New Roman" pitchFamily="18" charset="0"/>
                <a:cs typeface="Times New Roman" pitchFamily="18" charset="0"/>
              </a:rPr>
              <a:t>y_train</a:t>
            </a:r>
            <a:r>
              <a:rPr lang="en-US" sz="2000" dirty="0">
                <a:latin typeface="Times New Roman" pitchFamily="18" charset="0"/>
                <a:cs typeface="Times New Roman" pitchFamily="18" charset="0"/>
              </a:rPr>
              <a:t>, and color of the observations. Here we are taking a green color for the observation, but it can be any color as per the choice.</a:t>
            </a:r>
          </a:p>
          <a:p>
            <a:pPr marL="342900" indent="-342900">
              <a:buFont typeface="Wingdings" pitchFamily="2" charset="2"/>
              <a:buChar char="§"/>
            </a:pPr>
            <a:r>
              <a:rPr lang="en-US" sz="2000" dirty="0">
                <a:latin typeface="Times New Roman" pitchFamily="18" charset="0"/>
                <a:cs typeface="Times New Roman" pitchFamily="18" charset="0"/>
              </a:rPr>
              <a:t>Now, we need to plot the regression line, so for this, we will use the </a:t>
            </a:r>
            <a:r>
              <a:rPr lang="en-US" sz="2000" b="1" dirty="0">
                <a:latin typeface="Times New Roman" pitchFamily="18" charset="0"/>
                <a:cs typeface="Times New Roman" pitchFamily="18" charset="0"/>
              </a:rPr>
              <a:t>plot() function</a:t>
            </a:r>
            <a:r>
              <a:rPr lang="en-US" sz="2000" dirty="0">
                <a:latin typeface="Times New Roman" pitchFamily="18" charset="0"/>
                <a:cs typeface="Times New Roman" pitchFamily="18" charset="0"/>
              </a:rPr>
              <a:t> of the </a:t>
            </a:r>
            <a:r>
              <a:rPr lang="en-US" sz="2000" dirty="0" err="1">
                <a:latin typeface="Times New Roman" pitchFamily="18" charset="0"/>
                <a:cs typeface="Times New Roman" pitchFamily="18" charset="0"/>
              </a:rPr>
              <a:t>pyplot</a:t>
            </a:r>
            <a:r>
              <a:rPr lang="en-US" sz="2000" dirty="0">
                <a:latin typeface="Times New Roman" pitchFamily="18" charset="0"/>
                <a:cs typeface="Times New Roman" pitchFamily="18" charset="0"/>
              </a:rPr>
              <a:t> library. In this function, we will pass the years of experience for training set, predicted salary for training set </a:t>
            </a:r>
            <a:r>
              <a:rPr lang="en-US" sz="2000" dirty="0" err="1">
                <a:latin typeface="Times New Roman" pitchFamily="18" charset="0"/>
                <a:cs typeface="Times New Roman" pitchFamily="18" charset="0"/>
              </a:rPr>
              <a:t>x_pred</a:t>
            </a:r>
            <a:r>
              <a:rPr lang="en-US" sz="2000" dirty="0">
                <a:latin typeface="Times New Roman" pitchFamily="18" charset="0"/>
                <a:cs typeface="Times New Roman" pitchFamily="18" charset="0"/>
              </a:rPr>
              <a:t>, and color of the line.</a:t>
            </a: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0945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1425991"/>
          </a:xfrm>
          <a:prstGeom prst="rect">
            <a:avLst/>
          </a:prstGeom>
          <a:noFill/>
          <a:ln>
            <a:noFill/>
          </a:ln>
        </p:spPr>
        <p:txBody>
          <a:bodyPr spcFirstLastPara="1" wrap="square" lIns="91425" tIns="45700" rIns="91425" bIns="45700" anchor="t" anchorCtr="0">
            <a:spAutoFit/>
          </a:bodyPr>
          <a:lstStyle/>
          <a:p>
            <a:pPr lvl="0" algn="just">
              <a:spcBef>
                <a:spcPts val="400"/>
              </a:spcBef>
              <a:buClr>
                <a:schemeClr val="dk1"/>
              </a:buClr>
              <a:buSzPts val="2000"/>
            </a:pPr>
            <a:endParaRPr lang="en-US" sz="2000" dirty="0">
              <a:latin typeface="Times New Roman" pitchFamily="18" charset="0"/>
              <a:cs typeface="Times New Roman" pitchFamily="18" charset="0"/>
            </a:endParaRPr>
          </a:p>
          <a:p>
            <a:pPr lvl="0" algn="just">
              <a:spcBef>
                <a:spcPts val="400"/>
              </a:spcBef>
              <a:buClr>
                <a:schemeClr val="dk1"/>
              </a:buClr>
              <a:buSzPts val="2000"/>
            </a:pPr>
            <a:r>
              <a:rPr lang="en-US" sz="2000" dirty="0">
                <a:latin typeface="Times New Roman" pitchFamily="18" charset="0"/>
                <a:cs typeface="Times New Roman" pitchFamily="18" charset="0"/>
              </a:rPr>
              <a:t>In supervised learning, models are trained using labeled dataset, where the model learns about each type of data. Once the training process is completed, the model is tested on the basis of test data (a subset of the training set), and then it predicts the output.</a:t>
            </a:r>
            <a:endParaRPr sz="2000" dirty="0">
              <a:solidFill>
                <a:schemeClr val="dk1"/>
              </a:solidFill>
              <a:latin typeface="Times New Roman" pitchFamily="18" charset="0"/>
              <a:ea typeface="Calibri"/>
              <a:cs typeface="Times New Roman" pitchFamily="18" charset="0"/>
              <a:sym typeface="Calibri"/>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Supervised Learning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8906727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pPr lvl="0"/>
            <a:endParaRPr lang="en-US" sz="2000" b="1" dirty="0">
              <a:solidFill>
                <a:schemeClr val="lt1"/>
              </a:solidFill>
              <a:latin typeface="Calibri"/>
              <a:cs typeface="Calibri"/>
              <a:sym typeface="Calibri"/>
            </a:endParaRPr>
          </a:p>
          <a:p>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
        <p:nvSpPr>
          <p:cNvPr id="2" name="Rectangle 1"/>
          <p:cNvSpPr/>
          <p:nvPr/>
        </p:nvSpPr>
        <p:spPr>
          <a:xfrm>
            <a:off x="510639" y="2628781"/>
            <a:ext cx="11427361" cy="4339650"/>
          </a:xfrm>
          <a:prstGeom prst="rect">
            <a:avLst/>
          </a:prstGeom>
        </p:spPr>
        <p:txBody>
          <a:bodyPr wrap="square">
            <a:spAutoFit/>
          </a:bodyPr>
          <a:lstStyle/>
          <a:p>
            <a:r>
              <a:rPr lang="en-US" sz="2200" dirty="0">
                <a:latin typeface="Times New Roman" pitchFamily="18" charset="0"/>
                <a:cs typeface="Times New Roman" pitchFamily="18" charset="0"/>
              </a:rPr>
              <a:t>Next, we will give the title for the plot. So here, we will use the </a:t>
            </a:r>
            <a:r>
              <a:rPr lang="en-US" sz="2200" b="1" dirty="0">
                <a:latin typeface="Times New Roman" pitchFamily="18" charset="0"/>
                <a:cs typeface="Times New Roman" pitchFamily="18" charset="0"/>
              </a:rPr>
              <a:t>title()</a:t>
            </a:r>
            <a:r>
              <a:rPr lang="en-US" sz="2200" dirty="0">
                <a:latin typeface="Times New Roman" pitchFamily="18" charset="0"/>
                <a:cs typeface="Times New Roman" pitchFamily="18" charset="0"/>
              </a:rPr>
              <a:t> function of the </a:t>
            </a:r>
            <a:r>
              <a:rPr lang="en-US" sz="2200" b="1" dirty="0" err="1">
                <a:latin typeface="Times New Roman" pitchFamily="18" charset="0"/>
                <a:cs typeface="Times New Roman" pitchFamily="18" charset="0"/>
              </a:rPr>
              <a:t>pyplot</a:t>
            </a:r>
            <a:r>
              <a:rPr lang="en-US" sz="2200" dirty="0">
                <a:latin typeface="Times New Roman" pitchFamily="18" charset="0"/>
                <a:cs typeface="Times New Roman" pitchFamily="18" charset="0"/>
              </a:rPr>
              <a:t> library and pass the name ("Salary </a:t>
            </a:r>
            <a:r>
              <a:rPr lang="en-US" sz="2200" dirty="0" err="1">
                <a:latin typeface="Times New Roman" pitchFamily="18" charset="0"/>
                <a:cs typeface="Times New Roman" pitchFamily="18" charset="0"/>
              </a:rPr>
              <a:t>vs</a:t>
            </a:r>
            <a:r>
              <a:rPr lang="en-US" sz="2200" dirty="0">
                <a:latin typeface="Times New Roman" pitchFamily="18" charset="0"/>
                <a:cs typeface="Times New Roman" pitchFamily="18" charset="0"/>
              </a:rPr>
              <a:t> Experience (Training Dataset)".</a:t>
            </a:r>
          </a:p>
          <a:p>
            <a:r>
              <a:rPr lang="en-US" sz="2200" dirty="0">
                <a:latin typeface="Times New Roman" pitchFamily="18" charset="0"/>
                <a:cs typeface="Times New Roman" pitchFamily="18" charset="0"/>
              </a:rPr>
              <a:t>After that, we will assign labels for x-axis and y-axis using </a:t>
            </a:r>
            <a:r>
              <a:rPr lang="en-US" sz="2200" b="1" dirty="0" err="1">
                <a:latin typeface="Times New Roman" pitchFamily="18" charset="0"/>
                <a:cs typeface="Times New Roman" pitchFamily="18" charset="0"/>
              </a:rPr>
              <a:t>xlabel</a:t>
            </a:r>
            <a:r>
              <a:rPr lang="en-US" sz="2200" b="1" dirty="0">
                <a:latin typeface="Times New Roman" pitchFamily="18" charset="0"/>
                <a:cs typeface="Times New Roman" pitchFamily="18" charset="0"/>
              </a:rPr>
              <a:t>() and </a:t>
            </a:r>
            <a:r>
              <a:rPr lang="en-US" sz="2200" b="1" dirty="0" err="1">
                <a:latin typeface="Times New Roman" pitchFamily="18" charset="0"/>
                <a:cs typeface="Times New Roman" pitchFamily="18" charset="0"/>
              </a:rPr>
              <a:t>ylabel</a:t>
            </a:r>
            <a:r>
              <a:rPr lang="en-US" sz="2200" b="1" dirty="0">
                <a:latin typeface="Times New Roman" pitchFamily="18" charset="0"/>
                <a:cs typeface="Times New Roman" pitchFamily="18" charset="0"/>
              </a:rPr>
              <a:t>() function</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Finally, we will represent all above things in a graph using show(). The code is given below:</a:t>
            </a:r>
          </a:p>
          <a:p>
            <a:r>
              <a:rPr lang="en-US" sz="2400" dirty="0" err="1"/>
              <a:t>mtp.scatter</a:t>
            </a:r>
            <a:r>
              <a:rPr lang="en-US" sz="2400" dirty="0"/>
              <a:t>(</a:t>
            </a:r>
            <a:r>
              <a:rPr lang="en-US" sz="2400" dirty="0" err="1"/>
              <a:t>x_train</a:t>
            </a:r>
            <a:r>
              <a:rPr lang="en-US" sz="2400" dirty="0"/>
              <a:t>, </a:t>
            </a:r>
            <a:r>
              <a:rPr lang="en-US" sz="2400" dirty="0" err="1"/>
              <a:t>y_train</a:t>
            </a:r>
            <a:r>
              <a:rPr lang="en-US" sz="2400" dirty="0"/>
              <a:t>, color="green")   </a:t>
            </a:r>
          </a:p>
          <a:p>
            <a:r>
              <a:rPr lang="en-US" sz="2400" dirty="0" err="1"/>
              <a:t>mtp.plot</a:t>
            </a:r>
            <a:r>
              <a:rPr lang="en-US" sz="2400" dirty="0"/>
              <a:t>(</a:t>
            </a:r>
            <a:r>
              <a:rPr lang="en-US" sz="2400" dirty="0" err="1"/>
              <a:t>x_train</a:t>
            </a:r>
            <a:r>
              <a:rPr lang="en-US" sz="2400" dirty="0"/>
              <a:t>, </a:t>
            </a:r>
            <a:r>
              <a:rPr lang="en-US" sz="2400" dirty="0" err="1"/>
              <a:t>x_pred</a:t>
            </a:r>
            <a:r>
              <a:rPr lang="en-US" sz="2400" dirty="0"/>
              <a:t>, color="red")    </a:t>
            </a:r>
          </a:p>
          <a:p>
            <a:r>
              <a:rPr lang="en-US" sz="2400" dirty="0" err="1"/>
              <a:t>mtp.title</a:t>
            </a:r>
            <a:r>
              <a:rPr lang="en-US" sz="2400" dirty="0"/>
              <a:t>("Salary </a:t>
            </a:r>
            <a:r>
              <a:rPr lang="en-US" sz="2400" dirty="0" err="1"/>
              <a:t>vs</a:t>
            </a:r>
            <a:r>
              <a:rPr lang="en-US" sz="2400" dirty="0"/>
              <a:t> Experience (Training Dataset)")  </a:t>
            </a:r>
          </a:p>
          <a:p>
            <a:r>
              <a:rPr lang="en-US" sz="2400" dirty="0" err="1"/>
              <a:t>mtp.xlabel</a:t>
            </a:r>
            <a:r>
              <a:rPr lang="en-US" sz="2400" dirty="0"/>
              <a:t>("Years of Experience")  </a:t>
            </a:r>
          </a:p>
          <a:p>
            <a:r>
              <a:rPr lang="en-US" sz="2400" dirty="0" err="1"/>
              <a:t>mtp.ylabel</a:t>
            </a:r>
            <a:r>
              <a:rPr lang="en-US" sz="2400" dirty="0"/>
              <a:t>("Salary(In Rupees)")  </a:t>
            </a:r>
          </a:p>
          <a:p>
            <a:r>
              <a:rPr lang="en-US" sz="2400" dirty="0" err="1"/>
              <a:t>mtp.show</a:t>
            </a:r>
            <a:r>
              <a:rPr lang="en-US" sz="2400" dirty="0"/>
              <a:t>()   </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5924017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r>
              <a:rPr lang="en-US" sz="2000" b="1" dirty="0"/>
              <a:t>Output:</a:t>
            </a:r>
            <a:endParaRPr lang="en-US" sz="2000" dirty="0"/>
          </a:p>
          <a:p>
            <a:r>
              <a:rPr lang="en-US" sz="2000" dirty="0"/>
              <a:t>By executing the above lines of code, we will get the below graph plot as an output.</a:t>
            </a:r>
          </a:p>
          <a:p>
            <a:pPr lvl="0"/>
            <a:endParaRPr lang="en-US" sz="2000" b="1" dirty="0">
              <a:solidFill>
                <a:schemeClr val="lt1"/>
              </a:solidFill>
              <a:latin typeface="Calibri"/>
              <a:cs typeface="Calibri"/>
              <a:sym typeface="Calibri"/>
            </a:endParaRPr>
          </a:p>
          <a:p>
            <a:pPr lvl="0"/>
            <a:endParaRPr lang="en-US" sz="2000" b="1" dirty="0">
              <a:solidFill>
                <a:schemeClr val="lt1"/>
              </a:solidFill>
              <a:latin typeface="Calibri"/>
              <a:cs typeface="Calibri"/>
              <a:sym typeface="Calibri"/>
            </a:endParaRPr>
          </a:p>
          <a:p>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pic>
        <p:nvPicPr>
          <p:cNvPr id="5122" name="Picture 2" descr="C:\Users\ADMIN\Downloads\simple-linear-regression-in-machine-learning5.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90676" y="3013501"/>
            <a:ext cx="5172075" cy="35337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138061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r>
              <a:rPr lang="en-US" sz="2000" b="1" dirty="0"/>
              <a:t>Step: 5. visualizing the Test set results:</a:t>
            </a:r>
            <a:endParaRPr lang="en-US" sz="2000" dirty="0"/>
          </a:p>
          <a:p>
            <a:r>
              <a:rPr lang="en-US" sz="2000" dirty="0"/>
              <a:t>In the previous step, we have visualized the performance of our model on the training set. Now, we will do the same for the Test set. The complete code will remain the same as the above code, except in this, we will use </a:t>
            </a:r>
            <a:r>
              <a:rPr lang="en-US" sz="2000" dirty="0" err="1"/>
              <a:t>x_test</a:t>
            </a:r>
            <a:r>
              <a:rPr lang="en-US" sz="2000" dirty="0"/>
              <a:t>, and </a:t>
            </a:r>
            <a:r>
              <a:rPr lang="en-US" sz="2000" dirty="0" err="1"/>
              <a:t>y_test</a:t>
            </a:r>
            <a:r>
              <a:rPr lang="en-US" sz="2000" dirty="0"/>
              <a:t> instead of </a:t>
            </a:r>
            <a:r>
              <a:rPr lang="en-US" sz="2000" dirty="0" err="1"/>
              <a:t>x_train</a:t>
            </a:r>
            <a:r>
              <a:rPr lang="en-US" sz="2000" dirty="0"/>
              <a:t> and </a:t>
            </a:r>
            <a:r>
              <a:rPr lang="en-US" sz="2000" dirty="0" err="1"/>
              <a:t>y_train</a:t>
            </a:r>
            <a:r>
              <a:rPr lang="en-US" sz="2000" dirty="0"/>
              <a:t>.</a:t>
            </a:r>
          </a:p>
          <a:p>
            <a:r>
              <a:rPr lang="en-US" sz="2000" dirty="0"/>
              <a:t>Here we are also changing the color of observations and regression line to differentiate between the two plots, but it is optional.</a:t>
            </a:r>
          </a:p>
          <a:p>
            <a:endParaRPr lang="en-US" sz="2000" dirty="0"/>
          </a:p>
          <a:p>
            <a:r>
              <a:rPr lang="en-US" sz="2000" b="1" dirty="0"/>
              <a:t>#visualizing the Test set results  </a:t>
            </a:r>
          </a:p>
          <a:p>
            <a:r>
              <a:rPr lang="en-US" sz="2000" b="1" dirty="0" err="1"/>
              <a:t>mtp.scatter</a:t>
            </a:r>
            <a:r>
              <a:rPr lang="en-US" sz="2000" b="1" dirty="0"/>
              <a:t>(</a:t>
            </a:r>
            <a:r>
              <a:rPr lang="en-US" sz="2000" b="1" dirty="0" err="1"/>
              <a:t>x_test</a:t>
            </a:r>
            <a:r>
              <a:rPr lang="en-US" sz="2000" b="1" dirty="0"/>
              <a:t>, </a:t>
            </a:r>
            <a:r>
              <a:rPr lang="en-US" sz="2000" b="1" dirty="0" err="1"/>
              <a:t>y_test</a:t>
            </a:r>
            <a:r>
              <a:rPr lang="en-US" sz="2000" b="1" dirty="0"/>
              <a:t>, color="blue")   </a:t>
            </a:r>
          </a:p>
          <a:p>
            <a:r>
              <a:rPr lang="en-US" sz="2000" b="1" dirty="0" err="1"/>
              <a:t>mtp.plot</a:t>
            </a:r>
            <a:r>
              <a:rPr lang="en-US" sz="2000" b="1" dirty="0"/>
              <a:t>(</a:t>
            </a:r>
            <a:r>
              <a:rPr lang="en-US" sz="2000" b="1" dirty="0" err="1"/>
              <a:t>x_train</a:t>
            </a:r>
            <a:r>
              <a:rPr lang="en-US" sz="2000" b="1" dirty="0"/>
              <a:t>, </a:t>
            </a:r>
            <a:r>
              <a:rPr lang="en-US" sz="2000" b="1" dirty="0" err="1"/>
              <a:t>x_pred</a:t>
            </a:r>
            <a:r>
              <a:rPr lang="en-US" sz="2000" b="1" dirty="0"/>
              <a:t>, color="red")    </a:t>
            </a:r>
          </a:p>
          <a:p>
            <a:r>
              <a:rPr lang="en-US" sz="2000" b="1" dirty="0" err="1"/>
              <a:t>mtp.title</a:t>
            </a:r>
            <a:r>
              <a:rPr lang="en-US" sz="2000" b="1" dirty="0"/>
              <a:t>("Salary </a:t>
            </a:r>
            <a:r>
              <a:rPr lang="en-US" sz="2000" b="1" dirty="0" err="1"/>
              <a:t>vs</a:t>
            </a:r>
            <a:r>
              <a:rPr lang="en-US" sz="2000" b="1" dirty="0"/>
              <a:t> Experience (Test Dataset)")  </a:t>
            </a:r>
          </a:p>
          <a:p>
            <a:r>
              <a:rPr lang="en-US" sz="2000" b="1" dirty="0" err="1"/>
              <a:t>mtp.xlabel</a:t>
            </a:r>
            <a:r>
              <a:rPr lang="en-US" sz="2000" b="1" dirty="0"/>
              <a:t>("Years of Experience")  </a:t>
            </a:r>
          </a:p>
          <a:p>
            <a:r>
              <a:rPr lang="en-US" sz="2000" b="1" dirty="0" err="1"/>
              <a:t>mtp.ylabel</a:t>
            </a:r>
            <a:r>
              <a:rPr lang="en-US" sz="2000" b="1" dirty="0"/>
              <a:t>("Salary(In Rupees)")  </a:t>
            </a:r>
          </a:p>
          <a:p>
            <a:r>
              <a:rPr lang="en-US" sz="2000" b="1" dirty="0" err="1"/>
              <a:t>mtp.show</a:t>
            </a:r>
            <a:r>
              <a:rPr lang="en-US" sz="2000" b="1" dirty="0"/>
              <a:t>()</a:t>
            </a:r>
            <a:r>
              <a:rPr lang="en-US" sz="2000" dirty="0"/>
              <a:t>  </a:t>
            </a:r>
          </a:p>
          <a:p>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967868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of Simple Linear Regression Algorithm using </a:t>
            </a:r>
            <a:r>
              <a:rPr lang="en-US" sz="2000" b="1" dirty="0" err="1">
                <a:solidFill>
                  <a:schemeClr val="lt1"/>
                </a:solidFill>
                <a:latin typeface="Calibri"/>
                <a:ea typeface="Calibri"/>
                <a:cs typeface="Calibri"/>
                <a:sym typeface="Calibri"/>
              </a:rPr>
              <a:t>Pyt</a:t>
            </a:r>
            <a:endParaRPr lang="en-US" sz="2000" b="1" dirty="0">
              <a:solidFill>
                <a:schemeClr val="lt1"/>
              </a:solidFill>
              <a:latin typeface="Calibri"/>
              <a:ea typeface="Calibri"/>
              <a:cs typeface="Calibri"/>
              <a:sym typeface="Calibri"/>
            </a:endParaRPr>
          </a:p>
          <a:p>
            <a:r>
              <a:rPr lang="en-US" sz="2000" b="1" dirty="0"/>
              <a:t>Output:</a:t>
            </a:r>
            <a:endParaRPr lang="en-US" sz="2000" dirty="0"/>
          </a:p>
          <a:p>
            <a:r>
              <a:rPr lang="en-US" sz="2000" dirty="0"/>
              <a:t>By executing the above line of code, we will get the output as:</a:t>
            </a:r>
          </a:p>
          <a:p>
            <a:r>
              <a:rPr lang="en-US" sz="2000" dirty="0"/>
              <a:t> </a:t>
            </a:r>
          </a:p>
          <a:p>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1272982" cy="707886"/>
          </a:xfrm>
          <a:prstGeom prst="rect">
            <a:avLst/>
          </a:prstGeom>
        </p:spPr>
        <p:txBody>
          <a:bodyPr wrap="square">
            <a:spAutoFit/>
          </a:bodyPr>
          <a:lstStyle/>
          <a:p>
            <a:r>
              <a:rPr lang="en-US" sz="2000" b="1" dirty="0"/>
              <a:t> </a:t>
            </a:r>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pic>
        <p:nvPicPr>
          <p:cNvPr id="6146" name="Picture 2" descr="C:\Users\ADMIN\Downloads\simple-linear-regression-in-machine-learning6.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39302" y="3010670"/>
            <a:ext cx="5172075" cy="35337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7411377" y="5818909"/>
            <a:ext cx="4083937" cy="954107"/>
          </a:xfrm>
          <a:prstGeom prst="rect">
            <a:avLst/>
          </a:prstGeom>
          <a:noFill/>
        </p:spPr>
        <p:txBody>
          <a:bodyPr wrap="square" rtlCol="0">
            <a:spAutoFit/>
          </a:bodyPr>
          <a:lstStyle/>
          <a:p>
            <a:r>
              <a:rPr lang="en-US" b="1" dirty="0"/>
              <a:t>Link : </a:t>
            </a:r>
            <a:r>
              <a:rPr lang="en-US" dirty="0"/>
              <a:t>https://colab.research.google.com/drive/14NdjaRk5unP6cFAlidfGTmmNoFa4OB9J#scrollTo=GVa2a71iS24p</a:t>
            </a:r>
          </a:p>
        </p:txBody>
      </p:sp>
    </p:spTree>
    <p:extLst>
      <p:ext uri="{BB962C8B-B14F-4D97-AF65-F5344CB8AC3E}">
        <p14:creationId xmlns="" xmlns:p14="http://schemas.microsoft.com/office/powerpoint/2010/main" val="20661643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600" b="1" dirty="0">
                <a:solidFill>
                  <a:schemeClr val="lt1"/>
                </a:solidFill>
                <a:latin typeface="Calibri"/>
                <a:ea typeface="Calibri"/>
                <a:cs typeface="Calibri"/>
                <a:sym typeface="Calibri"/>
              </a:rPr>
              <a:t>Multiple Linear Regression</a:t>
            </a:r>
          </a:p>
          <a:p>
            <a:endParaRPr lang="en-US" sz="2000" b="1" dirty="0"/>
          </a:p>
          <a:p>
            <a:pPr marL="569913" algn="just"/>
            <a:r>
              <a:rPr lang="en-US" sz="2000" b="1" dirty="0">
                <a:solidFill>
                  <a:schemeClr val="lt1"/>
                </a:solidFill>
                <a:latin typeface="Times New Roman" pitchFamily="18" charset="0"/>
                <a:cs typeface="Times New Roman" pitchFamily="18" charset="0"/>
                <a:sym typeface="Calibri"/>
              </a:rPr>
              <a:t> </a:t>
            </a:r>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0545288" cy="2862322"/>
          </a:xfrm>
          <a:prstGeom prst="rect">
            <a:avLst/>
          </a:prstGeom>
        </p:spPr>
        <p:txBody>
          <a:bodyPr wrap="square">
            <a:spAutoFit/>
          </a:bodyPr>
          <a:lstStyle/>
          <a:p>
            <a:pPr marL="285750" indent="-166688"/>
            <a:r>
              <a:rPr lang="en-US" sz="2000" b="1" dirty="0"/>
              <a:t> </a:t>
            </a:r>
            <a:endParaRPr lang="en-US" sz="2000" dirty="0"/>
          </a:p>
          <a:p>
            <a:pPr marL="285750" indent="-166688" algn="just">
              <a:buFont typeface="Arial" pitchFamily="34" charset="0"/>
              <a:buChar char="•"/>
            </a:pPr>
            <a:r>
              <a:rPr lang="en-US" sz="2000" dirty="0">
                <a:latin typeface="Times New Roman" pitchFamily="18" charset="0"/>
                <a:cs typeface="Times New Roman" pitchFamily="18" charset="0"/>
              </a:rPr>
              <a:t>Multiple Linear Regression is one of the important regression algorithms which models the linear relationship between a single dependent continuous variable and more than one independent variable</a:t>
            </a:r>
          </a:p>
          <a:p>
            <a:pPr marL="285750" indent="-166688" algn="just">
              <a:buFont typeface="Arial" pitchFamily="34" charset="0"/>
              <a:buChar char="•"/>
            </a:pPr>
            <a:r>
              <a:rPr lang="en-US" sz="2000" dirty="0">
                <a:latin typeface="Times New Roman" pitchFamily="18" charset="0"/>
                <a:cs typeface="Times New Roman" pitchFamily="18" charset="0"/>
              </a:rPr>
              <a:t>Multiple Linear Regression is an extension of Simple Linear regression as it takes more than one predictor variable to predict the response variable</a:t>
            </a:r>
            <a:r>
              <a:rPr lang="en-US" sz="2000" dirty="0"/>
              <a:t>.</a:t>
            </a:r>
          </a:p>
          <a:p>
            <a:pPr marL="119062" algn="just"/>
            <a:r>
              <a:rPr lang="en-US" sz="2000" b="1" dirty="0"/>
              <a:t> Example:</a:t>
            </a:r>
            <a:endParaRPr lang="en-US" sz="2000" dirty="0"/>
          </a:p>
          <a:p>
            <a:pPr marL="342900" indent="1588">
              <a:buFont typeface="Arial" pitchFamily="34" charset="0"/>
              <a:buChar char="•"/>
            </a:pPr>
            <a:r>
              <a:rPr lang="en-US" sz="2000" dirty="0"/>
              <a:t>Prediction of CO</a:t>
            </a:r>
            <a:r>
              <a:rPr lang="en-US" sz="2000" baseline="-25000" dirty="0"/>
              <a:t>2</a:t>
            </a:r>
            <a:r>
              <a:rPr lang="en-US" sz="2000" dirty="0"/>
              <a:t> emission based on engine size and number of cylinders in a car.</a:t>
            </a:r>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96827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600" b="1" dirty="0">
                <a:solidFill>
                  <a:schemeClr val="lt1"/>
                </a:solidFill>
                <a:latin typeface="Calibri"/>
                <a:ea typeface="Calibri"/>
                <a:cs typeface="Calibri"/>
                <a:sym typeface="Calibri"/>
              </a:rPr>
              <a:t>Multiple Linear Regression</a:t>
            </a:r>
          </a:p>
          <a:p>
            <a:endParaRPr lang="en-US" sz="2000" b="1" dirty="0"/>
          </a:p>
          <a:p>
            <a:pPr marL="569913" algn="just"/>
            <a:r>
              <a:rPr lang="en-US" sz="2000" b="1" dirty="0">
                <a:solidFill>
                  <a:schemeClr val="lt1"/>
                </a:solidFill>
                <a:latin typeface="Times New Roman" pitchFamily="18" charset="0"/>
                <a:cs typeface="Times New Roman" pitchFamily="18" charset="0"/>
                <a:sym typeface="Calibri"/>
              </a:rPr>
              <a:t> </a:t>
            </a:r>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0545288" cy="2554545"/>
          </a:xfrm>
          <a:prstGeom prst="rect">
            <a:avLst/>
          </a:prstGeom>
        </p:spPr>
        <p:txBody>
          <a:bodyPr wrap="square">
            <a:spAutoFit/>
          </a:bodyPr>
          <a:lstStyle/>
          <a:p>
            <a:r>
              <a:rPr lang="en-US" sz="2000" b="1" dirty="0"/>
              <a:t>Key points about MLR:</a:t>
            </a:r>
          </a:p>
          <a:p>
            <a:endParaRPr lang="en-US" sz="2000" dirty="0"/>
          </a:p>
          <a:p>
            <a:pPr marL="342900" indent="-342900" algn="just">
              <a:lnSpc>
                <a:spcPct val="150000"/>
              </a:lnSpc>
              <a:buFont typeface="Wingdings" pitchFamily="2" charset="2"/>
              <a:buChar char="§"/>
            </a:pPr>
            <a:r>
              <a:rPr lang="en-US" sz="2000" dirty="0"/>
              <a:t>For MLR, the dependent or target variable(Y) must be the continuous/real, but the predictor or independent variable may be of continuous or categorical form.</a:t>
            </a:r>
          </a:p>
          <a:p>
            <a:pPr marL="342900" indent="-342900" algn="just">
              <a:lnSpc>
                <a:spcPct val="150000"/>
              </a:lnSpc>
              <a:buFont typeface="Wingdings" pitchFamily="2" charset="2"/>
              <a:buChar char="§"/>
            </a:pPr>
            <a:r>
              <a:rPr lang="en-US" sz="2000" dirty="0"/>
              <a:t>Each feature variable must model the linear relationship with the dependent variable.</a:t>
            </a:r>
          </a:p>
          <a:p>
            <a:pPr marL="342900" indent="-342900" algn="just">
              <a:lnSpc>
                <a:spcPct val="150000"/>
              </a:lnSpc>
              <a:buFont typeface="Wingdings" pitchFamily="2" charset="2"/>
              <a:buChar char="§"/>
            </a:pPr>
            <a:r>
              <a:rPr lang="en-US" sz="2000" dirty="0"/>
              <a:t>MLR tries to fit a regression line through a multidimensional space of data-points.</a:t>
            </a:r>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7800967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600" b="1" dirty="0">
                <a:solidFill>
                  <a:schemeClr val="lt1"/>
                </a:solidFill>
                <a:latin typeface="Calibri"/>
                <a:ea typeface="Calibri"/>
                <a:cs typeface="Calibri"/>
                <a:sym typeface="Calibri"/>
              </a:rPr>
              <a:t>Multiple Linear Regression</a:t>
            </a:r>
          </a:p>
          <a:p>
            <a:endParaRPr lang="en-US" sz="2000" b="1" dirty="0"/>
          </a:p>
          <a:p>
            <a:pPr marL="569913" algn="just"/>
            <a:r>
              <a:rPr lang="en-US" sz="2000" b="1" dirty="0">
                <a:solidFill>
                  <a:schemeClr val="lt1"/>
                </a:solidFill>
                <a:latin typeface="Times New Roman" pitchFamily="18" charset="0"/>
                <a:cs typeface="Times New Roman" pitchFamily="18" charset="0"/>
                <a:sym typeface="Calibri"/>
              </a:rPr>
              <a:t> </a:t>
            </a:r>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0545288" cy="4093428"/>
          </a:xfrm>
          <a:prstGeom prst="rect">
            <a:avLst/>
          </a:prstGeom>
        </p:spPr>
        <p:txBody>
          <a:bodyPr wrap="square">
            <a:spAutoFit/>
          </a:bodyPr>
          <a:lstStyle/>
          <a:p>
            <a:r>
              <a:rPr lang="en-US" sz="2000" b="1" dirty="0"/>
              <a:t>MLR equation:</a:t>
            </a:r>
          </a:p>
          <a:p>
            <a:r>
              <a:rPr lang="en-US" sz="2000" dirty="0"/>
              <a:t>In Multiple Linear Regression, the target variable(Y) is a linear combination of multiple predictor variables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dirty="0" err="1"/>
              <a:t>x</a:t>
            </a:r>
            <a:r>
              <a:rPr lang="en-US" sz="2000" baseline="-25000" dirty="0" err="1"/>
              <a:t>n</a:t>
            </a:r>
            <a:r>
              <a:rPr lang="en-US" sz="2000" dirty="0"/>
              <a:t>. Since it is an enhancement of Simple Linear Regression, so the same is applied for the multiple linear regression equation, the equation becomes:</a:t>
            </a:r>
          </a:p>
          <a:p>
            <a:endParaRPr lang="en-US" sz="2000" dirty="0"/>
          </a:p>
          <a:p>
            <a:r>
              <a:rPr lang="en-US" sz="2000" b="1" dirty="0"/>
              <a:t>Y= b0+b</a:t>
            </a:r>
            <a:r>
              <a:rPr lang="en-US" sz="2000" b="1" baseline="-25000" dirty="0"/>
              <a:t>1</a:t>
            </a:r>
            <a:r>
              <a:rPr lang="en-US" sz="2000" b="1" dirty="0"/>
              <a:t>x</a:t>
            </a:r>
            <a:r>
              <a:rPr lang="en-US" sz="2000" b="1" baseline="-25000" dirty="0"/>
              <a:t>1 </a:t>
            </a:r>
            <a:r>
              <a:rPr lang="en-US" sz="2000" b="1" dirty="0"/>
              <a:t>+ b</a:t>
            </a:r>
            <a:r>
              <a:rPr lang="en-US" sz="2000" b="1" baseline="-25000" dirty="0"/>
              <a:t>2</a:t>
            </a:r>
            <a:r>
              <a:rPr lang="en-US" sz="2000" b="1" dirty="0"/>
              <a:t>x</a:t>
            </a:r>
            <a:r>
              <a:rPr lang="en-US" sz="2000" b="1" baseline="-25000" dirty="0"/>
              <a:t>2 </a:t>
            </a:r>
            <a:r>
              <a:rPr lang="en-US" sz="2000" b="1" dirty="0"/>
              <a:t>+ b</a:t>
            </a:r>
            <a:r>
              <a:rPr lang="en-US" sz="2000" b="1" baseline="-25000" dirty="0"/>
              <a:t>3</a:t>
            </a:r>
            <a:r>
              <a:rPr lang="en-US" sz="2000" b="1" dirty="0"/>
              <a:t>x</a:t>
            </a:r>
            <a:r>
              <a:rPr lang="en-US" sz="2000" b="1" baseline="-25000" dirty="0"/>
              <a:t>3 </a:t>
            </a:r>
            <a:r>
              <a:rPr lang="en-US" sz="2000" b="1" dirty="0"/>
              <a:t>+ …………+ </a:t>
            </a:r>
            <a:r>
              <a:rPr lang="en-US" sz="2000" b="1" dirty="0" err="1"/>
              <a:t>b</a:t>
            </a:r>
            <a:r>
              <a:rPr lang="en-US" sz="2000" b="1" baseline="-25000" dirty="0" err="1"/>
              <a:t>n</a:t>
            </a:r>
            <a:r>
              <a:rPr lang="en-US" sz="2000" b="1" dirty="0" err="1"/>
              <a:t>x</a:t>
            </a:r>
            <a:r>
              <a:rPr lang="en-US" sz="2000" b="1" baseline="-25000" dirty="0" err="1"/>
              <a:t>n</a:t>
            </a:r>
            <a:endParaRPr lang="en-US" sz="2000" b="1" dirty="0"/>
          </a:p>
          <a:p>
            <a:endParaRPr lang="en-US" sz="2000" dirty="0"/>
          </a:p>
          <a:p>
            <a:r>
              <a:rPr lang="en-US" sz="2000" dirty="0"/>
              <a:t>Where,</a:t>
            </a:r>
          </a:p>
          <a:p>
            <a:r>
              <a:rPr lang="en-US" sz="2000" b="1" dirty="0"/>
              <a:t>Y= Output/Response variable</a:t>
            </a:r>
            <a:endParaRPr lang="en-US" sz="2000" dirty="0"/>
          </a:p>
          <a:p>
            <a:r>
              <a:rPr lang="en-US" sz="2000" b="1" dirty="0"/>
              <a:t>b</a:t>
            </a:r>
            <a:r>
              <a:rPr lang="en-US" sz="2000" b="1" baseline="-25000" dirty="0"/>
              <a:t>0</a:t>
            </a:r>
            <a:r>
              <a:rPr lang="en-US" sz="2000" b="1" dirty="0"/>
              <a:t>, b</a:t>
            </a:r>
            <a:r>
              <a:rPr lang="en-US" sz="2000" b="1" baseline="-25000" dirty="0"/>
              <a:t>1</a:t>
            </a:r>
            <a:r>
              <a:rPr lang="en-US" sz="2000" b="1" dirty="0"/>
              <a:t>, b</a:t>
            </a:r>
            <a:r>
              <a:rPr lang="en-US" sz="2000" b="1" baseline="-25000" dirty="0"/>
              <a:t>2</a:t>
            </a:r>
            <a:r>
              <a:rPr lang="en-US" sz="2000" b="1" dirty="0"/>
              <a:t>, b</a:t>
            </a:r>
            <a:r>
              <a:rPr lang="en-US" sz="2000" b="1" baseline="-25000" dirty="0"/>
              <a:t>3</a:t>
            </a:r>
            <a:r>
              <a:rPr lang="en-US" sz="2000" b="1" dirty="0"/>
              <a:t> , b</a:t>
            </a:r>
            <a:r>
              <a:rPr lang="en-US" sz="2000" b="1" baseline="-25000" dirty="0"/>
              <a:t>n</a:t>
            </a:r>
            <a:r>
              <a:rPr lang="en-US" sz="2000" b="1" dirty="0"/>
              <a:t>....= Coefficients of the model.</a:t>
            </a:r>
            <a:endParaRPr lang="en-US" sz="2000" dirty="0"/>
          </a:p>
          <a:p>
            <a:r>
              <a:rPr lang="en-US" sz="2000" b="1" dirty="0"/>
              <a:t>x</a:t>
            </a:r>
            <a:r>
              <a:rPr lang="en-US" sz="2000" b="1" baseline="-25000" dirty="0"/>
              <a:t>1</a:t>
            </a:r>
            <a:r>
              <a:rPr lang="en-US" sz="2000" b="1" dirty="0"/>
              <a:t>, x</a:t>
            </a:r>
            <a:r>
              <a:rPr lang="en-US" sz="2000" b="1" baseline="-25000" dirty="0"/>
              <a:t>2</a:t>
            </a:r>
            <a:r>
              <a:rPr lang="en-US" sz="2000" b="1" dirty="0"/>
              <a:t>, x</a:t>
            </a:r>
            <a:r>
              <a:rPr lang="en-US" sz="2000" b="1" baseline="-25000" dirty="0"/>
              <a:t>3</a:t>
            </a:r>
            <a:r>
              <a:rPr lang="en-US" sz="2000" b="1" dirty="0"/>
              <a:t>, x</a:t>
            </a:r>
            <a:r>
              <a:rPr lang="en-US" sz="2000" b="1" baseline="-25000" dirty="0"/>
              <a:t>4</a:t>
            </a:r>
            <a:r>
              <a:rPr lang="en-US" sz="2000" b="1" dirty="0"/>
              <a:t>,...= Various Independent/feature variable</a:t>
            </a:r>
            <a:endParaRPr lang="en-US" sz="2000" dirty="0"/>
          </a:p>
          <a:p>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435722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99803"/>
            <a:ext cx="3687580" cy="523220"/>
          </a:xfrm>
          <a:prstGeom prst="rect">
            <a:avLst/>
          </a:prstGeom>
          <a:noFill/>
        </p:spPr>
        <p:txBody>
          <a:bodyPr wrap="square" rtlCol="0">
            <a:spAutoFit/>
          </a:bodyPr>
          <a:lstStyle/>
          <a:p>
            <a:r>
              <a:rPr lang="en-US" sz="2800" b="1" dirty="0" smtClean="0"/>
              <a:t>Example 1</a:t>
            </a:r>
            <a:endParaRPr lang="en-US" sz="2800" b="1" dirty="0"/>
          </a:p>
        </p:txBody>
      </p:sp>
      <p:pic>
        <p:nvPicPr>
          <p:cNvPr id="6146" name="Picture 2"/>
          <p:cNvPicPr>
            <a:picLocks noChangeAspect="1" noChangeArrowheads="1"/>
          </p:cNvPicPr>
          <p:nvPr/>
        </p:nvPicPr>
        <p:blipFill>
          <a:blip r:embed="rId2"/>
          <a:srcRect/>
          <a:stretch>
            <a:fillRect/>
          </a:stretch>
        </p:blipFill>
        <p:spPr bwMode="auto">
          <a:xfrm>
            <a:off x="0" y="915727"/>
            <a:ext cx="12066587" cy="40671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4302177"/>
            <a:ext cx="7304087" cy="25558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04538" y="642938"/>
            <a:ext cx="10613035" cy="557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434715" y="633413"/>
            <a:ext cx="9522086" cy="559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451365"/>
          </a:xfrm>
          <a:prstGeom prst="rect">
            <a:avLst/>
          </a:prstGeom>
          <a:noFill/>
          <a:ln>
            <a:noFill/>
          </a:ln>
        </p:spPr>
        <p:txBody>
          <a:bodyPr spcFirstLastPara="1" wrap="square" lIns="91425" tIns="45700" rIns="91425" bIns="45700" anchor="t" anchorCtr="0">
            <a:spAutoFit/>
          </a:bodyPr>
          <a:lstStyle/>
          <a:p>
            <a:pPr lvl="0" algn="just">
              <a:spcBef>
                <a:spcPts val="400"/>
              </a:spcBef>
              <a:buClr>
                <a:schemeClr val="dk1"/>
              </a:buClr>
              <a:buSzPts val="2000"/>
            </a:pPr>
            <a:r>
              <a:rPr lang="en-US" sz="2000" dirty="0">
                <a:solidFill>
                  <a:schemeClr val="dk1"/>
                </a:solidFill>
                <a:latin typeface="Times New Roman" pitchFamily="18" charset="0"/>
                <a:ea typeface="Calibri"/>
                <a:cs typeface="Times New Roman" pitchFamily="18" charset="0"/>
                <a:sym typeface="Calibri"/>
              </a:rPr>
              <a:t>The working of Supervised learning can be easily understood by the below example and diagram:</a:t>
            </a:r>
            <a:endParaRPr sz="2000" dirty="0">
              <a:solidFill>
                <a:schemeClr val="dk1"/>
              </a:solidFill>
              <a:latin typeface="Times New Roman" pitchFamily="18" charset="0"/>
              <a:ea typeface="Calibri"/>
              <a:cs typeface="Times New Roman" pitchFamily="18" charset="0"/>
              <a:sym typeface="Calibri"/>
            </a:endParaRP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Supervised Learning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26" name="Picture 2" descr="C:\Users\ADMIN\Downloads\supervised-machine-learning.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978202" y="2705842"/>
            <a:ext cx="7769927" cy="38849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673120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76213" y="929390"/>
            <a:ext cx="11837987" cy="341877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290638" y="572516"/>
            <a:ext cx="600075" cy="676275"/>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3447348" y="571267"/>
            <a:ext cx="1609725" cy="82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600" b="1" dirty="0">
                <a:solidFill>
                  <a:schemeClr val="lt1"/>
                </a:solidFill>
                <a:latin typeface="Calibri"/>
                <a:ea typeface="Calibri"/>
                <a:cs typeface="Calibri"/>
                <a:sym typeface="Calibri"/>
              </a:rPr>
              <a:t>Implementation of Multiple Linear Regression model </a:t>
            </a:r>
            <a:endParaRPr lang="en-US" sz="2000" b="1" dirty="0"/>
          </a:p>
          <a:p>
            <a:pPr marL="569913" algn="just"/>
            <a:r>
              <a:rPr lang="en-US" sz="2000" b="1" dirty="0">
                <a:solidFill>
                  <a:schemeClr val="lt1"/>
                </a:solidFill>
                <a:latin typeface="Times New Roman" pitchFamily="18" charset="0"/>
                <a:cs typeface="Times New Roman" pitchFamily="18" charset="0"/>
                <a:sym typeface="Calibri"/>
              </a:rPr>
              <a:t> </a:t>
            </a:r>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0545288" cy="707886"/>
          </a:xfrm>
          <a:prstGeom prst="rect">
            <a:avLst/>
          </a:prstGeom>
        </p:spPr>
        <p:txBody>
          <a:bodyPr wrap="square">
            <a:spAutoFit/>
          </a:bodyPr>
          <a:lstStyle/>
          <a:p>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Rectangle 1"/>
          <p:cNvSpPr>
            <a:spLocks noChangeArrowheads="1"/>
          </p:cNvSpPr>
          <p:nvPr/>
        </p:nvSpPr>
        <p:spPr bwMode="auto">
          <a:xfrm>
            <a:off x="665019" y="2448923"/>
            <a:ext cx="10438410" cy="349746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endParaRPr kumimoji="0" lang="en-US" sz="20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1" fontAlgn="base" latinLnBrk="0" hangingPunct="1">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To implement MLR using Python, we have below problem:</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sz="2000" b="1" i="0" u="none" strike="noStrike" cap="none" normalizeH="0" baseline="0" dirty="0">
                <a:ln>
                  <a:noFill/>
                </a:ln>
                <a:solidFill>
                  <a:srgbClr val="333333"/>
                </a:solidFill>
                <a:effectLst/>
                <a:latin typeface="Times New Roman" pitchFamily="18" charset="0"/>
                <a:cs typeface="Times New Roman" pitchFamily="18" charset="0"/>
              </a:rPr>
              <a:t>Problem Description:</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We have a dataset of </a:t>
            </a:r>
            <a:r>
              <a:rPr kumimoji="0" lang="en-US" sz="2000" b="1" i="0" u="none" strike="noStrike" cap="none" normalizeH="0" baseline="0" dirty="0">
                <a:ln>
                  <a:noFill/>
                </a:ln>
                <a:solidFill>
                  <a:srgbClr val="333333"/>
                </a:solidFill>
                <a:effectLst/>
                <a:latin typeface="Times New Roman" pitchFamily="18" charset="0"/>
                <a:cs typeface="Times New Roman" pitchFamily="18" charset="0"/>
              </a:rPr>
              <a:t>50 start-up companies</a:t>
            </a: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 This dataset contains five main information: </a:t>
            </a:r>
            <a:r>
              <a:rPr kumimoji="0" lang="en-US" sz="2000" b="1" i="0" u="none" strike="noStrike" cap="none" normalizeH="0" baseline="0" dirty="0">
                <a:ln>
                  <a:noFill/>
                </a:ln>
                <a:solidFill>
                  <a:srgbClr val="333333"/>
                </a:solidFill>
                <a:effectLst/>
                <a:latin typeface="Times New Roman" pitchFamily="18" charset="0"/>
                <a:cs typeface="Times New Roman" pitchFamily="18" charset="0"/>
              </a:rPr>
              <a:t>R&amp;D Spend, Administration Spend, Marketing Spend, State, and Profit for a financial year</a:t>
            </a: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 </a:t>
            </a:r>
          </a:p>
          <a:p>
            <a:pPr marL="342900" marR="0" lvl="0" indent="-342900" algn="just" defTabSz="914400" rtl="0" eaLnBrk="0" fontAlgn="base" latinLnBrk="0" hangingPunct="0">
              <a:spcBef>
                <a:spcPct val="0"/>
              </a:spcBef>
              <a:spcAft>
                <a:spcPct val="0"/>
              </a:spcAft>
              <a:buClrTx/>
              <a:buSzTx/>
              <a:buFont typeface="Arial" pitchFamily="34" charset="0"/>
              <a:buChar char="•"/>
              <a:tabLst/>
            </a:pP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Our goal is to create a model that can easily </a:t>
            </a:r>
            <a:r>
              <a:rPr kumimoji="0" lang="en-US" sz="2000" b="1" i="0" u="none" strike="noStrike" cap="none" normalizeH="0" baseline="0" dirty="0">
                <a:ln>
                  <a:noFill/>
                </a:ln>
                <a:solidFill>
                  <a:srgbClr val="333333"/>
                </a:solidFill>
                <a:effectLst/>
                <a:latin typeface="Times New Roman" pitchFamily="18" charset="0"/>
                <a:cs typeface="Times New Roman" pitchFamily="18" charset="0"/>
              </a:rPr>
              <a:t>determine which company has a maximum profit,</a:t>
            </a: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 and which is the </a:t>
            </a:r>
            <a:r>
              <a:rPr kumimoji="0" lang="en-US" sz="2000" b="1" i="0" u="none" strike="noStrike" cap="none" normalizeH="0" baseline="0" dirty="0">
                <a:ln>
                  <a:noFill/>
                </a:ln>
                <a:solidFill>
                  <a:srgbClr val="333333"/>
                </a:solidFill>
                <a:effectLst/>
                <a:latin typeface="Times New Roman" pitchFamily="18" charset="0"/>
                <a:cs typeface="Times New Roman" pitchFamily="18" charset="0"/>
              </a:rPr>
              <a:t>most affecting factor for the profit of a company</a:t>
            </a: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itchFamily="18" charset="0"/>
                <a:cs typeface="Times New Roman" pitchFamily="18" charset="0"/>
              </a:rPr>
              <a:t>Since we need to find the Profit, so it is the dependent variable, and the other four variables are independent variables. Below are the main steps of deploying the MLR model:</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AutoNum type="arabicPeriod"/>
              <a:tabLst/>
            </a:pP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Data Pre-processing Steps</a:t>
            </a:r>
            <a:endParaRPr kumimoji="0" 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AutoNum type="arabicPeriod" startAt="2"/>
              <a:tabLst/>
            </a:pP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Fitting the MLR model to the training set</a:t>
            </a:r>
            <a:endParaRPr kumimoji="0" 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AutoNum type="arabicPeriod" startAt="3"/>
              <a:tabLst/>
            </a:pP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Predicting the result of the test set</a:t>
            </a:r>
            <a:endParaRPr kumimoji="0" lang="en-US" sz="20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Arial" pitchFamily="34" charset="0"/>
              </a:rPr>
              <a:t/>
            </a:r>
            <a:br>
              <a:rPr kumimoji="0" lang="en-US" sz="11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911517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600" b="1" dirty="0">
                <a:solidFill>
                  <a:schemeClr val="lt1"/>
                </a:solidFill>
                <a:latin typeface="Calibri"/>
                <a:ea typeface="Calibri"/>
                <a:cs typeface="Calibri"/>
                <a:sym typeface="Calibri"/>
              </a:rPr>
              <a:t>Implementation of Multiple Linear Regression model </a:t>
            </a:r>
            <a:endParaRPr lang="en-US" sz="2000" b="1" dirty="0"/>
          </a:p>
          <a:p>
            <a:pPr marL="569913" algn="just"/>
            <a:r>
              <a:rPr lang="en-US" sz="2000" b="1" dirty="0">
                <a:solidFill>
                  <a:schemeClr val="lt1"/>
                </a:solidFill>
                <a:latin typeface="Times New Roman" pitchFamily="18" charset="0"/>
                <a:cs typeface="Times New Roman" pitchFamily="18" charset="0"/>
                <a:sym typeface="Calibri"/>
              </a:rPr>
              <a:t> </a:t>
            </a:r>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0545288" cy="707886"/>
          </a:xfrm>
          <a:prstGeom prst="rect">
            <a:avLst/>
          </a:prstGeom>
        </p:spPr>
        <p:txBody>
          <a:bodyPr wrap="square">
            <a:spAutoFit/>
          </a:bodyPr>
          <a:lstStyle/>
          <a:p>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Rectangle 1"/>
          <p:cNvSpPr>
            <a:spLocks noChangeArrowheads="1"/>
          </p:cNvSpPr>
          <p:nvPr/>
        </p:nvSpPr>
        <p:spPr bwMode="auto">
          <a:xfrm>
            <a:off x="665019" y="2320218"/>
            <a:ext cx="10438410" cy="375487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Step-1: Data Pre-processing Step:</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very first step is </a:t>
            </a:r>
            <a:r>
              <a:rPr lang="en-US" sz="2000" dirty="0">
                <a:latin typeface="Times New Roman" pitchFamily="18" charset="0"/>
                <a:cs typeface="Times New Roman" pitchFamily="18" charset="0"/>
                <a:hlinkClick r:id="rId4"/>
              </a:rPr>
              <a:t>data pre-processing</a:t>
            </a:r>
            <a:r>
              <a:rPr lang="en-US" sz="2000" dirty="0">
                <a:latin typeface="Times New Roman" pitchFamily="18" charset="0"/>
                <a:cs typeface="Times New Roman" pitchFamily="18" charset="0"/>
              </a:rPr>
              <a:t>, which we have already discussed previous class.</a:t>
            </a:r>
          </a:p>
          <a:p>
            <a:r>
              <a:rPr lang="en-US" sz="2000" dirty="0">
                <a:solidFill>
                  <a:schemeClr val="tx1"/>
                </a:solidFill>
                <a:latin typeface="Times New Roman" pitchFamily="18" charset="0"/>
                <a:cs typeface="Times New Roman" pitchFamily="18" charset="0"/>
              </a:rPr>
              <a:t>This process contains the below steps:</a:t>
            </a:r>
          </a:p>
          <a:p>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Importing libraries: Firstly we will import the library which will help in building the model. Below is the code for it:</a:t>
            </a:r>
          </a:p>
          <a:p>
            <a:endParaRPr lang="en-US" sz="2000" dirty="0">
              <a:solidFill>
                <a:schemeClr val="tx1"/>
              </a:solidFill>
              <a:latin typeface="Times New Roman" pitchFamily="18" charset="0"/>
              <a:cs typeface="Times New Roman" pitchFamily="18" charset="0"/>
            </a:endParaRPr>
          </a:p>
          <a:p>
            <a:r>
              <a:rPr lang="en-US" sz="2000" b="1" dirty="0">
                <a:solidFill>
                  <a:schemeClr val="tx1"/>
                </a:solidFill>
                <a:latin typeface="Times New Roman" pitchFamily="18" charset="0"/>
                <a:cs typeface="Times New Roman" pitchFamily="18" charset="0"/>
              </a:rPr>
              <a:t># importing libraries  </a:t>
            </a:r>
          </a:p>
          <a:p>
            <a:r>
              <a:rPr lang="en-US" sz="2000" b="1" dirty="0">
                <a:solidFill>
                  <a:schemeClr val="tx1"/>
                </a:solidFill>
                <a:latin typeface="Times New Roman" pitchFamily="18" charset="0"/>
                <a:cs typeface="Times New Roman" pitchFamily="18" charset="0"/>
              </a:rPr>
              <a:t>import </a:t>
            </a:r>
            <a:r>
              <a:rPr lang="en-US" sz="2000" b="1" dirty="0" err="1">
                <a:solidFill>
                  <a:schemeClr val="tx1"/>
                </a:solidFill>
                <a:latin typeface="Times New Roman" pitchFamily="18" charset="0"/>
                <a:cs typeface="Times New Roman" pitchFamily="18" charset="0"/>
              </a:rPr>
              <a:t>numpy</a:t>
            </a:r>
            <a:r>
              <a:rPr lang="en-US" sz="2000" b="1" dirty="0">
                <a:solidFill>
                  <a:schemeClr val="tx1"/>
                </a:solidFill>
                <a:latin typeface="Times New Roman" pitchFamily="18" charset="0"/>
                <a:cs typeface="Times New Roman" pitchFamily="18" charset="0"/>
              </a:rPr>
              <a:t> as nm  </a:t>
            </a:r>
          </a:p>
          <a:p>
            <a:r>
              <a:rPr lang="en-US" sz="2000" b="1" dirty="0">
                <a:solidFill>
                  <a:schemeClr val="tx1"/>
                </a:solidFill>
                <a:latin typeface="Times New Roman" pitchFamily="18" charset="0"/>
                <a:cs typeface="Times New Roman" pitchFamily="18" charset="0"/>
              </a:rPr>
              <a:t>import </a:t>
            </a:r>
            <a:r>
              <a:rPr lang="en-US" sz="2000" b="1" dirty="0" err="1">
                <a:solidFill>
                  <a:schemeClr val="tx1"/>
                </a:solidFill>
                <a:latin typeface="Times New Roman" pitchFamily="18" charset="0"/>
                <a:cs typeface="Times New Roman" pitchFamily="18" charset="0"/>
              </a:rPr>
              <a:t>matplotlib.pyplot</a:t>
            </a:r>
            <a:r>
              <a:rPr lang="en-US" sz="2000" b="1" dirty="0">
                <a:solidFill>
                  <a:schemeClr val="tx1"/>
                </a:solidFill>
                <a:latin typeface="Times New Roman" pitchFamily="18" charset="0"/>
                <a:cs typeface="Times New Roman" pitchFamily="18" charset="0"/>
              </a:rPr>
              <a:t> as </a:t>
            </a:r>
            <a:r>
              <a:rPr lang="en-US" sz="2000" b="1" dirty="0" err="1">
                <a:solidFill>
                  <a:schemeClr val="tx1"/>
                </a:solidFill>
                <a:latin typeface="Times New Roman" pitchFamily="18" charset="0"/>
                <a:cs typeface="Times New Roman" pitchFamily="18" charset="0"/>
              </a:rPr>
              <a:t>mtp</a:t>
            </a:r>
            <a:r>
              <a:rPr lang="en-US" sz="2000" b="1" dirty="0">
                <a:solidFill>
                  <a:schemeClr val="tx1"/>
                </a:solidFill>
                <a:latin typeface="Times New Roman" pitchFamily="18" charset="0"/>
                <a:cs typeface="Times New Roman" pitchFamily="18" charset="0"/>
              </a:rPr>
              <a:t>  </a:t>
            </a:r>
          </a:p>
          <a:p>
            <a:r>
              <a:rPr lang="en-US" sz="2000" b="1" dirty="0">
                <a:solidFill>
                  <a:schemeClr val="tx1"/>
                </a:solidFill>
                <a:latin typeface="Times New Roman" pitchFamily="18" charset="0"/>
                <a:cs typeface="Times New Roman" pitchFamily="18" charset="0"/>
              </a:rPr>
              <a:t>import pandas as </a:t>
            </a:r>
            <a:r>
              <a:rPr lang="en-US" sz="2000" b="1" dirty="0" err="1">
                <a:solidFill>
                  <a:schemeClr val="tx1"/>
                </a:solidFill>
                <a:latin typeface="Times New Roman" pitchFamily="18" charset="0"/>
                <a:cs typeface="Times New Roman" pitchFamily="18" charset="0"/>
              </a:rPr>
              <a:t>pd</a:t>
            </a:r>
            <a:r>
              <a:rPr lang="en-US" sz="2000" b="1" dirty="0">
                <a:solidFill>
                  <a:schemeClr val="tx1"/>
                </a:solidFill>
                <a:latin typeface="Times New Roman" pitchFamily="18" charset="0"/>
                <a:cs typeface="Times New Roman" pitchFamily="18" charset="0"/>
              </a:rPr>
              <a:t> </a:t>
            </a:r>
            <a:r>
              <a:rPr lang="en-US" sz="1100" dirty="0">
                <a:solidFill>
                  <a:schemeClr val="tx1"/>
                </a:solidFill>
                <a:latin typeface="Arial" pitchFamily="34" charset="0"/>
                <a:cs typeface="Arial" pitchFamily="34" charset="0"/>
              </a:rPr>
              <a:t/>
            </a:r>
            <a:br>
              <a:rPr lang="en-US" sz="1100" dirty="0">
                <a:solidFill>
                  <a:schemeClr val="tx1"/>
                </a:solidFill>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2840302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600" b="1" dirty="0">
                <a:solidFill>
                  <a:schemeClr val="lt1"/>
                </a:solidFill>
                <a:latin typeface="Calibri"/>
                <a:ea typeface="Calibri"/>
                <a:cs typeface="Calibri"/>
                <a:sym typeface="Calibri"/>
              </a:rPr>
              <a:t>Implementation of Multiple Linear Regression model </a:t>
            </a:r>
            <a:endParaRPr lang="en-US" sz="2000" b="1" dirty="0"/>
          </a:p>
          <a:p>
            <a:pPr marL="569913" algn="just"/>
            <a:r>
              <a:rPr lang="en-US" sz="2000" b="1" dirty="0">
                <a:solidFill>
                  <a:schemeClr val="lt1"/>
                </a:solidFill>
                <a:latin typeface="Times New Roman" pitchFamily="18" charset="0"/>
                <a:cs typeface="Times New Roman" pitchFamily="18" charset="0"/>
                <a:sym typeface="Calibri"/>
              </a:rPr>
              <a:t> </a:t>
            </a:r>
            <a:endParaRPr lang="en-US" sz="2000" b="1" dirty="0">
              <a:solidFill>
                <a:schemeClr val="lt1"/>
              </a:solidFill>
              <a:latin typeface="Calibri"/>
              <a:cs typeface="Calibri"/>
              <a:sym typeface="Calibri"/>
            </a:endParaRP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665018" y="2302784"/>
            <a:ext cx="10545288" cy="707886"/>
          </a:xfrm>
          <a:prstGeom prst="rect">
            <a:avLst/>
          </a:prstGeom>
        </p:spPr>
        <p:txBody>
          <a:bodyPr wrap="square">
            <a:spAutoFit/>
          </a:bodyPr>
          <a:lstStyle/>
          <a:p>
            <a:endParaRPr lang="en-US" sz="2000" dirty="0"/>
          </a:p>
          <a:p>
            <a:endParaRPr lang="en-US" sz="2000" dirty="0"/>
          </a:p>
        </p:txBody>
      </p:sp>
      <p:sp>
        <p:nvSpPr>
          <p:cNvPr id="2" name="Rectangle 1"/>
          <p:cNvSpPr/>
          <p:nvPr/>
        </p:nvSpPr>
        <p:spPr>
          <a:xfrm>
            <a:off x="510639" y="2628781"/>
            <a:ext cx="11427361" cy="769441"/>
          </a:xfrm>
          <a:prstGeom prst="rect">
            <a:avLst/>
          </a:prstGeom>
        </p:spPr>
        <p:txBody>
          <a:bodyPr wrap="square">
            <a:sp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Rectangle 1"/>
          <p:cNvSpPr>
            <a:spLocks noChangeArrowheads="1"/>
          </p:cNvSpPr>
          <p:nvPr/>
        </p:nvSpPr>
        <p:spPr bwMode="auto">
          <a:xfrm>
            <a:off x="665020" y="2766494"/>
            <a:ext cx="4203864" cy="286232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Importing dataset:</a:t>
            </a:r>
            <a:r>
              <a:rPr lang="en-US" sz="2000" dirty="0">
                <a:latin typeface="Times New Roman" pitchFamily="18" charset="0"/>
                <a:cs typeface="Times New Roman" pitchFamily="18" charset="0"/>
              </a:rPr>
              <a:t> Now we will import the dataset(50_CompList), which contains all the variables. Below is the code for it:</a:t>
            </a:r>
          </a:p>
          <a:p>
            <a:r>
              <a:rPr lang="en-US" sz="2000" dirty="0">
                <a:latin typeface="Times New Roman" pitchFamily="18" charset="0"/>
                <a:cs typeface="Times New Roman" pitchFamily="18" charset="0"/>
              </a:rPr>
              <a:t>#importing datasets  </a:t>
            </a:r>
          </a:p>
          <a:p>
            <a:r>
              <a:rPr lang="en-US" sz="2000" dirty="0" err="1">
                <a:latin typeface="Times New Roman" pitchFamily="18" charset="0"/>
                <a:cs typeface="Times New Roman" pitchFamily="18" charset="0"/>
              </a:rPr>
              <a:t>data_set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pd.read_csv</a:t>
            </a:r>
            <a:r>
              <a:rPr lang="en-US" sz="2000" dirty="0">
                <a:latin typeface="Times New Roman" pitchFamily="18" charset="0"/>
                <a:cs typeface="Times New Roman" pitchFamily="18" charset="0"/>
              </a:rPr>
              <a:t>('50_CompList.csv')  </a:t>
            </a:r>
          </a:p>
          <a:p>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We will get the dataset as:</a:t>
            </a:r>
            <a:r>
              <a:rPr lang="en-US" sz="2000" dirty="0">
                <a:solidFill>
                  <a:schemeClr val="tx1"/>
                </a:solidFill>
                <a:latin typeface="Times New Roman" pitchFamily="18" charset="0"/>
                <a:cs typeface="Times New Roman" pitchFamily="18" charset="0"/>
              </a:rPr>
              <a:t/>
            </a:r>
            <a:br>
              <a:rPr lang="en-US" sz="2000" dirty="0">
                <a:solidFill>
                  <a:schemeClr val="tx1"/>
                </a:solidFill>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p:txBody>
      </p:sp>
      <p:pic>
        <p:nvPicPr>
          <p:cNvPr id="1026" name="Picture 2" descr="C:\Users\ADMIN\Downloads\multiple-linear-regression-in-machine-learning.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712031" y="2316540"/>
            <a:ext cx="5996296" cy="364487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5617029" y="6182480"/>
            <a:ext cx="6210794" cy="523220"/>
          </a:xfrm>
          <a:prstGeom prst="rect">
            <a:avLst/>
          </a:prstGeom>
          <a:noFill/>
        </p:spPr>
        <p:txBody>
          <a:bodyPr wrap="square" rtlCol="0">
            <a:spAutoFit/>
          </a:bodyPr>
          <a:lstStyle/>
          <a:p>
            <a:r>
              <a:rPr lang="en-US" dirty="0"/>
              <a:t> </a:t>
            </a:r>
            <a:r>
              <a:rPr lang="en-US" b="1" dirty="0"/>
              <a:t>above output, we can clearly see that there are five variables, in which four variables are continuous and one is categorical variable</a:t>
            </a:r>
            <a:r>
              <a:rPr lang="en-US" dirty="0"/>
              <a:t>.</a:t>
            </a:r>
          </a:p>
        </p:txBody>
      </p:sp>
    </p:spTree>
    <p:extLst>
      <p:ext uri="{BB962C8B-B14F-4D97-AF65-F5344CB8AC3E}">
        <p14:creationId xmlns="" xmlns:p14="http://schemas.microsoft.com/office/powerpoint/2010/main" val="3880655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41810" y="-42863"/>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2246769"/>
          </a:xfrm>
          <a:prstGeom prst="rect">
            <a:avLst/>
          </a:prstGeom>
        </p:spPr>
        <p:txBody>
          <a:bodyPr wrap="square">
            <a:spAutoFit/>
          </a:bodyPr>
          <a:lstStyle/>
          <a:p>
            <a:r>
              <a:rPr lang="en-US" sz="2000" b="1" dirty="0"/>
              <a:t>Extracting dependent and independent Variables:</a:t>
            </a:r>
            <a:endParaRPr lang="en-US" sz="2000" dirty="0"/>
          </a:p>
          <a:p>
            <a:endParaRPr lang="en-US" sz="2000" dirty="0"/>
          </a:p>
          <a:p>
            <a:r>
              <a:rPr lang="en-US" sz="2000" dirty="0"/>
              <a:t>#Extracting Independent and dependent Variable  </a:t>
            </a:r>
          </a:p>
          <a:p>
            <a:r>
              <a:rPr lang="en-US" sz="2000" dirty="0"/>
              <a:t>x= </a:t>
            </a:r>
            <a:r>
              <a:rPr lang="en-US" sz="2000" dirty="0" err="1"/>
              <a:t>data_set.iloc</a:t>
            </a:r>
            <a:r>
              <a:rPr lang="en-US" sz="2000" dirty="0"/>
              <a:t>[:, :-1].values  </a:t>
            </a:r>
          </a:p>
          <a:p>
            <a:r>
              <a:rPr lang="en-US" sz="2000" dirty="0"/>
              <a:t>y= </a:t>
            </a:r>
            <a:r>
              <a:rPr lang="en-US" sz="2000" dirty="0" err="1"/>
              <a:t>data_set.iloc</a:t>
            </a:r>
            <a:r>
              <a:rPr lang="en-US" sz="2000" dirty="0"/>
              <a:t>[:, 4].values  </a:t>
            </a:r>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856956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4708981"/>
          </a:xfrm>
          <a:prstGeom prst="rect">
            <a:avLst/>
          </a:prstGeom>
        </p:spPr>
        <p:txBody>
          <a:bodyPr wrap="square">
            <a:spAutoFit/>
          </a:bodyPr>
          <a:lstStyle/>
          <a:p>
            <a:r>
              <a:rPr lang="en-US" sz="2000" b="1" dirty="0">
                <a:latin typeface="Times New Roman" pitchFamily="18" charset="0"/>
                <a:cs typeface="Times New Roman" pitchFamily="18" charset="0"/>
              </a:rPr>
              <a:t>Encoding Dummy Variables: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As we have one categorical variable (State), which cannot be directly applied to the model, so we will encode it. To encode the categorical variable into numbers, we will use the </a:t>
            </a:r>
            <a:r>
              <a:rPr lang="en-US" sz="2000" b="1" dirty="0" err="1">
                <a:latin typeface="Times New Roman" pitchFamily="18" charset="0"/>
                <a:cs typeface="Times New Roman" pitchFamily="18" charset="0"/>
              </a:rPr>
              <a:t>LabelEncoder</a:t>
            </a:r>
            <a:r>
              <a:rPr lang="en-US" sz="2000" dirty="0">
                <a:latin typeface="Times New Roman" pitchFamily="18" charset="0"/>
                <a:cs typeface="Times New Roman" pitchFamily="18" charset="0"/>
              </a:rPr>
              <a:t> class. But it is not sufficient because it still has some relational order, which may create a wrong model. So in order to remove this problem, we will use </a:t>
            </a:r>
            <a:r>
              <a:rPr lang="en-US" sz="2000" b="1" dirty="0" err="1">
                <a:latin typeface="Times New Roman" pitchFamily="18" charset="0"/>
                <a:cs typeface="Times New Roman" pitchFamily="18" charset="0"/>
              </a:rPr>
              <a:t>OneHotEncoder</a:t>
            </a:r>
            <a:r>
              <a:rPr lang="en-US" sz="2000" dirty="0">
                <a:latin typeface="Times New Roman" pitchFamily="18" charset="0"/>
                <a:cs typeface="Times New Roman" pitchFamily="18" charset="0"/>
              </a:rPr>
              <a:t>, which will create the dummy variables. Below is code for it:</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Catgorical</a:t>
            </a:r>
            <a:r>
              <a:rPr lang="en-US" sz="2000" b="1" dirty="0">
                <a:latin typeface="Times New Roman" pitchFamily="18" charset="0"/>
                <a:cs typeface="Times New Roman" pitchFamily="18" charset="0"/>
              </a:rPr>
              <a:t> data </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sklearn.preprocessing</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import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LabelEncoder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OneHotEncoder</a:t>
            </a:r>
            <a:r>
              <a:rPr lang="en-US" sz="2000" dirty="0">
                <a:latin typeface="Times New Roman" pitchFamily="18" charset="0"/>
                <a:cs typeface="Times New Roman" pitchFamily="18" charset="0"/>
              </a:rPr>
              <a:t>  </a:t>
            </a:r>
          </a:p>
          <a:p>
            <a:r>
              <a:rPr lang="en-US" sz="2000" dirty="0" err="1">
                <a:latin typeface="Times New Roman" pitchFamily="18" charset="0"/>
                <a:cs typeface="Times New Roman" pitchFamily="18" charset="0"/>
              </a:rPr>
              <a:t>labelencoder_x</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LabelEncoder</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x[:, 3]= </a:t>
            </a:r>
            <a:r>
              <a:rPr lang="en-US" sz="2000" dirty="0" err="1">
                <a:latin typeface="Times New Roman" pitchFamily="18" charset="0"/>
                <a:cs typeface="Times New Roman" pitchFamily="18" charset="0"/>
              </a:rPr>
              <a:t>labelencoder_x.fit_transform</a:t>
            </a:r>
            <a:r>
              <a:rPr lang="en-US" sz="2000" dirty="0">
                <a:latin typeface="Times New Roman" pitchFamily="18" charset="0"/>
                <a:cs typeface="Times New Roman" pitchFamily="18" charset="0"/>
              </a:rPr>
              <a:t>(x[:,3])  </a:t>
            </a:r>
          </a:p>
          <a:p>
            <a:r>
              <a:rPr lang="en-US" sz="2000" dirty="0" err="1">
                <a:latin typeface="Times New Roman" pitchFamily="18" charset="0"/>
                <a:cs typeface="Times New Roman" pitchFamily="18" charset="0"/>
              </a:rPr>
              <a:t>onehotencoder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OneHotEncoder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categorical_features</a:t>
            </a:r>
            <a:r>
              <a:rPr lang="en-US" sz="2000" dirty="0">
                <a:latin typeface="Times New Roman" pitchFamily="18" charset="0"/>
                <a:cs typeface="Times New Roman" pitchFamily="18" charset="0"/>
              </a:rPr>
              <a:t>= [3])    </a:t>
            </a:r>
          </a:p>
          <a:p>
            <a:r>
              <a:rPr lang="en-US" sz="2000" dirty="0">
                <a:latin typeface="Times New Roman" pitchFamily="18" charset="0"/>
                <a:cs typeface="Times New Roman" pitchFamily="18" charset="0"/>
              </a:rPr>
              <a:t>x= </a:t>
            </a:r>
            <a:r>
              <a:rPr lang="en-US" sz="2000" dirty="0" err="1">
                <a:latin typeface="Times New Roman" pitchFamily="18" charset="0"/>
                <a:cs typeface="Times New Roman" pitchFamily="18" charset="0"/>
              </a:rPr>
              <a:t>onehotencoder.fit_transform</a:t>
            </a:r>
            <a:r>
              <a:rPr lang="en-US" sz="2000" dirty="0">
                <a:latin typeface="Times New Roman" pitchFamily="18" charset="0"/>
                <a:cs typeface="Times New Roman" pitchFamily="18" charset="0"/>
              </a:rPr>
              <a:t>(x).</a:t>
            </a:r>
            <a:r>
              <a:rPr lang="en-US" sz="2000" dirty="0" err="1">
                <a:latin typeface="Times New Roman" pitchFamily="18" charset="0"/>
                <a:cs typeface="Times New Roman" pitchFamily="18" charset="0"/>
              </a:rPr>
              <a:t>toarray</a:t>
            </a:r>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502671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5"/>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1" y="2534113"/>
            <a:ext cx="3383478" cy="3170099"/>
          </a:xfrm>
          <a:prstGeom prst="rect">
            <a:avLst/>
          </a:prstGeom>
        </p:spPr>
        <p:txBody>
          <a:bodyPr wrap="square">
            <a:spAutoFit/>
          </a:bodyPr>
          <a:lstStyle/>
          <a:p>
            <a:r>
              <a:rPr lang="en-US" sz="2000" b="1" dirty="0">
                <a:latin typeface="Times New Roman" pitchFamily="18" charset="0"/>
                <a:cs typeface="Times New Roman" pitchFamily="18" charset="0"/>
              </a:rPr>
              <a:t>Encoding Dummy Variables:</a:t>
            </a:r>
            <a:endParaRPr lang="en-US" sz="2000" dirty="0">
              <a:latin typeface="Times New Roman" pitchFamily="18" charset="0"/>
              <a:cs typeface="Times New Roman" pitchFamily="18" charset="0"/>
            </a:endParaRPr>
          </a:p>
          <a:p>
            <a:r>
              <a:rPr lang="en-US" sz="2000" dirty="0"/>
              <a:t>Here we are only encoding one independent variable, which is state as other variables are continuous.</a:t>
            </a:r>
          </a:p>
          <a:p>
            <a:r>
              <a:rPr lang="en-US" sz="2000" b="1" dirty="0"/>
              <a:t>Output:- </a:t>
            </a:r>
            <a:r>
              <a:rPr lang="en-US" sz="2000" b="1" dirty="0">
                <a:sym typeface="Wingdings" pitchFamily="2" charset="2"/>
              </a:rPr>
              <a:t></a:t>
            </a:r>
          </a:p>
          <a:p>
            <a:endParaRPr lang="en-US" sz="2000" dirty="0"/>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pic>
        <p:nvPicPr>
          <p:cNvPr id="2050" name="Picture 2" descr="C:\Users\ADMIN\Downloads\multiple-linear-regression-in-machine-learning2 (1).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398972" y="2335218"/>
            <a:ext cx="5787584" cy="3844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7403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4093428"/>
          </a:xfrm>
          <a:prstGeom prst="rect">
            <a:avLst/>
          </a:prstGeom>
        </p:spPr>
        <p:txBody>
          <a:bodyPr wrap="square">
            <a:spAutoFit/>
          </a:bodyPr>
          <a:lstStyle/>
          <a:p>
            <a:r>
              <a:rPr lang="en-US" sz="2000" dirty="0">
                <a:latin typeface="Times New Roman" pitchFamily="18" charset="0"/>
                <a:cs typeface="Times New Roman" pitchFamily="18" charset="0"/>
              </a:rPr>
              <a:t>As we can see in the above output, the state column has been converted into dummy variables (0 and 1). </a:t>
            </a:r>
            <a:r>
              <a:rPr lang="en-US" sz="2000" b="1" dirty="0">
                <a:latin typeface="Times New Roman" pitchFamily="18" charset="0"/>
                <a:cs typeface="Times New Roman" pitchFamily="18" charset="0"/>
              </a:rPr>
              <a:t>Here each dummy variable column is corresponding to the one State</a:t>
            </a:r>
            <a:r>
              <a:rPr lang="en-US" sz="2000" dirty="0">
                <a:latin typeface="Times New Roman" pitchFamily="18" charset="0"/>
                <a:cs typeface="Times New Roman" pitchFamily="18" charset="0"/>
              </a:rPr>
              <a:t>. We can check by comparing it with the original dataset. The first column corresponds to the </a:t>
            </a:r>
            <a:r>
              <a:rPr lang="en-US" sz="2000" b="1" dirty="0">
                <a:latin typeface="Times New Roman" pitchFamily="18" charset="0"/>
                <a:cs typeface="Times New Roman" pitchFamily="18" charset="0"/>
              </a:rPr>
              <a:t>California State</a:t>
            </a:r>
            <a:r>
              <a:rPr lang="en-US" sz="2000" dirty="0">
                <a:latin typeface="Times New Roman" pitchFamily="18" charset="0"/>
                <a:cs typeface="Times New Roman" pitchFamily="18" charset="0"/>
              </a:rPr>
              <a:t>, the second column corresponds to the </a:t>
            </a:r>
            <a:r>
              <a:rPr lang="en-US" sz="2000" b="1" dirty="0">
                <a:latin typeface="Times New Roman" pitchFamily="18" charset="0"/>
                <a:cs typeface="Times New Roman" pitchFamily="18" charset="0"/>
              </a:rPr>
              <a:t>Florida State</a:t>
            </a:r>
            <a:r>
              <a:rPr lang="en-US" sz="2000" dirty="0">
                <a:latin typeface="Times New Roman" pitchFamily="18" charset="0"/>
                <a:cs typeface="Times New Roman" pitchFamily="18" charset="0"/>
              </a:rPr>
              <a:t>, and the third column corresponds to the </a:t>
            </a:r>
            <a:r>
              <a:rPr lang="en-US" sz="2000" b="1" dirty="0">
                <a:latin typeface="Times New Roman" pitchFamily="18" charset="0"/>
                <a:cs typeface="Times New Roman" pitchFamily="18" charset="0"/>
              </a:rPr>
              <a:t>New York State</a:t>
            </a:r>
            <a:r>
              <a:rPr lang="en-US" sz="2000" dirty="0">
                <a:latin typeface="Times New Roman" pitchFamily="18" charset="0"/>
                <a:cs typeface="Times New Roman" pitchFamily="18" charset="0"/>
              </a:rPr>
              <a:t>.</a:t>
            </a:r>
          </a:p>
          <a:p>
            <a:endParaRPr lang="en-US" sz="2000" dirty="0"/>
          </a:p>
          <a:p>
            <a:r>
              <a:rPr lang="en-US" sz="2000" dirty="0"/>
              <a:t>Now, we are writing a single line of code just to avoid the dummy variable trap:</a:t>
            </a:r>
          </a:p>
          <a:p>
            <a:r>
              <a:rPr lang="en-US" sz="2000" b="1" dirty="0"/>
              <a:t>#avoiding the dummy variable trap:  </a:t>
            </a:r>
          </a:p>
          <a:p>
            <a:r>
              <a:rPr lang="en-US" sz="2000" b="1" dirty="0"/>
              <a:t>x = x[:, 1:]</a:t>
            </a:r>
            <a:r>
              <a:rPr lang="en-US" sz="2000" dirty="0"/>
              <a:t>  </a:t>
            </a:r>
          </a:p>
          <a:p>
            <a:r>
              <a:rPr lang="en-US" sz="2000" dirty="0"/>
              <a:t>If we do not remove the first dummy variable, then it may introduce </a:t>
            </a:r>
            <a:r>
              <a:rPr lang="en-US" sz="2000" dirty="0" err="1"/>
              <a:t>multicollinearity</a:t>
            </a:r>
            <a:r>
              <a:rPr lang="en-US" sz="2000" dirty="0"/>
              <a:t> in the model.</a:t>
            </a:r>
          </a:p>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069887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1323439"/>
          </a:xfrm>
          <a:prstGeom prst="rect">
            <a:avLst/>
          </a:prstGeom>
        </p:spPr>
        <p:txBody>
          <a:bodyPr wrap="square">
            <a:spAutoFit/>
          </a:bodyPr>
          <a:lstStyle/>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pic>
        <p:nvPicPr>
          <p:cNvPr id="3074" name="Picture 2" descr="C:\Users\ADMIN\Downloads\multiple-linear-regression-in-machine-learning3.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271837" y="2285999"/>
            <a:ext cx="5648325" cy="36671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79571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2862322"/>
          </a:xfrm>
          <a:prstGeom prst="rect">
            <a:avLst/>
          </a:prstGeom>
        </p:spPr>
        <p:txBody>
          <a:bodyPr wrap="square">
            <a:spAutoFit/>
          </a:bodyPr>
          <a:lstStyle/>
          <a:p>
            <a:r>
              <a:rPr lang="en-US" sz="2000" b="1" dirty="0"/>
              <a:t>Now we will split the dataset into training and test set. The code for this is given below:</a:t>
            </a:r>
          </a:p>
          <a:p>
            <a:r>
              <a:rPr lang="en-US" sz="2000" b="1" dirty="0"/>
              <a:t># Splitting the dataset into training and test set.</a:t>
            </a:r>
            <a:r>
              <a:rPr lang="en-US" sz="2000" dirty="0"/>
              <a:t> </a:t>
            </a:r>
          </a:p>
          <a:p>
            <a:r>
              <a:rPr lang="en-US" sz="2000" dirty="0"/>
              <a:t> </a:t>
            </a:r>
          </a:p>
          <a:p>
            <a:r>
              <a:rPr lang="en-US" sz="2000" dirty="0"/>
              <a:t>from </a:t>
            </a:r>
            <a:r>
              <a:rPr lang="en-US" sz="2000" dirty="0" err="1"/>
              <a:t>sklearn.model_selection</a:t>
            </a:r>
            <a:r>
              <a:rPr lang="en-US" sz="2000" dirty="0"/>
              <a:t> </a:t>
            </a:r>
            <a:r>
              <a:rPr lang="en-US" sz="2000" b="1" dirty="0"/>
              <a:t>import</a:t>
            </a:r>
            <a:r>
              <a:rPr lang="en-US" sz="2000" dirty="0"/>
              <a:t> </a:t>
            </a:r>
            <a:r>
              <a:rPr lang="en-US" sz="2000" dirty="0" err="1"/>
              <a:t>train_test_split</a:t>
            </a:r>
            <a:r>
              <a:rPr lang="en-US" sz="2000" dirty="0"/>
              <a:t>  </a:t>
            </a:r>
          </a:p>
          <a:p>
            <a:r>
              <a:rPr lang="en-US" sz="2000" dirty="0" err="1"/>
              <a:t>x_train</a:t>
            </a:r>
            <a:r>
              <a:rPr lang="en-US" sz="2000" dirty="0"/>
              <a:t>, </a:t>
            </a:r>
            <a:r>
              <a:rPr lang="en-US" sz="2000" dirty="0" err="1"/>
              <a:t>x_test</a:t>
            </a:r>
            <a:r>
              <a:rPr lang="en-US" sz="2000" dirty="0"/>
              <a:t>, </a:t>
            </a:r>
            <a:r>
              <a:rPr lang="en-US" sz="2000" dirty="0" err="1"/>
              <a:t>y_train</a:t>
            </a:r>
            <a:r>
              <a:rPr lang="en-US" sz="2000" dirty="0"/>
              <a:t>, </a:t>
            </a:r>
            <a:r>
              <a:rPr lang="en-US" sz="2000" dirty="0" err="1"/>
              <a:t>y_test</a:t>
            </a:r>
            <a:r>
              <a:rPr lang="en-US" sz="2000" dirty="0"/>
              <a:t>= </a:t>
            </a:r>
            <a:r>
              <a:rPr lang="en-US" sz="2000" dirty="0" err="1"/>
              <a:t>train_test_split</a:t>
            </a:r>
            <a:r>
              <a:rPr lang="en-US" sz="2000" dirty="0"/>
              <a:t>(x, y, </a:t>
            </a:r>
            <a:r>
              <a:rPr lang="en-US" sz="2000" dirty="0" err="1"/>
              <a:t>test_size</a:t>
            </a:r>
            <a:r>
              <a:rPr lang="en-US" sz="2000" dirty="0"/>
              <a:t>= 0.2, </a:t>
            </a:r>
            <a:r>
              <a:rPr lang="en-US" sz="2000" dirty="0" err="1"/>
              <a:t>random_state</a:t>
            </a:r>
            <a:r>
              <a:rPr lang="en-US" sz="2000" dirty="0"/>
              <a:t>=0)  </a:t>
            </a:r>
          </a:p>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61711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286001"/>
            <a:ext cx="11218333" cy="378561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000" dirty="0">
                <a:latin typeface="Times New Roman" pitchFamily="18" charset="0"/>
                <a:cs typeface="Times New Roman" pitchFamily="18" charset="0"/>
              </a:rPr>
              <a:t>Suppose we have a dataset of different types of shapes which includes square, rectangle, triangle, and Polygon. Now the first step is that we need to train the model for each shape.</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 given shape has four sides, and all the sides are equal, then it will be labeled as a </a:t>
            </a:r>
            <a:r>
              <a:rPr lang="en-US" sz="2000" b="1" dirty="0">
                <a:latin typeface="Times New Roman" pitchFamily="18" charset="0"/>
                <a:cs typeface="Times New Roman" pitchFamily="18" charset="0"/>
              </a:rPr>
              <a:t>Square</a:t>
            </a:r>
            <a:r>
              <a:rPr lang="en-US" sz="2000" dirty="0">
                <a:latin typeface="Times New Roman" pitchFamily="18" charset="0"/>
                <a:cs typeface="Times New Roman" pitchFamily="18" charset="0"/>
              </a:rPr>
              <a: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 given shape has three sides, then it will be labeled as a </a:t>
            </a:r>
            <a:r>
              <a:rPr lang="en-US" sz="2000" b="1" dirty="0">
                <a:latin typeface="Times New Roman" pitchFamily="18" charset="0"/>
                <a:cs typeface="Times New Roman" pitchFamily="18" charset="0"/>
              </a:rPr>
              <a:t>triangle</a:t>
            </a:r>
            <a:r>
              <a:rPr lang="en-US" sz="2000" dirty="0">
                <a:latin typeface="Times New Roman" pitchFamily="18" charset="0"/>
                <a:cs typeface="Times New Roman" pitchFamily="18" charset="0"/>
              </a:rPr>
              <a:t>.</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If the given shape has six equal sides then it will be labeled as </a:t>
            </a:r>
            <a:r>
              <a:rPr lang="en-US" sz="2000" b="1" dirty="0">
                <a:latin typeface="Times New Roman" pitchFamily="18" charset="0"/>
                <a:cs typeface="Times New Roman" pitchFamily="18" charset="0"/>
              </a:rPr>
              <a:t>hexagon</a:t>
            </a:r>
            <a:r>
              <a:rPr lang="en-US" sz="2000" dirty="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Now, after training, we test our model using the test set, and the task of the model is to identify the shape.</a:t>
            </a:r>
          </a:p>
          <a:p>
            <a:pPr algn="just">
              <a:lnSpc>
                <a:spcPct val="150000"/>
              </a:lnSpc>
            </a:pPr>
            <a:r>
              <a:rPr lang="en-US" sz="2000" dirty="0">
                <a:latin typeface="Times New Roman" pitchFamily="18" charset="0"/>
                <a:cs typeface="Times New Roman" pitchFamily="18" charset="0"/>
              </a:rPr>
              <a:t>The machine is already trained on all types of shapes, and when it finds a new shape, it classifies the shape on the bases of a number of sides, and predicts the output.</a:t>
            </a:r>
          </a:p>
        </p:txBody>
      </p:sp>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Supervised Learning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5" name="Google Shape;125;p4"/>
          <p:cNvSpPr/>
          <p:nvPr/>
        </p:nvSpPr>
        <p:spPr>
          <a:xfrm>
            <a:off x="8858251" y="6073776"/>
            <a:ext cx="3333749"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125127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4708981"/>
          </a:xfrm>
          <a:prstGeom prst="rect">
            <a:avLst/>
          </a:prstGeom>
        </p:spPr>
        <p:txBody>
          <a:bodyPr wrap="square">
            <a:spAutoFit/>
          </a:bodyPr>
          <a:lstStyle/>
          <a:p>
            <a:r>
              <a:rPr lang="en-US" sz="2000" dirty="0"/>
              <a:t>Step: 2- Fitting our MLR model to the Training set:</a:t>
            </a:r>
          </a:p>
          <a:p>
            <a:r>
              <a:rPr lang="en-US" sz="2000" dirty="0"/>
              <a:t>Now, we have well prepared our dataset in order to provide training, which means we will fit our regression model to the training set. It will be similar to as we did in </a:t>
            </a:r>
            <a:r>
              <a:rPr lang="en-US" sz="2000" dirty="0">
                <a:hlinkClick r:id="rId4"/>
              </a:rPr>
              <a:t>Simple Linear Regression</a:t>
            </a:r>
            <a:r>
              <a:rPr lang="en-US" sz="2000" dirty="0"/>
              <a:t> model. The code for this will be:</a:t>
            </a:r>
          </a:p>
          <a:p>
            <a:endParaRPr lang="en-US" sz="2000" dirty="0"/>
          </a:p>
          <a:p>
            <a:r>
              <a:rPr lang="en-US" sz="2000" dirty="0"/>
              <a:t>#Fitting the MLR model to the training set:  </a:t>
            </a:r>
          </a:p>
          <a:p>
            <a:r>
              <a:rPr lang="en-US" sz="2000" dirty="0"/>
              <a:t>from </a:t>
            </a:r>
            <a:r>
              <a:rPr lang="en-US" sz="2000" dirty="0" err="1"/>
              <a:t>sklearn.linear_model</a:t>
            </a:r>
            <a:r>
              <a:rPr lang="en-US" sz="2000" dirty="0"/>
              <a:t> </a:t>
            </a:r>
            <a:r>
              <a:rPr lang="en-US" sz="2000" b="1" dirty="0"/>
              <a:t>import</a:t>
            </a:r>
            <a:r>
              <a:rPr lang="en-US" sz="2000" dirty="0"/>
              <a:t> </a:t>
            </a:r>
            <a:r>
              <a:rPr lang="en-US" sz="2000" dirty="0" err="1"/>
              <a:t>LinearRegression</a:t>
            </a:r>
            <a:r>
              <a:rPr lang="en-US" sz="2000" dirty="0"/>
              <a:t>  </a:t>
            </a:r>
          </a:p>
          <a:p>
            <a:r>
              <a:rPr lang="en-US" sz="2000" dirty="0" err="1"/>
              <a:t>regressor</a:t>
            </a:r>
            <a:r>
              <a:rPr lang="en-US" sz="2000" dirty="0"/>
              <a:t>= </a:t>
            </a:r>
            <a:r>
              <a:rPr lang="en-US" sz="2000" dirty="0" err="1"/>
              <a:t>LinearRegression</a:t>
            </a:r>
            <a:r>
              <a:rPr lang="en-US" sz="2000" dirty="0"/>
              <a:t>()  </a:t>
            </a:r>
          </a:p>
          <a:p>
            <a:r>
              <a:rPr lang="en-US" sz="2000" dirty="0" err="1"/>
              <a:t>regressor.fit</a:t>
            </a:r>
            <a:r>
              <a:rPr lang="en-US" sz="2000" dirty="0"/>
              <a:t>(</a:t>
            </a:r>
            <a:r>
              <a:rPr lang="en-US" sz="2000" dirty="0" err="1"/>
              <a:t>x_train</a:t>
            </a:r>
            <a:r>
              <a:rPr lang="en-US" sz="2000" dirty="0"/>
              <a:t>, </a:t>
            </a:r>
            <a:r>
              <a:rPr lang="en-US" sz="2000" dirty="0" err="1"/>
              <a:t>y_train</a:t>
            </a:r>
            <a:r>
              <a:rPr lang="en-US" sz="2000" dirty="0"/>
              <a:t>)</a:t>
            </a:r>
          </a:p>
          <a:p>
            <a:endParaRPr lang="en-US" sz="2000" dirty="0"/>
          </a:p>
          <a:p>
            <a:r>
              <a:rPr lang="en-US" sz="2000" dirty="0"/>
              <a:t>Out[9]: </a:t>
            </a:r>
            <a:r>
              <a:rPr lang="en-US" sz="2000" dirty="0" err="1"/>
              <a:t>LinearRegression</a:t>
            </a:r>
            <a:r>
              <a:rPr lang="en-US" sz="2000" dirty="0"/>
              <a:t>(</a:t>
            </a:r>
            <a:r>
              <a:rPr lang="en-US" sz="2000" dirty="0" err="1"/>
              <a:t>copy_X</a:t>
            </a:r>
            <a:r>
              <a:rPr lang="en-US" sz="2000" dirty="0"/>
              <a:t>=True, </a:t>
            </a:r>
            <a:r>
              <a:rPr lang="en-US" sz="2000" dirty="0" err="1"/>
              <a:t>fit_intercept</a:t>
            </a:r>
            <a:r>
              <a:rPr lang="en-US" sz="2000" dirty="0"/>
              <a:t>=True, </a:t>
            </a:r>
            <a:r>
              <a:rPr lang="en-US" sz="2000" dirty="0" err="1"/>
              <a:t>n_jobs</a:t>
            </a:r>
            <a:r>
              <a:rPr lang="en-US" sz="2000" dirty="0"/>
              <a:t>=None, normalize=False) </a:t>
            </a:r>
          </a:p>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9300244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3477875"/>
          </a:xfrm>
          <a:prstGeom prst="rect">
            <a:avLst/>
          </a:prstGeom>
        </p:spPr>
        <p:txBody>
          <a:bodyPr wrap="square">
            <a:spAutoFit/>
          </a:bodyPr>
          <a:lstStyle/>
          <a:p>
            <a:r>
              <a:rPr lang="en-US" sz="2000" dirty="0"/>
              <a:t>Step: 3- Prediction of Test set results:</a:t>
            </a:r>
          </a:p>
          <a:p>
            <a:r>
              <a:rPr lang="en-US" sz="2000" dirty="0"/>
              <a:t>The last step for our model is checking the performance of the model. We will do it by predicting the test set result. For prediction, we will create a </a:t>
            </a:r>
            <a:r>
              <a:rPr lang="en-US" sz="2000" b="1" dirty="0" err="1"/>
              <a:t>y_pred</a:t>
            </a:r>
            <a:r>
              <a:rPr lang="en-US" sz="2000" dirty="0"/>
              <a:t> vector. Below is the code for it:</a:t>
            </a:r>
          </a:p>
          <a:p>
            <a:r>
              <a:rPr lang="en-US" sz="2000" b="1" dirty="0"/>
              <a:t>#Predicting the Test set result;  </a:t>
            </a:r>
          </a:p>
          <a:p>
            <a:r>
              <a:rPr lang="en-US" sz="2000" b="1" dirty="0" err="1"/>
              <a:t>y_pred</a:t>
            </a:r>
            <a:r>
              <a:rPr lang="en-US" sz="2000" b="1" dirty="0"/>
              <a:t>= </a:t>
            </a:r>
            <a:r>
              <a:rPr lang="en-US" sz="2000" b="1" dirty="0" err="1"/>
              <a:t>regressor.predict</a:t>
            </a:r>
            <a:r>
              <a:rPr lang="en-US" sz="2000" b="1" dirty="0"/>
              <a:t>(</a:t>
            </a:r>
            <a:r>
              <a:rPr lang="en-US" sz="2000" b="1" dirty="0" err="1"/>
              <a:t>x_test</a:t>
            </a:r>
            <a:r>
              <a:rPr lang="en-US" sz="2000" b="1" dirty="0"/>
              <a:t>)  </a:t>
            </a:r>
          </a:p>
          <a:p>
            <a:r>
              <a:rPr lang="en-US" sz="2000" dirty="0"/>
              <a:t>By executing the above lines of code, a new vector will be generated under the variable explorer option. We can test our model by comparing the predicted values and test set values.</a:t>
            </a:r>
          </a:p>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439575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Implementation of Multiple Linear Regression model </a:t>
            </a:r>
            <a:endParaRPr lang="en-US" sz="1800" b="1" dirty="0"/>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4093428"/>
          </a:xfrm>
          <a:prstGeom prst="rect">
            <a:avLst/>
          </a:prstGeom>
        </p:spPr>
        <p:txBody>
          <a:bodyPr wrap="square">
            <a:spAutoFit/>
          </a:bodyPr>
          <a:lstStyle/>
          <a:p>
            <a:r>
              <a:rPr lang="en-US" sz="2000" dirty="0"/>
              <a:t>We can also check the score for training dataset and test dataset. Below is the code for it:</a:t>
            </a:r>
          </a:p>
          <a:p>
            <a:r>
              <a:rPr lang="en-US" sz="2000" dirty="0"/>
              <a:t>print('Train Score: ', </a:t>
            </a:r>
            <a:r>
              <a:rPr lang="en-US" sz="2000" dirty="0" err="1"/>
              <a:t>regressor.score</a:t>
            </a:r>
            <a:r>
              <a:rPr lang="en-US" sz="2000" dirty="0"/>
              <a:t>(</a:t>
            </a:r>
            <a:r>
              <a:rPr lang="en-US" sz="2000" dirty="0" err="1"/>
              <a:t>x_train</a:t>
            </a:r>
            <a:r>
              <a:rPr lang="en-US" sz="2000" dirty="0"/>
              <a:t>, </a:t>
            </a:r>
            <a:r>
              <a:rPr lang="en-US" sz="2000" dirty="0" err="1"/>
              <a:t>y_train</a:t>
            </a:r>
            <a:r>
              <a:rPr lang="en-US" sz="2000" dirty="0"/>
              <a:t>))  </a:t>
            </a:r>
          </a:p>
          <a:p>
            <a:r>
              <a:rPr lang="en-US" sz="2000" dirty="0"/>
              <a:t>print('Test Score: ', </a:t>
            </a:r>
            <a:r>
              <a:rPr lang="en-US" sz="2000" dirty="0" err="1"/>
              <a:t>regressor.score</a:t>
            </a:r>
            <a:r>
              <a:rPr lang="en-US" sz="2000" dirty="0"/>
              <a:t>(</a:t>
            </a:r>
            <a:r>
              <a:rPr lang="en-US" sz="2000" dirty="0" err="1"/>
              <a:t>x_test</a:t>
            </a:r>
            <a:r>
              <a:rPr lang="en-US" sz="2000" dirty="0"/>
              <a:t>, </a:t>
            </a:r>
            <a:r>
              <a:rPr lang="en-US" sz="2000" dirty="0" err="1"/>
              <a:t>y_test</a:t>
            </a:r>
            <a:r>
              <a:rPr lang="en-US" sz="2000" dirty="0"/>
              <a:t>))  </a:t>
            </a:r>
          </a:p>
          <a:p>
            <a:endParaRPr lang="en-US" sz="2000" dirty="0"/>
          </a:p>
          <a:p>
            <a:r>
              <a:rPr lang="en-US" sz="2000" b="1" dirty="0"/>
              <a:t>Output:</a:t>
            </a:r>
            <a:r>
              <a:rPr lang="en-US" sz="2000" dirty="0"/>
              <a:t> The score is:</a:t>
            </a:r>
          </a:p>
          <a:p>
            <a:endParaRPr lang="en-US" sz="2000" dirty="0"/>
          </a:p>
          <a:p>
            <a:r>
              <a:rPr lang="en-US" sz="2000" dirty="0"/>
              <a:t>Train Score: 0.9501847627493607 Test Score: 0.9347068473282446 </a:t>
            </a:r>
          </a:p>
          <a:p>
            <a:r>
              <a:rPr lang="en-US" sz="2000" b="1" dirty="0"/>
              <a:t>The above score tells that our model is 95% accurate with the training dataset and 93% accurate with the test dataset.</a:t>
            </a:r>
            <a:endParaRPr lang="en-US" sz="2000" dirty="0"/>
          </a:p>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476052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0" y="111516"/>
            <a:ext cx="12192000" cy="6900863"/>
          </a:xfrm>
          <a:prstGeom prst="rect">
            <a:avLst/>
          </a:prstGeom>
          <a:noFill/>
          <a:ln>
            <a:noFill/>
          </a:ln>
        </p:spPr>
      </p:pic>
      <p:sp>
        <p:nvSpPr>
          <p:cNvPr id="122" name="Google Shape;122;p4"/>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r>
              <a:rPr lang="en-US" sz="3200" b="1" dirty="0">
                <a:solidFill>
                  <a:schemeClr val="lt1"/>
                </a:solidFill>
                <a:latin typeface="Calibri"/>
                <a:ea typeface="Calibri"/>
                <a:cs typeface="Calibri"/>
                <a:sym typeface="Calibri"/>
              </a:rPr>
              <a:t>Applications of Multiple Linear Regression:</a:t>
            </a:r>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0" y="3274436"/>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381000" y="2534113"/>
            <a:ext cx="11268694" cy="2862322"/>
          </a:xfrm>
          <a:prstGeom prst="rect">
            <a:avLst/>
          </a:prstGeom>
        </p:spPr>
        <p:txBody>
          <a:bodyPr wrap="square">
            <a:spAutoFit/>
          </a:bodyPr>
          <a:lstStyle/>
          <a:p>
            <a:r>
              <a:rPr lang="en-US" sz="2000" dirty="0"/>
              <a:t>There are mainly two applications of Multiple Linear Regression:</a:t>
            </a:r>
          </a:p>
          <a:p>
            <a:endParaRPr lang="en-US" sz="2000" dirty="0"/>
          </a:p>
          <a:p>
            <a:pPr marL="457200" indent="-457200">
              <a:buFont typeface="+mj-lt"/>
              <a:buAutoNum type="arabicPeriod"/>
            </a:pPr>
            <a:r>
              <a:rPr lang="en-US" sz="2000" dirty="0"/>
              <a:t>Effectiveness of Independent variable on prediction:</a:t>
            </a:r>
          </a:p>
          <a:p>
            <a:pPr marL="457200" indent="-457200">
              <a:buFont typeface="+mj-lt"/>
              <a:buAutoNum type="arabicPeriod"/>
            </a:pPr>
            <a:endParaRPr lang="en-US" sz="2000" dirty="0"/>
          </a:p>
          <a:p>
            <a:pPr marL="457200" indent="-457200">
              <a:buFont typeface="+mj-lt"/>
              <a:buAutoNum type="arabicPeriod"/>
            </a:pPr>
            <a:r>
              <a:rPr lang="en-US" sz="2000" dirty="0"/>
              <a:t>Predicting the impact of changes:</a:t>
            </a:r>
          </a:p>
          <a:p>
            <a:r>
              <a:rPr lang="en-US" sz="2000" dirty="0">
                <a:latin typeface="Times New Roman" pitchFamily="18" charset="0"/>
                <a:cs typeface="Times New Roman" pitchFamily="18" charset="0"/>
              </a:rPr>
              <a:t>  </a:t>
            </a:r>
          </a:p>
          <a:p>
            <a:endParaRPr lang="en-US" sz="2000" dirty="0"/>
          </a:p>
          <a:p>
            <a:r>
              <a:rPr lang="en-US" sz="2000" dirty="0"/>
              <a:t/>
            </a:r>
            <a:br>
              <a:rPr lang="en-US" sz="2000" dirty="0"/>
            </a:b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99050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3747"/>
            <a:ext cx="12192000" cy="6930769"/>
            <a:chOff x="-529" y="-21635"/>
            <a:chExt cx="12193057" cy="6901270"/>
          </a:xfrm>
        </p:grpSpPr>
        <p:pic>
          <p:nvPicPr>
            <p:cNvPr id="5" name="Picture 4"/>
            <p:cNvPicPr>
              <a:picLocks noChangeAspect="1"/>
            </p:cNvPicPr>
            <p:nvPr/>
          </p:nvPicPr>
          <p:blipFill>
            <a:blip r:embed="rId2"/>
            <a:stretch>
              <a:fillRect/>
            </a:stretch>
          </p:blipFill>
          <p:spPr>
            <a:xfrm>
              <a:off x="-529" y="-21635"/>
              <a:ext cx="12193057" cy="6901270"/>
            </a:xfrm>
            <a:prstGeom prst="rect">
              <a:avLst/>
            </a:prstGeom>
          </p:spPr>
        </p:pic>
        <p:sp>
          <p:nvSpPr>
            <p:cNvPr id="6" name="Google Shape;111;p3"/>
            <p:cNvSpPr/>
            <p:nvPr/>
          </p:nvSpPr>
          <p:spPr>
            <a:xfrm>
              <a:off x="0" y="1520225"/>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itle 1"/>
          <p:cNvSpPr>
            <a:spLocks noGrp="1"/>
          </p:cNvSpPr>
          <p:nvPr>
            <p:ph type="title"/>
          </p:nvPr>
        </p:nvSpPr>
        <p:spPr>
          <a:xfrm>
            <a:off x="0" y="1584065"/>
            <a:ext cx="10515600" cy="544276"/>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Differences Between Linear and </a:t>
            </a:r>
            <a:r>
              <a:rPr lang="en-US" sz="3200" b="1" dirty="0" err="1">
                <a:solidFill>
                  <a:schemeClr val="bg1"/>
                </a:solidFill>
                <a:latin typeface="Times New Roman" panose="02020603050405020304" pitchFamily="18" charset="0"/>
                <a:cs typeface="Times New Roman" panose="02020603050405020304" pitchFamily="18" charset="0"/>
              </a:rPr>
              <a:t>Multilinear</a:t>
            </a:r>
            <a:r>
              <a:rPr lang="en-US" sz="3200" b="1" dirty="0">
                <a:solidFill>
                  <a:schemeClr val="bg1"/>
                </a:solidFill>
                <a:latin typeface="Times New Roman" panose="02020603050405020304" pitchFamily="18" charset="0"/>
                <a:cs typeface="Times New Roman" panose="02020603050405020304" pitchFamily="18" charset="0"/>
              </a:rPr>
              <a:t> Regression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1110" y="2271978"/>
            <a:ext cx="11709779" cy="4306243"/>
          </a:xfrm>
        </p:spPr>
        <p:txBody>
          <a:bodyPr>
            <a:noAutofit/>
          </a:bodyPr>
          <a:lstStyle/>
          <a:p>
            <a:r>
              <a:rPr lang="en-US" sz="2200" b="1" dirty="0">
                <a:latin typeface="Times New Roman" panose="02020603050405020304" pitchFamily="18" charset="0"/>
                <a:cs typeface="Times New Roman" panose="02020603050405020304" pitchFamily="18" charset="0"/>
              </a:rPr>
              <a:t>Number of Independent Variables</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Involves one independent variable.</a:t>
            </a:r>
          </a:p>
          <a:p>
            <a:pPr lvl="1"/>
            <a:r>
              <a:rPr lang="en-US" sz="2200" b="1" dirty="0" err="1">
                <a:latin typeface="Times New Roman" panose="02020603050405020304" pitchFamily="18" charset="0"/>
                <a:cs typeface="Times New Roman" panose="02020603050405020304" pitchFamily="18" charset="0"/>
              </a:rPr>
              <a:t>Multilinear</a:t>
            </a:r>
            <a:r>
              <a:rPr lang="en-US" sz="2200" b="1" dirty="0">
                <a:latin typeface="Times New Roman" panose="02020603050405020304" pitchFamily="18" charset="0"/>
                <a:cs typeface="Times New Roman" panose="02020603050405020304" pitchFamily="18" charset="0"/>
              </a:rPr>
              <a:t> Regression</a:t>
            </a:r>
            <a:r>
              <a:rPr lang="en-US" sz="2200" dirty="0">
                <a:latin typeface="Times New Roman" panose="02020603050405020304" pitchFamily="18" charset="0"/>
                <a:cs typeface="Times New Roman" panose="02020603050405020304" pitchFamily="18" charset="0"/>
              </a:rPr>
              <a:t>: Involves multiple independent variables.</a:t>
            </a:r>
          </a:p>
          <a:p>
            <a:r>
              <a:rPr lang="en-US" sz="2200" b="1" dirty="0">
                <a:latin typeface="Times New Roman" panose="02020603050405020304" pitchFamily="18" charset="0"/>
                <a:cs typeface="Times New Roman" panose="02020603050405020304" pitchFamily="18" charset="0"/>
              </a:rPr>
              <a:t>Complexity</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Simpler, easier to visualize and interpret.</a:t>
            </a:r>
          </a:p>
          <a:p>
            <a:pPr lvl="1"/>
            <a:r>
              <a:rPr lang="en-US" sz="2200" b="1" dirty="0" err="1">
                <a:latin typeface="Times New Roman" panose="02020603050405020304" pitchFamily="18" charset="0"/>
                <a:cs typeface="Times New Roman" panose="02020603050405020304" pitchFamily="18" charset="0"/>
              </a:rPr>
              <a:t>Multilinear</a:t>
            </a:r>
            <a:r>
              <a:rPr lang="en-US" sz="2200" b="1" dirty="0">
                <a:latin typeface="Times New Roman" panose="02020603050405020304" pitchFamily="18" charset="0"/>
                <a:cs typeface="Times New Roman" panose="02020603050405020304" pitchFamily="18" charset="0"/>
              </a:rPr>
              <a:t> Regression</a:t>
            </a:r>
            <a:r>
              <a:rPr lang="en-US" sz="2200" dirty="0">
                <a:latin typeface="Times New Roman" panose="02020603050405020304" pitchFamily="18" charset="0"/>
                <a:cs typeface="Times New Roman" panose="02020603050405020304" pitchFamily="18" charset="0"/>
              </a:rPr>
              <a:t>: More complex, requires more data to estimate multiple parameters.</a:t>
            </a:r>
          </a:p>
          <a:p>
            <a:r>
              <a:rPr lang="en-US" sz="2200" b="1" dirty="0">
                <a:latin typeface="Times New Roman" panose="02020603050405020304" pitchFamily="18" charset="0"/>
                <a:cs typeface="Times New Roman" panose="02020603050405020304" pitchFamily="18" charset="0"/>
              </a:rPr>
              <a:t>Use Cases</a:t>
            </a:r>
            <a:r>
              <a:rPr lang="en-US" sz="2200" dirty="0">
                <a:latin typeface="Times New Roman" panose="02020603050405020304" pitchFamily="18" charset="0"/>
                <a:cs typeface="Times New Roman" panose="02020603050405020304" pitchFamily="18" charset="0"/>
              </a:rPr>
              <a:t>:</a:t>
            </a:r>
          </a:p>
          <a:p>
            <a:pPr lvl="1"/>
            <a:r>
              <a:rPr lang="en-US" sz="2200" b="1" dirty="0">
                <a:latin typeface="Times New Roman" panose="02020603050405020304" pitchFamily="18" charset="0"/>
                <a:cs typeface="Times New Roman" panose="02020603050405020304" pitchFamily="18" charset="0"/>
              </a:rPr>
              <a:t>Linear Regression</a:t>
            </a:r>
            <a:r>
              <a:rPr lang="en-US" sz="2200" dirty="0">
                <a:latin typeface="Times New Roman" panose="02020603050405020304" pitchFamily="18" charset="0"/>
                <a:cs typeface="Times New Roman" panose="02020603050405020304" pitchFamily="18" charset="0"/>
              </a:rPr>
              <a:t>: Suitable for simple scenarios where the outcome is influenced by a single factor.</a:t>
            </a:r>
          </a:p>
          <a:p>
            <a:pPr lvl="1"/>
            <a:r>
              <a:rPr lang="en-US" sz="2200" b="1" dirty="0" err="1">
                <a:latin typeface="Times New Roman" panose="02020603050405020304" pitchFamily="18" charset="0"/>
                <a:cs typeface="Times New Roman" panose="02020603050405020304" pitchFamily="18" charset="0"/>
              </a:rPr>
              <a:t>Multilinear</a:t>
            </a:r>
            <a:r>
              <a:rPr lang="en-US" sz="2200" b="1" dirty="0">
                <a:latin typeface="Times New Roman" panose="02020603050405020304" pitchFamily="18" charset="0"/>
                <a:cs typeface="Times New Roman" panose="02020603050405020304" pitchFamily="18" charset="0"/>
              </a:rPr>
              <a:t> Regression</a:t>
            </a:r>
            <a:r>
              <a:rPr lang="en-US" sz="2200" dirty="0">
                <a:latin typeface="Times New Roman" panose="02020603050405020304" pitchFamily="18" charset="0"/>
                <a:cs typeface="Times New Roman" panose="02020603050405020304" pitchFamily="18" charset="0"/>
              </a:rPr>
              <a:t>: Suitable for more complex scenarios where the outcome is influenced by multiple factors.</a:t>
            </a:r>
          </a:p>
        </p:txBody>
      </p:sp>
    </p:spTree>
    <p:extLst>
      <p:ext uri="{BB962C8B-B14F-4D97-AF65-F5344CB8AC3E}">
        <p14:creationId xmlns="" xmlns:p14="http://schemas.microsoft.com/office/powerpoint/2010/main" val="16438297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3891</Words>
  <Application>Microsoft Office PowerPoint</Application>
  <PresentationFormat>Custom</PresentationFormat>
  <Paragraphs>600</Paragraphs>
  <Slides>94</Slides>
  <Notes>78</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Example 1 </vt:lpstr>
      <vt:lpstr>Slide 35</vt:lpstr>
      <vt:lpstr>Slide 36</vt:lpstr>
      <vt:lpstr>Slide 37</vt:lpstr>
      <vt:lpstr>Example 2</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Differences Between Linear and Multilinear Regression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dc:creator>
  <cp:lastModifiedBy>Admin</cp:lastModifiedBy>
  <cp:revision>100</cp:revision>
  <dcterms:created xsi:type="dcterms:W3CDTF">2020-05-13T07:24:36Z</dcterms:created>
  <dcterms:modified xsi:type="dcterms:W3CDTF">2024-12-30T05:57:13Z</dcterms:modified>
</cp:coreProperties>
</file>