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jpg"/>
  <Override PartName="/ppt/media/image4.jpg" ContentType="image/jpg"/>
  <Override PartName="/ppt/media/image5.jpg" ContentType="image/jpg"/>
  <Override PartName="/ppt/media/image6.jpg" ContentType="image/jpg"/>
  <Override PartName="/ppt/media/image7.jpg" ContentType="image/jpg"/>
  <Override PartName="/ppt/media/image8.jpg" ContentType="image/jpg"/>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media/image1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92"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1880"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Gridview_BaseAdapter.docx" TargetMode="External"/><Relationship Id="rId2" Type="http://schemas.openxmlformats.org/officeDocument/2006/relationships/hyperlink" Target="https://abhiandroid.com/ui/grid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Gridview_ArrayAdapter.docx" TargetMode="External"/><Relationship Id="rId2" Type="http://schemas.openxmlformats.org/officeDocument/2006/relationships/hyperlink" Target="https://abhiandroid.com/ui/custom-arrayadapter-tutorial-example.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ListView_ArrayAdapter.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ListView_BaseAdapter.docx"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chemas.android.com/tools" TargetMode="External"/><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bhiandroid.com/ui/gridview/" TargetMode="External"/><Relationship Id="rId2" Type="http://schemas.openxmlformats.org/officeDocument/2006/relationships/hyperlink" Target="https://abhiandroid.com/ui/listview/" TargetMode="External"/><Relationship Id="rId1" Type="http://schemas.openxmlformats.org/officeDocument/2006/relationships/slideLayout" Target="../slideLayouts/slideLayout2.xml"/><Relationship Id="rId4" Type="http://schemas.openxmlformats.org/officeDocument/2006/relationships/hyperlink" Target="https://abhiandroid.com/ui/spinne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4</a:t>
            </a:r>
            <a:endParaRPr lang="en-US" dirty="0"/>
          </a:p>
        </p:txBody>
      </p:sp>
      <p:sp>
        <p:nvSpPr>
          <p:cNvPr id="3" name="Subtitle 2"/>
          <p:cNvSpPr>
            <a:spLocks noGrp="1"/>
          </p:cNvSpPr>
          <p:nvPr>
            <p:ph type="subTitle" idx="1"/>
          </p:nvPr>
        </p:nvSpPr>
        <p:spPr/>
        <p:txBody>
          <a:bodyPr/>
          <a:lstStyle/>
          <a:p>
            <a:r>
              <a:rPr lang="en-US" dirty="0"/>
              <a:t>Working with Views and Fragment</a:t>
            </a:r>
          </a:p>
        </p:txBody>
      </p:sp>
    </p:spTree>
    <p:extLst>
      <p:ext uri="{BB962C8B-B14F-4D97-AF65-F5344CB8AC3E}">
        <p14:creationId xmlns:p14="http://schemas.microsoft.com/office/powerpoint/2010/main" val="535507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Gridview</a:t>
            </a:r>
            <a:r>
              <a:rPr lang="en-US" dirty="0"/>
              <a:t> – adapter class</a:t>
            </a:r>
          </a:p>
        </p:txBody>
      </p:sp>
      <p:sp>
        <p:nvSpPr>
          <p:cNvPr id="3" name="Content Placeholder 2"/>
          <p:cNvSpPr>
            <a:spLocks noGrp="1"/>
          </p:cNvSpPr>
          <p:nvPr>
            <p:ph idx="1"/>
          </p:nvPr>
        </p:nvSpPr>
        <p:spPr>
          <a:xfrm>
            <a:off x="1451579" y="2015732"/>
            <a:ext cx="9603275" cy="4494398"/>
          </a:xfrm>
        </p:spPr>
        <p:txBody>
          <a:bodyPr>
            <a:normAutofit fontScale="92500" lnSpcReduction="10000"/>
          </a:bodyPr>
          <a:lstStyle/>
          <a:p>
            <a:r>
              <a:rPr lang="en-US" b="1" u="sng" dirty="0"/>
              <a:t>2. </a:t>
            </a:r>
            <a:r>
              <a:rPr lang="en-US" b="1" u="sng" dirty="0" err="1"/>
              <a:t>GridView</a:t>
            </a:r>
            <a:r>
              <a:rPr lang="en-US" b="1" u="sng" dirty="0"/>
              <a:t> Using Base Adapter In Android:</a:t>
            </a:r>
            <a:endParaRPr lang="en-US" u="sng" dirty="0"/>
          </a:p>
          <a:p>
            <a:r>
              <a:rPr lang="en-US" dirty="0"/>
              <a:t>Base Adapter is a common base class of a general implementation of an Adapter that can be used in </a:t>
            </a:r>
            <a:r>
              <a:rPr lang="en-US" dirty="0" err="1"/>
              <a:t>GridView</a:t>
            </a:r>
            <a:r>
              <a:rPr lang="en-US" dirty="0"/>
              <a:t>. Whenever you need a customized </a:t>
            </a:r>
            <a:r>
              <a:rPr lang="en-US" dirty="0">
                <a:hlinkClick r:id="rId2" tooltip="Grid View Tutorial"/>
              </a:rPr>
              <a:t>grid view</a:t>
            </a:r>
            <a:r>
              <a:rPr lang="en-US" dirty="0"/>
              <a:t> you create your own adapter and extend base adapter in that. Base Adapter can be extended to create a custom Adapter for displaying custom grid items. </a:t>
            </a:r>
            <a:r>
              <a:rPr lang="en-US" dirty="0" err="1"/>
              <a:t>ArrayAdapter</a:t>
            </a:r>
            <a:r>
              <a:rPr lang="en-US" dirty="0"/>
              <a:t> is also an implementation of </a:t>
            </a:r>
            <a:r>
              <a:rPr lang="en-US" dirty="0" err="1"/>
              <a:t>BaseAdapter</a:t>
            </a:r>
            <a:r>
              <a:rPr lang="en-US" dirty="0"/>
              <a:t>. </a:t>
            </a:r>
          </a:p>
          <a:p>
            <a:r>
              <a:rPr lang="en-US" b="1" dirty="0"/>
              <a:t>Example of </a:t>
            </a:r>
            <a:r>
              <a:rPr lang="en-US" b="1" dirty="0" err="1"/>
              <a:t>GridView</a:t>
            </a:r>
            <a:r>
              <a:rPr lang="en-US" b="1" dirty="0"/>
              <a:t> using Base Adapter in Android Studio:</a:t>
            </a:r>
            <a:r>
              <a:rPr lang="en-US" dirty="0"/>
              <a:t> Below is the example of </a:t>
            </a:r>
            <a:r>
              <a:rPr lang="en-US" dirty="0" err="1"/>
              <a:t>GridView</a:t>
            </a:r>
            <a:r>
              <a:rPr lang="en-US" dirty="0"/>
              <a:t> in Android, in which we show the Android logo’s in the form of Grids. In this example firstly we create an int type array for logo images and then call the Adapter to set the data in the </a:t>
            </a:r>
            <a:r>
              <a:rPr lang="en-US" dirty="0" err="1"/>
              <a:t>GridView</a:t>
            </a:r>
            <a:r>
              <a:rPr lang="en-US" dirty="0"/>
              <a:t>. In this we create a </a:t>
            </a:r>
            <a:r>
              <a:rPr lang="en-US" dirty="0" err="1"/>
              <a:t>CustomAdapter</a:t>
            </a:r>
            <a:r>
              <a:rPr lang="en-US" dirty="0"/>
              <a:t> by extending </a:t>
            </a:r>
            <a:r>
              <a:rPr lang="en-US" dirty="0" err="1"/>
              <a:t>BaseAdapter</a:t>
            </a:r>
            <a:r>
              <a:rPr lang="en-US" dirty="0"/>
              <a:t> in it. At Last we implement </a:t>
            </a:r>
            <a:r>
              <a:rPr lang="en-US" dirty="0" err="1"/>
              <a:t>setOnItemClickListener</a:t>
            </a:r>
            <a:r>
              <a:rPr lang="en-US" dirty="0"/>
              <a:t> event on </a:t>
            </a:r>
            <a:r>
              <a:rPr lang="en-US" dirty="0" err="1"/>
              <a:t>GridView</a:t>
            </a:r>
            <a:r>
              <a:rPr lang="en-US" dirty="0"/>
              <a:t> and on click of any item we send that item to another Activity and show the logo image in full size.</a:t>
            </a:r>
          </a:p>
          <a:p>
            <a:r>
              <a:rPr lang="en-US" dirty="0" smtClean="0">
                <a:hlinkClick r:id="rId3" action="ppaction://hlinkfile"/>
              </a:rPr>
              <a:t>..\Gridview_BaseAdapter.docx</a:t>
            </a:r>
            <a:endParaRPr lang="en-US" dirty="0"/>
          </a:p>
        </p:txBody>
      </p:sp>
    </p:spTree>
    <p:extLst>
      <p:ext uri="{BB962C8B-B14F-4D97-AF65-F5344CB8AC3E}">
        <p14:creationId xmlns:p14="http://schemas.microsoft.com/office/powerpoint/2010/main" val="3604811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Gridview</a:t>
            </a:r>
            <a:r>
              <a:rPr lang="en-US" dirty="0"/>
              <a:t> – adapter class</a:t>
            </a:r>
          </a:p>
        </p:txBody>
      </p:sp>
      <p:sp>
        <p:nvSpPr>
          <p:cNvPr id="3" name="Content Placeholder 2"/>
          <p:cNvSpPr>
            <a:spLocks noGrp="1"/>
          </p:cNvSpPr>
          <p:nvPr>
            <p:ph idx="1"/>
          </p:nvPr>
        </p:nvSpPr>
        <p:spPr/>
        <p:txBody>
          <a:bodyPr>
            <a:normAutofit lnSpcReduction="10000"/>
          </a:bodyPr>
          <a:lstStyle/>
          <a:p>
            <a:r>
              <a:rPr lang="en-US" b="1" dirty="0"/>
              <a:t>3. </a:t>
            </a:r>
            <a:r>
              <a:rPr lang="en-US" b="1" dirty="0" err="1"/>
              <a:t>GridView</a:t>
            </a:r>
            <a:r>
              <a:rPr lang="en-US" b="1" dirty="0"/>
              <a:t> Example Using Custom </a:t>
            </a:r>
            <a:r>
              <a:rPr lang="en-US" b="1" dirty="0" err="1"/>
              <a:t>ArrayAdapter</a:t>
            </a:r>
            <a:r>
              <a:rPr lang="en-US" b="1" dirty="0"/>
              <a:t> In Android Studio:</a:t>
            </a:r>
            <a:endParaRPr lang="en-US" dirty="0"/>
          </a:p>
          <a:p>
            <a:r>
              <a:rPr lang="en-US" dirty="0" err="1"/>
              <a:t>ArrayAdapter</a:t>
            </a:r>
            <a:r>
              <a:rPr lang="en-US" dirty="0"/>
              <a:t> is also an implementation of </a:t>
            </a:r>
            <a:r>
              <a:rPr lang="en-US" dirty="0" err="1"/>
              <a:t>BaseAdapter</a:t>
            </a:r>
            <a:r>
              <a:rPr lang="en-US" dirty="0"/>
              <a:t> so if we want more customization then we create a custom adapter and extend </a:t>
            </a:r>
            <a:r>
              <a:rPr lang="en-US" dirty="0" err="1"/>
              <a:t>ArrayAdapter</a:t>
            </a:r>
            <a:r>
              <a:rPr lang="en-US" dirty="0"/>
              <a:t> in that. Here we are creating </a:t>
            </a:r>
            <a:r>
              <a:rPr lang="en-US" dirty="0" err="1"/>
              <a:t>GridView</a:t>
            </a:r>
            <a:r>
              <a:rPr lang="en-US" dirty="0"/>
              <a:t> using </a:t>
            </a:r>
            <a:r>
              <a:rPr lang="en-US" dirty="0">
                <a:hlinkClick r:id="rId2"/>
              </a:rPr>
              <a:t>custom array adapter</a:t>
            </a:r>
            <a:r>
              <a:rPr lang="en-US" dirty="0"/>
              <a:t>.</a:t>
            </a:r>
          </a:p>
          <a:p>
            <a:r>
              <a:rPr lang="en-US" b="1" dirty="0"/>
              <a:t>Example of </a:t>
            </a:r>
            <a:r>
              <a:rPr lang="en-US" b="1" dirty="0" err="1"/>
              <a:t>GridView</a:t>
            </a:r>
            <a:r>
              <a:rPr lang="en-US" b="1" dirty="0"/>
              <a:t> using Custom Adapter :</a:t>
            </a:r>
            <a:r>
              <a:rPr lang="en-US" dirty="0"/>
              <a:t> Example of Grid View using custom </a:t>
            </a:r>
            <a:r>
              <a:rPr lang="en-US" dirty="0" err="1"/>
              <a:t>arrayadapter</a:t>
            </a:r>
            <a:r>
              <a:rPr lang="en-US" dirty="0"/>
              <a:t> to show birds in the form of grids. Below is the code and final output:</a:t>
            </a:r>
          </a:p>
          <a:p>
            <a:r>
              <a:rPr lang="en-US" dirty="0"/>
              <a:t>Below you can download code, see final output and step by step explanation of the topic</a:t>
            </a:r>
            <a:r>
              <a:rPr lang="en-US" dirty="0" smtClean="0"/>
              <a:t>.</a:t>
            </a:r>
          </a:p>
          <a:p>
            <a:r>
              <a:rPr lang="en-US" dirty="0" smtClean="0">
                <a:hlinkClick r:id="rId3" action="ppaction://hlinkfile"/>
              </a:rPr>
              <a:t>..\Gridview_ArrayAdapter.docx</a:t>
            </a:r>
            <a:endParaRPr lang="en-US" dirty="0"/>
          </a:p>
        </p:txBody>
      </p:sp>
    </p:spTree>
    <p:extLst>
      <p:ext uri="{BB962C8B-B14F-4D97-AF65-F5344CB8AC3E}">
        <p14:creationId xmlns:p14="http://schemas.microsoft.com/office/powerpoint/2010/main" val="92332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Listview</a:t>
            </a:r>
            <a:endParaRPr lang="en-US" dirty="0"/>
          </a:p>
        </p:txBody>
      </p:sp>
      <p:sp>
        <p:nvSpPr>
          <p:cNvPr id="3" name="Content Placeholder 2"/>
          <p:cNvSpPr>
            <a:spLocks noGrp="1"/>
          </p:cNvSpPr>
          <p:nvPr>
            <p:ph idx="1"/>
          </p:nvPr>
        </p:nvSpPr>
        <p:spPr>
          <a:xfrm>
            <a:off x="1451579" y="2015732"/>
            <a:ext cx="7145769" cy="3450613"/>
          </a:xfrm>
        </p:spPr>
        <p:txBody>
          <a:bodyPr>
            <a:normAutofit fontScale="85000" lnSpcReduction="10000"/>
          </a:bodyPr>
          <a:lstStyle/>
          <a:p>
            <a:pPr marL="294005" marR="5715" indent="-281940" algn="just">
              <a:lnSpc>
                <a:spcPts val="2380"/>
              </a:lnSpc>
              <a:spcBef>
                <a:spcPts val="665"/>
              </a:spcBef>
              <a:buFont typeface="Arial MT"/>
              <a:buChar char="•"/>
              <a:tabLst>
                <a:tab pos="295910" algn="l"/>
              </a:tabLst>
            </a:pPr>
            <a:r>
              <a:rPr lang="en-US" b="1" dirty="0">
                <a:latin typeface="Calibri"/>
                <a:cs typeface="Calibri"/>
              </a:rPr>
              <a:t>List</a:t>
            </a:r>
            <a:r>
              <a:rPr lang="en-US" b="1" spc="75" dirty="0">
                <a:latin typeface="Calibri"/>
                <a:cs typeface="Calibri"/>
              </a:rPr>
              <a:t> </a:t>
            </a:r>
            <a:r>
              <a:rPr lang="en-US" b="1" dirty="0">
                <a:latin typeface="Calibri"/>
                <a:cs typeface="Calibri"/>
              </a:rPr>
              <a:t>of</a:t>
            </a:r>
            <a:r>
              <a:rPr lang="en-US" b="1" spc="75" dirty="0">
                <a:latin typeface="Calibri"/>
                <a:cs typeface="Calibri"/>
              </a:rPr>
              <a:t> </a:t>
            </a:r>
            <a:r>
              <a:rPr lang="en-US" b="1" dirty="0">
                <a:latin typeface="Calibri"/>
                <a:cs typeface="Calibri"/>
              </a:rPr>
              <a:t>scrollable</a:t>
            </a:r>
            <a:r>
              <a:rPr lang="en-US" b="1" spc="85" dirty="0">
                <a:latin typeface="Calibri"/>
                <a:cs typeface="Calibri"/>
              </a:rPr>
              <a:t> </a:t>
            </a:r>
            <a:r>
              <a:rPr lang="en-US" b="1" dirty="0">
                <a:latin typeface="Calibri"/>
                <a:cs typeface="Calibri"/>
              </a:rPr>
              <a:t>items</a:t>
            </a:r>
            <a:r>
              <a:rPr lang="en-US" b="1" spc="75" dirty="0">
                <a:latin typeface="Calibri"/>
                <a:cs typeface="Calibri"/>
              </a:rPr>
              <a:t> </a:t>
            </a:r>
            <a:r>
              <a:rPr lang="en-US" b="1" dirty="0">
                <a:latin typeface="Calibri"/>
                <a:cs typeface="Calibri"/>
              </a:rPr>
              <a:t>can</a:t>
            </a:r>
            <a:r>
              <a:rPr lang="en-US" b="1" spc="75" dirty="0">
                <a:latin typeface="Calibri"/>
                <a:cs typeface="Calibri"/>
              </a:rPr>
              <a:t> </a:t>
            </a:r>
            <a:r>
              <a:rPr lang="en-US" b="1" dirty="0">
                <a:latin typeface="Calibri"/>
                <a:cs typeface="Calibri"/>
              </a:rPr>
              <a:t>be</a:t>
            </a:r>
            <a:r>
              <a:rPr lang="en-US" b="1" spc="85" dirty="0">
                <a:latin typeface="Calibri"/>
                <a:cs typeface="Calibri"/>
              </a:rPr>
              <a:t> </a:t>
            </a:r>
            <a:r>
              <a:rPr lang="en-US" b="1" dirty="0">
                <a:latin typeface="Calibri"/>
                <a:cs typeface="Calibri"/>
              </a:rPr>
              <a:t>displayed</a:t>
            </a:r>
            <a:r>
              <a:rPr lang="en-US" b="1" spc="75" dirty="0">
                <a:latin typeface="Calibri"/>
                <a:cs typeface="Calibri"/>
              </a:rPr>
              <a:t> </a:t>
            </a:r>
            <a:r>
              <a:rPr lang="en-US" b="1" dirty="0">
                <a:latin typeface="Calibri"/>
                <a:cs typeface="Calibri"/>
              </a:rPr>
              <a:t>in</a:t>
            </a:r>
            <a:r>
              <a:rPr lang="en-US" b="1" spc="75" dirty="0">
                <a:latin typeface="Calibri"/>
                <a:cs typeface="Calibri"/>
              </a:rPr>
              <a:t> </a:t>
            </a:r>
            <a:r>
              <a:rPr lang="en-US" b="1" spc="-10" dirty="0">
                <a:latin typeface="Calibri"/>
                <a:cs typeface="Calibri"/>
              </a:rPr>
              <a:t>Android 	</a:t>
            </a:r>
            <a:r>
              <a:rPr lang="en-US" b="1" dirty="0">
                <a:latin typeface="Calibri"/>
                <a:cs typeface="Calibri"/>
              </a:rPr>
              <a:t>using</a:t>
            </a:r>
            <a:r>
              <a:rPr lang="en-US" b="1" spc="235" dirty="0">
                <a:latin typeface="Calibri"/>
                <a:cs typeface="Calibri"/>
              </a:rPr>
              <a:t> </a:t>
            </a:r>
            <a:r>
              <a:rPr lang="en-US" b="1" u="sng" dirty="0" err="1">
                <a:uFill>
                  <a:solidFill>
                    <a:srgbClr val="000000"/>
                  </a:solidFill>
                </a:uFill>
                <a:latin typeface="Calibri"/>
                <a:cs typeface="Calibri"/>
              </a:rPr>
              <a:t>ListView</a:t>
            </a:r>
            <a:r>
              <a:rPr lang="en-US" b="1" dirty="0">
                <a:latin typeface="Calibri"/>
                <a:cs typeface="Calibri"/>
              </a:rPr>
              <a:t>.</a:t>
            </a:r>
            <a:r>
              <a:rPr lang="en-US" b="1" spc="204" dirty="0">
                <a:latin typeface="Calibri"/>
                <a:cs typeface="Calibri"/>
              </a:rPr>
              <a:t> </a:t>
            </a:r>
            <a:r>
              <a:rPr lang="en-US" b="1" dirty="0">
                <a:latin typeface="Calibri"/>
                <a:cs typeface="Calibri"/>
              </a:rPr>
              <a:t>It</a:t>
            </a:r>
            <a:r>
              <a:rPr lang="en-US" b="1" spc="240" dirty="0">
                <a:latin typeface="Calibri"/>
                <a:cs typeface="Calibri"/>
              </a:rPr>
              <a:t> </a:t>
            </a:r>
            <a:r>
              <a:rPr lang="en-US" b="1" dirty="0">
                <a:latin typeface="Calibri"/>
                <a:cs typeface="Calibri"/>
              </a:rPr>
              <a:t>helps</a:t>
            </a:r>
            <a:r>
              <a:rPr lang="en-US" b="1" spc="225" dirty="0">
                <a:latin typeface="Calibri"/>
                <a:cs typeface="Calibri"/>
              </a:rPr>
              <a:t> </a:t>
            </a:r>
            <a:r>
              <a:rPr lang="en-US" b="1" dirty="0">
                <a:latin typeface="Calibri"/>
                <a:cs typeface="Calibri"/>
              </a:rPr>
              <a:t>you</a:t>
            </a:r>
            <a:r>
              <a:rPr lang="en-US" b="1" spc="240" dirty="0">
                <a:latin typeface="Calibri"/>
                <a:cs typeface="Calibri"/>
              </a:rPr>
              <a:t> </a:t>
            </a:r>
            <a:r>
              <a:rPr lang="en-US" b="1" dirty="0">
                <a:latin typeface="Calibri"/>
                <a:cs typeface="Calibri"/>
              </a:rPr>
              <a:t>to</a:t>
            </a:r>
            <a:r>
              <a:rPr lang="en-US" b="1" spc="229" dirty="0">
                <a:latin typeface="Calibri"/>
                <a:cs typeface="Calibri"/>
              </a:rPr>
              <a:t> </a:t>
            </a:r>
            <a:r>
              <a:rPr lang="en-US" b="1" dirty="0">
                <a:latin typeface="Calibri"/>
                <a:cs typeface="Calibri"/>
              </a:rPr>
              <a:t>displaying</a:t>
            </a:r>
            <a:r>
              <a:rPr lang="en-US" b="1" spc="220" dirty="0">
                <a:latin typeface="Calibri"/>
                <a:cs typeface="Calibri"/>
              </a:rPr>
              <a:t> </a:t>
            </a:r>
            <a:r>
              <a:rPr lang="en-US" b="1" dirty="0">
                <a:latin typeface="Calibri"/>
                <a:cs typeface="Calibri"/>
              </a:rPr>
              <a:t>the</a:t>
            </a:r>
            <a:r>
              <a:rPr lang="en-US" b="1" spc="220" dirty="0">
                <a:latin typeface="Calibri"/>
                <a:cs typeface="Calibri"/>
              </a:rPr>
              <a:t> </a:t>
            </a:r>
            <a:r>
              <a:rPr lang="en-US" b="1" spc="-20" dirty="0">
                <a:latin typeface="Calibri"/>
                <a:cs typeface="Calibri"/>
              </a:rPr>
              <a:t>data 	</a:t>
            </a:r>
            <a:r>
              <a:rPr lang="en-US" b="1" dirty="0">
                <a:latin typeface="Calibri"/>
                <a:cs typeface="Calibri"/>
              </a:rPr>
              <a:t>in the</a:t>
            </a:r>
            <a:r>
              <a:rPr lang="en-US" b="1" spc="40" dirty="0">
                <a:latin typeface="Calibri"/>
                <a:cs typeface="Calibri"/>
              </a:rPr>
              <a:t> </a:t>
            </a:r>
            <a:r>
              <a:rPr lang="en-US" b="1" dirty="0">
                <a:latin typeface="Calibri"/>
                <a:cs typeface="Calibri"/>
              </a:rPr>
              <a:t>form</a:t>
            </a:r>
            <a:r>
              <a:rPr lang="en-US" b="1" spc="10" dirty="0">
                <a:latin typeface="Calibri"/>
                <a:cs typeface="Calibri"/>
              </a:rPr>
              <a:t> </a:t>
            </a:r>
            <a:r>
              <a:rPr lang="en-US" b="1" dirty="0">
                <a:latin typeface="Calibri"/>
                <a:cs typeface="Calibri"/>
              </a:rPr>
              <a:t>of</a:t>
            </a:r>
            <a:r>
              <a:rPr lang="en-US" b="1" spc="5" dirty="0">
                <a:latin typeface="Calibri"/>
                <a:cs typeface="Calibri"/>
              </a:rPr>
              <a:t> </a:t>
            </a:r>
            <a:r>
              <a:rPr lang="en-US" b="1" dirty="0">
                <a:latin typeface="Calibri"/>
                <a:cs typeface="Calibri"/>
              </a:rPr>
              <a:t>a</a:t>
            </a:r>
            <a:r>
              <a:rPr lang="en-US" b="1" spc="10" dirty="0">
                <a:latin typeface="Calibri"/>
                <a:cs typeface="Calibri"/>
              </a:rPr>
              <a:t> </a:t>
            </a:r>
            <a:r>
              <a:rPr lang="en-US" b="1" dirty="0">
                <a:latin typeface="Calibri"/>
                <a:cs typeface="Calibri"/>
              </a:rPr>
              <a:t>scrollable</a:t>
            </a:r>
            <a:r>
              <a:rPr lang="en-US" b="1" spc="-15" dirty="0">
                <a:latin typeface="Calibri"/>
                <a:cs typeface="Calibri"/>
              </a:rPr>
              <a:t> </a:t>
            </a:r>
            <a:r>
              <a:rPr lang="en-US" b="1" spc="-10" dirty="0">
                <a:latin typeface="Calibri"/>
                <a:cs typeface="Calibri"/>
              </a:rPr>
              <a:t>list.</a:t>
            </a:r>
            <a:endParaRPr lang="en-US" dirty="0">
              <a:latin typeface="Calibri"/>
              <a:cs typeface="Calibri"/>
            </a:endParaRPr>
          </a:p>
          <a:p>
            <a:pPr marL="294005" marR="7620" indent="-281940" algn="just">
              <a:lnSpc>
                <a:spcPts val="2380"/>
              </a:lnSpc>
              <a:spcBef>
                <a:spcPts val="580"/>
              </a:spcBef>
              <a:buFont typeface="Arial MT"/>
              <a:buChar char="•"/>
              <a:tabLst>
                <a:tab pos="295910" algn="l"/>
              </a:tabLst>
            </a:pPr>
            <a:r>
              <a:rPr lang="en-US" b="1" dirty="0">
                <a:latin typeface="Calibri"/>
                <a:cs typeface="Calibri"/>
              </a:rPr>
              <a:t>Users</a:t>
            </a:r>
            <a:r>
              <a:rPr lang="en-US" b="1" spc="320" dirty="0">
                <a:latin typeface="Calibri"/>
                <a:cs typeface="Calibri"/>
              </a:rPr>
              <a:t> </a:t>
            </a:r>
            <a:r>
              <a:rPr lang="en-US" b="1" dirty="0">
                <a:latin typeface="Calibri"/>
                <a:cs typeface="Calibri"/>
              </a:rPr>
              <a:t>can</a:t>
            </a:r>
            <a:r>
              <a:rPr lang="en-US" b="1" spc="335" dirty="0">
                <a:latin typeface="Calibri"/>
                <a:cs typeface="Calibri"/>
              </a:rPr>
              <a:t> </a:t>
            </a:r>
            <a:r>
              <a:rPr lang="en-US" b="1" dirty="0">
                <a:latin typeface="Calibri"/>
                <a:cs typeface="Calibri"/>
              </a:rPr>
              <a:t>then</a:t>
            </a:r>
            <a:r>
              <a:rPr lang="en-US" b="1" spc="340" dirty="0">
                <a:latin typeface="Calibri"/>
                <a:cs typeface="Calibri"/>
              </a:rPr>
              <a:t> </a:t>
            </a:r>
            <a:r>
              <a:rPr lang="en-US" b="1" dirty="0">
                <a:latin typeface="Calibri"/>
                <a:cs typeface="Calibri"/>
              </a:rPr>
              <a:t>select</a:t>
            </a:r>
            <a:r>
              <a:rPr lang="en-US" b="1" spc="340" dirty="0">
                <a:latin typeface="Calibri"/>
                <a:cs typeface="Calibri"/>
              </a:rPr>
              <a:t> </a:t>
            </a:r>
            <a:r>
              <a:rPr lang="en-US" b="1" dirty="0">
                <a:latin typeface="Calibri"/>
                <a:cs typeface="Calibri"/>
              </a:rPr>
              <a:t>any</a:t>
            </a:r>
            <a:r>
              <a:rPr lang="en-US" b="1" spc="340" dirty="0">
                <a:latin typeface="Calibri"/>
                <a:cs typeface="Calibri"/>
              </a:rPr>
              <a:t> </a:t>
            </a:r>
            <a:r>
              <a:rPr lang="en-US" b="1" dirty="0">
                <a:latin typeface="Calibri"/>
                <a:cs typeface="Calibri"/>
              </a:rPr>
              <a:t>list</a:t>
            </a:r>
            <a:r>
              <a:rPr lang="en-US" b="1" spc="315" dirty="0">
                <a:latin typeface="Calibri"/>
                <a:cs typeface="Calibri"/>
              </a:rPr>
              <a:t> </a:t>
            </a:r>
            <a:r>
              <a:rPr lang="en-US" b="1" dirty="0">
                <a:latin typeface="Calibri"/>
                <a:cs typeface="Calibri"/>
              </a:rPr>
              <a:t>item</a:t>
            </a:r>
            <a:r>
              <a:rPr lang="en-US" b="1" spc="345" dirty="0">
                <a:latin typeface="Calibri"/>
                <a:cs typeface="Calibri"/>
              </a:rPr>
              <a:t> </a:t>
            </a:r>
            <a:r>
              <a:rPr lang="en-US" b="1" dirty="0">
                <a:latin typeface="Calibri"/>
                <a:cs typeface="Calibri"/>
              </a:rPr>
              <a:t>by</a:t>
            </a:r>
            <a:r>
              <a:rPr lang="en-US" b="1" spc="340" dirty="0">
                <a:latin typeface="Calibri"/>
                <a:cs typeface="Calibri"/>
              </a:rPr>
              <a:t> </a:t>
            </a:r>
            <a:r>
              <a:rPr lang="en-US" b="1" dirty="0">
                <a:latin typeface="Calibri"/>
                <a:cs typeface="Calibri"/>
              </a:rPr>
              <a:t>clicking</a:t>
            </a:r>
            <a:r>
              <a:rPr lang="en-US" b="1" spc="345" dirty="0">
                <a:latin typeface="Calibri"/>
                <a:cs typeface="Calibri"/>
              </a:rPr>
              <a:t> </a:t>
            </a:r>
            <a:r>
              <a:rPr lang="en-US" b="1" spc="-25" dirty="0">
                <a:latin typeface="Calibri"/>
                <a:cs typeface="Calibri"/>
              </a:rPr>
              <a:t>on 	</a:t>
            </a:r>
            <a:r>
              <a:rPr lang="en-US" b="1" dirty="0">
                <a:latin typeface="Calibri"/>
                <a:cs typeface="Calibri"/>
              </a:rPr>
              <a:t>it.</a:t>
            </a:r>
            <a:r>
              <a:rPr lang="en-US" b="1" spc="120" dirty="0">
                <a:latin typeface="Calibri"/>
                <a:cs typeface="Calibri"/>
              </a:rPr>
              <a:t> </a:t>
            </a:r>
            <a:r>
              <a:rPr lang="en-US" b="1" u="sng" dirty="0" err="1">
                <a:uFill>
                  <a:solidFill>
                    <a:srgbClr val="000000"/>
                  </a:solidFill>
                </a:uFill>
                <a:latin typeface="Calibri"/>
                <a:cs typeface="Calibri"/>
              </a:rPr>
              <a:t>ListView</a:t>
            </a:r>
            <a:r>
              <a:rPr lang="en-US" b="1" spc="120" dirty="0">
                <a:latin typeface="Calibri"/>
                <a:cs typeface="Calibri"/>
              </a:rPr>
              <a:t> </a:t>
            </a:r>
            <a:r>
              <a:rPr lang="en-US" b="1" dirty="0">
                <a:latin typeface="Calibri"/>
                <a:cs typeface="Calibri"/>
              </a:rPr>
              <a:t>is</a:t>
            </a:r>
            <a:r>
              <a:rPr lang="en-US" b="1" spc="114" dirty="0">
                <a:latin typeface="Calibri"/>
                <a:cs typeface="Calibri"/>
              </a:rPr>
              <a:t> </a:t>
            </a:r>
            <a:r>
              <a:rPr lang="en-US" b="1" dirty="0">
                <a:latin typeface="Calibri"/>
                <a:cs typeface="Calibri"/>
              </a:rPr>
              <a:t>default</a:t>
            </a:r>
            <a:r>
              <a:rPr lang="en-US" b="1" spc="114" dirty="0">
                <a:latin typeface="Calibri"/>
                <a:cs typeface="Calibri"/>
              </a:rPr>
              <a:t> </a:t>
            </a:r>
            <a:r>
              <a:rPr lang="en-US" b="1" dirty="0">
                <a:latin typeface="Calibri"/>
                <a:cs typeface="Calibri"/>
              </a:rPr>
              <a:t>scrollable</a:t>
            </a:r>
            <a:r>
              <a:rPr lang="en-US" b="1" spc="125" dirty="0">
                <a:latin typeface="Calibri"/>
                <a:cs typeface="Calibri"/>
              </a:rPr>
              <a:t> </a:t>
            </a:r>
            <a:r>
              <a:rPr lang="en-US" b="1" dirty="0">
                <a:latin typeface="Calibri"/>
                <a:cs typeface="Calibri"/>
              </a:rPr>
              <a:t>so</a:t>
            </a:r>
            <a:r>
              <a:rPr lang="en-US" b="1" spc="114" dirty="0">
                <a:latin typeface="Calibri"/>
                <a:cs typeface="Calibri"/>
              </a:rPr>
              <a:t> </a:t>
            </a:r>
            <a:r>
              <a:rPr lang="en-US" b="1" dirty="0">
                <a:latin typeface="Calibri"/>
                <a:cs typeface="Calibri"/>
              </a:rPr>
              <a:t>we</a:t>
            </a:r>
            <a:r>
              <a:rPr lang="en-US" b="1" spc="120" dirty="0">
                <a:latin typeface="Calibri"/>
                <a:cs typeface="Calibri"/>
              </a:rPr>
              <a:t> </a:t>
            </a:r>
            <a:r>
              <a:rPr lang="en-US" b="1" dirty="0">
                <a:latin typeface="Calibri"/>
                <a:cs typeface="Calibri"/>
              </a:rPr>
              <a:t>do</a:t>
            </a:r>
            <a:r>
              <a:rPr lang="en-US" b="1" spc="114" dirty="0">
                <a:latin typeface="Calibri"/>
                <a:cs typeface="Calibri"/>
              </a:rPr>
              <a:t> </a:t>
            </a:r>
            <a:r>
              <a:rPr lang="en-US" b="1" dirty="0">
                <a:latin typeface="Calibri"/>
                <a:cs typeface="Calibri"/>
              </a:rPr>
              <a:t>not</a:t>
            </a:r>
            <a:r>
              <a:rPr lang="en-US" b="1" spc="90" dirty="0">
                <a:latin typeface="Calibri"/>
                <a:cs typeface="Calibri"/>
              </a:rPr>
              <a:t> </a:t>
            </a:r>
            <a:r>
              <a:rPr lang="en-US" b="1" spc="-20" dirty="0">
                <a:latin typeface="Calibri"/>
                <a:cs typeface="Calibri"/>
              </a:rPr>
              <a:t>need 	</a:t>
            </a:r>
            <a:r>
              <a:rPr lang="en-US" b="1" dirty="0">
                <a:latin typeface="Calibri"/>
                <a:cs typeface="Calibri"/>
              </a:rPr>
              <a:t>to</a:t>
            </a:r>
            <a:r>
              <a:rPr lang="en-US" b="1" spc="25" dirty="0">
                <a:latin typeface="Calibri"/>
                <a:cs typeface="Calibri"/>
              </a:rPr>
              <a:t> </a:t>
            </a:r>
            <a:r>
              <a:rPr lang="en-US" b="1" dirty="0">
                <a:latin typeface="Calibri"/>
                <a:cs typeface="Calibri"/>
              </a:rPr>
              <a:t>use</a:t>
            </a:r>
            <a:r>
              <a:rPr lang="en-US" b="1" spc="10" dirty="0">
                <a:latin typeface="Calibri"/>
                <a:cs typeface="Calibri"/>
              </a:rPr>
              <a:t> </a:t>
            </a:r>
            <a:r>
              <a:rPr lang="en-US" b="1" dirty="0">
                <a:latin typeface="Calibri"/>
                <a:cs typeface="Calibri"/>
              </a:rPr>
              <a:t>scroll</a:t>
            </a:r>
            <a:r>
              <a:rPr lang="en-US" b="1" spc="5" dirty="0">
                <a:latin typeface="Calibri"/>
                <a:cs typeface="Calibri"/>
              </a:rPr>
              <a:t> </a:t>
            </a:r>
            <a:r>
              <a:rPr lang="en-US" b="1" dirty="0">
                <a:latin typeface="Calibri"/>
                <a:cs typeface="Calibri"/>
              </a:rPr>
              <a:t>View</a:t>
            </a:r>
            <a:r>
              <a:rPr lang="en-US" b="1" spc="30" dirty="0">
                <a:latin typeface="Calibri"/>
                <a:cs typeface="Calibri"/>
              </a:rPr>
              <a:t> </a:t>
            </a:r>
            <a:r>
              <a:rPr lang="en-US" b="1" dirty="0">
                <a:latin typeface="Calibri"/>
                <a:cs typeface="Calibri"/>
              </a:rPr>
              <a:t>or</a:t>
            </a:r>
            <a:r>
              <a:rPr lang="en-US" b="1" spc="5" dirty="0">
                <a:latin typeface="Calibri"/>
                <a:cs typeface="Calibri"/>
              </a:rPr>
              <a:t> </a:t>
            </a:r>
            <a:r>
              <a:rPr lang="en-US" b="1" dirty="0">
                <a:latin typeface="Calibri"/>
                <a:cs typeface="Calibri"/>
              </a:rPr>
              <a:t>anything</a:t>
            </a:r>
            <a:r>
              <a:rPr lang="en-US" b="1" spc="5" dirty="0">
                <a:latin typeface="Calibri"/>
                <a:cs typeface="Calibri"/>
              </a:rPr>
              <a:t> </a:t>
            </a:r>
            <a:r>
              <a:rPr lang="en-US" b="1" dirty="0">
                <a:latin typeface="Calibri"/>
                <a:cs typeface="Calibri"/>
              </a:rPr>
              <a:t>else</a:t>
            </a:r>
            <a:r>
              <a:rPr lang="en-US" b="1" spc="-15" dirty="0">
                <a:latin typeface="Calibri"/>
                <a:cs typeface="Calibri"/>
              </a:rPr>
              <a:t> </a:t>
            </a:r>
            <a:r>
              <a:rPr lang="en-US" b="1" dirty="0">
                <a:latin typeface="Calibri"/>
                <a:cs typeface="Calibri"/>
              </a:rPr>
              <a:t>with</a:t>
            </a:r>
            <a:r>
              <a:rPr lang="en-US" b="1" spc="25" dirty="0">
                <a:latin typeface="Calibri"/>
                <a:cs typeface="Calibri"/>
              </a:rPr>
              <a:t> </a:t>
            </a:r>
            <a:r>
              <a:rPr lang="en-US" b="1" u="sng" spc="-10" dirty="0" err="1">
                <a:uFill>
                  <a:solidFill>
                    <a:srgbClr val="000000"/>
                  </a:solidFill>
                </a:uFill>
                <a:latin typeface="Calibri"/>
                <a:cs typeface="Calibri"/>
              </a:rPr>
              <a:t>ListView</a:t>
            </a:r>
            <a:r>
              <a:rPr lang="en-US" b="1" spc="-10" dirty="0">
                <a:latin typeface="Calibri"/>
                <a:cs typeface="Calibri"/>
              </a:rPr>
              <a:t>.</a:t>
            </a:r>
            <a:endParaRPr lang="en-US" dirty="0">
              <a:latin typeface="Calibri"/>
              <a:cs typeface="Calibri"/>
            </a:endParaRPr>
          </a:p>
          <a:p>
            <a:pPr marL="294005" marR="5080" indent="-281940" algn="just">
              <a:lnSpc>
                <a:spcPts val="2380"/>
              </a:lnSpc>
              <a:spcBef>
                <a:spcPts val="585"/>
              </a:spcBef>
              <a:buFont typeface="Arial MT"/>
              <a:buChar char="•"/>
              <a:tabLst>
                <a:tab pos="295910" algn="l"/>
              </a:tabLst>
            </a:pPr>
            <a:r>
              <a:rPr lang="en-US" b="1" dirty="0" err="1">
                <a:latin typeface="Calibri"/>
                <a:cs typeface="Calibri"/>
              </a:rPr>
              <a:t>ListView</a:t>
            </a:r>
            <a:r>
              <a:rPr lang="en-US" b="1" spc="295" dirty="0">
                <a:latin typeface="Calibri"/>
                <a:cs typeface="Calibri"/>
              </a:rPr>
              <a:t> </a:t>
            </a:r>
            <a:r>
              <a:rPr lang="en-US" b="1" dirty="0">
                <a:latin typeface="Calibri"/>
                <a:cs typeface="Calibri"/>
              </a:rPr>
              <a:t>is</a:t>
            </a:r>
            <a:r>
              <a:rPr lang="en-US" b="1" spc="280" dirty="0">
                <a:latin typeface="Calibri"/>
                <a:cs typeface="Calibri"/>
              </a:rPr>
              <a:t> </a:t>
            </a:r>
            <a:r>
              <a:rPr lang="en-US" b="1" dirty="0">
                <a:latin typeface="Calibri"/>
                <a:cs typeface="Calibri"/>
              </a:rPr>
              <a:t>widely</a:t>
            </a:r>
            <a:r>
              <a:rPr lang="en-US" b="1" spc="265" dirty="0">
                <a:latin typeface="Calibri"/>
                <a:cs typeface="Calibri"/>
              </a:rPr>
              <a:t> </a:t>
            </a:r>
            <a:r>
              <a:rPr lang="en-US" b="1" dirty="0">
                <a:latin typeface="Calibri"/>
                <a:cs typeface="Calibri"/>
              </a:rPr>
              <a:t>used</a:t>
            </a:r>
            <a:r>
              <a:rPr lang="en-US" b="1" spc="305" dirty="0">
                <a:latin typeface="Calibri"/>
                <a:cs typeface="Calibri"/>
              </a:rPr>
              <a:t> </a:t>
            </a:r>
            <a:r>
              <a:rPr lang="en-US" b="1" dirty="0">
                <a:latin typeface="Calibri"/>
                <a:cs typeface="Calibri"/>
              </a:rPr>
              <a:t>in</a:t>
            </a:r>
            <a:r>
              <a:rPr lang="en-US" b="1" spc="285" dirty="0">
                <a:latin typeface="Calibri"/>
                <a:cs typeface="Calibri"/>
              </a:rPr>
              <a:t> </a:t>
            </a:r>
            <a:r>
              <a:rPr lang="en-US" b="1" dirty="0">
                <a:latin typeface="Calibri"/>
                <a:cs typeface="Calibri"/>
              </a:rPr>
              <a:t>android</a:t>
            </a:r>
            <a:r>
              <a:rPr lang="en-US" b="1" spc="285" dirty="0">
                <a:latin typeface="Calibri"/>
                <a:cs typeface="Calibri"/>
              </a:rPr>
              <a:t> </a:t>
            </a:r>
            <a:r>
              <a:rPr lang="en-US" b="1" dirty="0">
                <a:latin typeface="Calibri"/>
                <a:cs typeface="Calibri"/>
              </a:rPr>
              <a:t>applications.</a:t>
            </a:r>
            <a:r>
              <a:rPr lang="en-US" b="1" spc="285" dirty="0">
                <a:latin typeface="Calibri"/>
                <a:cs typeface="Calibri"/>
              </a:rPr>
              <a:t> </a:t>
            </a:r>
            <a:r>
              <a:rPr lang="en-US" b="1" spc="-50" dirty="0">
                <a:latin typeface="Calibri"/>
                <a:cs typeface="Calibri"/>
              </a:rPr>
              <a:t>A 	</a:t>
            </a:r>
            <a:r>
              <a:rPr lang="en-US" b="1" dirty="0">
                <a:latin typeface="Calibri"/>
                <a:cs typeface="Calibri"/>
              </a:rPr>
              <a:t>very</a:t>
            </a:r>
            <a:r>
              <a:rPr lang="en-US" b="1" spc="340" dirty="0">
                <a:latin typeface="Calibri"/>
                <a:cs typeface="Calibri"/>
              </a:rPr>
              <a:t> </a:t>
            </a:r>
            <a:r>
              <a:rPr lang="en-US" b="1" dirty="0">
                <a:latin typeface="Calibri"/>
                <a:cs typeface="Calibri"/>
              </a:rPr>
              <a:t>common</a:t>
            </a:r>
            <a:r>
              <a:rPr lang="en-US" b="1" spc="365" dirty="0">
                <a:latin typeface="Calibri"/>
                <a:cs typeface="Calibri"/>
              </a:rPr>
              <a:t> </a:t>
            </a:r>
            <a:r>
              <a:rPr lang="en-US" b="1" dirty="0">
                <a:latin typeface="Calibri"/>
                <a:cs typeface="Calibri"/>
              </a:rPr>
              <a:t>example</a:t>
            </a:r>
            <a:r>
              <a:rPr lang="en-US" b="1" spc="375" dirty="0">
                <a:latin typeface="Calibri"/>
                <a:cs typeface="Calibri"/>
              </a:rPr>
              <a:t> </a:t>
            </a:r>
            <a:r>
              <a:rPr lang="en-US" b="1" dirty="0">
                <a:latin typeface="Calibri"/>
                <a:cs typeface="Calibri"/>
              </a:rPr>
              <a:t>of</a:t>
            </a:r>
            <a:r>
              <a:rPr lang="en-US" b="1" spc="345" dirty="0">
                <a:latin typeface="Calibri"/>
                <a:cs typeface="Calibri"/>
              </a:rPr>
              <a:t> </a:t>
            </a:r>
            <a:r>
              <a:rPr lang="en-US" b="1" dirty="0" err="1">
                <a:latin typeface="Calibri"/>
                <a:cs typeface="Calibri"/>
              </a:rPr>
              <a:t>ListView</a:t>
            </a:r>
            <a:r>
              <a:rPr lang="en-US" b="1" spc="370" dirty="0">
                <a:latin typeface="Calibri"/>
                <a:cs typeface="Calibri"/>
              </a:rPr>
              <a:t> </a:t>
            </a:r>
            <a:r>
              <a:rPr lang="en-US" b="1" dirty="0">
                <a:latin typeface="Calibri"/>
                <a:cs typeface="Calibri"/>
              </a:rPr>
              <a:t>is</a:t>
            </a:r>
            <a:r>
              <a:rPr lang="en-US" b="1" spc="345" dirty="0">
                <a:latin typeface="Calibri"/>
                <a:cs typeface="Calibri"/>
              </a:rPr>
              <a:t> </a:t>
            </a:r>
            <a:r>
              <a:rPr lang="en-US" b="1" dirty="0">
                <a:solidFill>
                  <a:srgbClr val="FF0000"/>
                </a:solidFill>
                <a:latin typeface="Calibri"/>
                <a:cs typeface="Calibri"/>
              </a:rPr>
              <a:t>your</a:t>
            </a:r>
            <a:r>
              <a:rPr lang="en-US" b="1" spc="370" dirty="0">
                <a:solidFill>
                  <a:srgbClr val="FF0000"/>
                </a:solidFill>
                <a:latin typeface="Calibri"/>
                <a:cs typeface="Calibri"/>
              </a:rPr>
              <a:t> </a:t>
            </a:r>
            <a:r>
              <a:rPr lang="en-US" b="1" spc="-10" dirty="0">
                <a:solidFill>
                  <a:srgbClr val="FF0000"/>
                </a:solidFill>
                <a:latin typeface="Calibri"/>
                <a:cs typeface="Calibri"/>
              </a:rPr>
              <a:t>phone 	</a:t>
            </a:r>
            <a:r>
              <a:rPr lang="en-US" b="1" dirty="0">
                <a:solidFill>
                  <a:srgbClr val="FF0000"/>
                </a:solidFill>
                <a:latin typeface="Calibri"/>
                <a:cs typeface="Calibri"/>
              </a:rPr>
              <a:t>contact</a:t>
            </a:r>
            <a:r>
              <a:rPr lang="en-US" b="1" spc="220" dirty="0">
                <a:solidFill>
                  <a:srgbClr val="FF0000"/>
                </a:solidFill>
                <a:latin typeface="Calibri"/>
                <a:cs typeface="Calibri"/>
              </a:rPr>
              <a:t>  </a:t>
            </a:r>
            <a:r>
              <a:rPr lang="en-US" b="1" dirty="0">
                <a:solidFill>
                  <a:srgbClr val="FF0000"/>
                </a:solidFill>
                <a:latin typeface="Calibri"/>
                <a:cs typeface="Calibri"/>
              </a:rPr>
              <a:t>book</a:t>
            </a:r>
            <a:r>
              <a:rPr lang="en-US" b="1" dirty="0">
                <a:latin typeface="Calibri"/>
                <a:cs typeface="Calibri"/>
              </a:rPr>
              <a:t>,</a:t>
            </a:r>
            <a:r>
              <a:rPr lang="en-US" b="1" spc="220" dirty="0">
                <a:latin typeface="Calibri"/>
                <a:cs typeface="Calibri"/>
              </a:rPr>
              <a:t>  </a:t>
            </a:r>
            <a:r>
              <a:rPr lang="en-US" b="1" dirty="0">
                <a:latin typeface="Calibri"/>
                <a:cs typeface="Calibri"/>
              </a:rPr>
              <a:t>where</a:t>
            </a:r>
            <a:r>
              <a:rPr lang="en-US" b="1" spc="229" dirty="0">
                <a:latin typeface="Calibri"/>
                <a:cs typeface="Calibri"/>
              </a:rPr>
              <a:t>  </a:t>
            </a:r>
            <a:r>
              <a:rPr lang="en-US" b="1" dirty="0">
                <a:latin typeface="Calibri"/>
                <a:cs typeface="Calibri"/>
              </a:rPr>
              <a:t>you</a:t>
            </a:r>
            <a:r>
              <a:rPr lang="en-US" b="1" spc="220" dirty="0">
                <a:latin typeface="Calibri"/>
                <a:cs typeface="Calibri"/>
              </a:rPr>
              <a:t>  </a:t>
            </a:r>
            <a:r>
              <a:rPr lang="en-US" b="1" dirty="0">
                <a:latin typeface="Calibri"/>
                <a:cs typeface="Calibri"/>
              </a:rPr>
              <a:t>have</a:t>
            </a:r>
            <a:r>
              <a:rPr lang="en-US" b="1" spc="225" dirty="0">
                <a:latin typeface="Calibri"/>
                <a:cs typeface="Calibri"/>
              </a:rPr>
              <a:t>  </a:t>
            </a:r>
            <a:r>
              <a:rPr lang="en-US" b="1" dirty="0">
                <a:latin typeface="Calibri"/>
                <a:cs typeface="Calibri"/>
              </a:rPr>
              <a:t>a</a:t>
            </a:r>
            <a:r>
              <a:rPr lang="en-US" b="1" spc="215" dirty="0">
                <a:latin typeface="Calibri"/>
                <a:cs typeface="Calibri"/>
              </a:rPr>
              <a:t>  </a:t>
            </a:r>
            <a:r>
              <a:rPr lang="en-US" b="1" dirty="0">
                <a:latin typeface="Calibri"/>
                <a:cs typeface="Calibri"/>
              </a:rPr>
              <a:t>list</a:t>
            </a:r>
            <a:r>
              <a:rPr lang="en-US" b="1" spc="220" dirty="0">
                <a:latin typeface="Calibri"/>
                <a:cs typeface="Calibri"/>
              </a:rPr>
              <a:t>  </a:t>
            </a:r>
            <a:r>
              <a:rPr lang="en-US" b="1" dirty="0">
                <a:latin typeface="Calibri"/>
                <a:cs typeface="Calibri"/>
              </a:rPr>
              <a:t>of</a:t>
            </a:r>
            <a:r>
              <a:rPr lang="en-US" b="1" spc="220" dirty="0">
                <a:latin typeface="Calibri"/>
                <a:cs typeface="Calibri"/>
              </a:rPr>
              <a:t>  </a:t>
            </a:r>
            <a:r>
              <a:rPr lang="en-US" b="1" spc="-20" dirty="0">
                <a:latin typeface="Calibri"/>
                <a:cs typeface="Calibri"/>
              </a:rPr>
              <a:t>your 	</a:t>
            </a:r>
            <a:r>
              <a:rPr lang="en-US" b="1" dirty="0">
                <a:latin typeface="Calibri"/>
                <a:cs typeface="Calibri"/>
              </a:rPr>
              <a:t>contacts</a:t>
            </a:r>
            <a:r>
              <a:rPr lang="en-US" b="1" spc="100" dirty="0">
                <a:latin typeface="Calibri"/>
                <a:cs typeface="Calibri"/>
              </a:rPr>
              <a:t> </a:t>
            </a:r>
            <a:r>
              <a:rPr lang="en-US" b="1" dirty="0">
                <a:latin typeface="Calibri"/>
                <a:cs typeface="Calibri"/>
              </a:rPr>
              <a:t>displayed</a:t>
            </a:r>
            <a:r>
              <a:rPr lang="en-US" b="1" spc="90" dirty="0">
                <a:latin typeface="Calibri"/>
                <a:cs typeface="Calibri"/>
              </a:rPr>
              <a:t> </a:t>
            </a:r>
            <a:r>
              <a:rPr lang="en-US" b="1" dirty="0">
                <a:latin typeface="Calibri"/>
                <a:cs typeface="Calibri"/>
              </a:rPr>
              <a:t>in</a:t>
            </a:r>
            <a:r>
              <a:rPr lang="en-US" b="1" spc="90" dirty="0">
                <a:latin typeface="Calibri"/>
                <a:cs typeface="Calibri"/>
              </a:rPr>
              <a:t> </a:t>
            </a:r>
            <a:r>
              <a:rPr lang="en-US" b="1" dirty="0">
                <a:latin typeface="Calibri"/>
                <a:cs typeface="Calibri"/>
              </a:rPr>
              <a:t>a</a:t>
            </a:r>
            <a:r>
              <a:rPr lang="en-US" b="1" spc="90" dirty="0">
                <a:latin typeface="Calibri"/>
                <a:cs typeface="Calibri"/>
              </a:rPr>
              <a:t> </a:t>
            </a:r>
            <a:r>
              <a:rPr lang="en-US" b="1" dirty="0" err="1">
                <a:latin typeface="Calibri"/>
                <a:cs typeface="Calibri"/>
              </a:rPr>
              <a:t>ListView</a:t>
            </a:r>
            <a:r>
              <a:rPr lang="en-US" b="1" spc="95" dirty="0">
                <a:latin typeface="Calibri"/>
                <a:cs typeface="Calibri"/>
              </a:rPr>
              <a:t> </a:t>
            </a:r>
            <a:r>
              <a:rPr lang="en-US" b="1" dirty="0">
                <a:latin typeface="Calibri"/>
                <a:cs typeface="Calibri"/>
              </a:rPr>
              <a:t>and</a:t>
            </a:r>
            <a:r>
              <a:rPr lang="en-US" b="1" spc="90" dirty="0">
                <a:latin typeface="Calibri"/>
                <a:cs typeface="Calibri"/>
              </a:rPr>
              <a:t> </a:t>
            </a:r>
            <a:r>
              <a:rPr lang="en-US" b="1" dirty="0">
                <a:latin typeface="Calibri"/>
                <a:cs typeface="Calibri"/>
              </a:rPr>
              <a:t>if</a:t>
            </a:r>
            <a:r>
              <a:rPr lang="en-US" b="1" spc="90" dirty="0">
                <a:latin typeface="Calibri"/>
                <a:cs typeface="Calibri"/>
              </a:rPr>
              <a:t> </a:t>
            </a:r>
            <a:r>
              <a:rPr lang="en-US" b="1" dirty="0">
                <a:latin typeface="Calibri"/>
                <a:cs typeface="Calibri"/>
              </a:rPr>
              <a:t>you</a:t>
            </a:r>
            <a:r>
              <a:rPr lang="en-US" b="1" spc="114" dirty="0">
                <a:latin typeface="Calibri"/>
                <a:cs typeface="Calibri"/>
              </a:rPr>
              <a:t> </a:t>
            </a:r>
            <a:r>
              <a:rPr lang="en-US" b="1" dirty="0">
                <a:latin typeface="Calibri"/>
                <a:cs typeface="Calibri"/>
              </a:rPr>
              <a:t>click</a:t>
            </a:r>
            <a:r>
              <a:rPr lang="en-US" b="1" spc="105" dirty="0">
                <a:latin typeface="Calibri"/>
                <a:cs typeface="Calibri"/>
              </a:rPr>
              <a:t> </a:t>
            </a:r>
            <a:r>
              <a:rPr lang="en-US" b="1" spc="-25" dirty="0">
                <a:latin typeface="Calibri"/>
                <a:cs typeface="Calibri"/>
              </a:rPr>
              <a:t>on 	</a:t>
            </a:r>
            <a:r>
              <a:rPr lang="en-US" b="1" dirty="0">
                <a:latin typeface="Calibri"/>
                <a:cs typeface="Calibri"/>
              </a:rPr>
              <a:t>it then</a:t>
            </a:r>
            <a:r>
              <a:rPr lang="en-US" b="1" spc="25" dirty="0">
                <a:latin typeface="Calibri"/>
                <a:cs typeface="Calibri"/>
              </a:rPr>
              <a:t> </a:t>
            </a:r>
            <a:r>
              <a:rPr lang="en-US" b="1" dirty="0">
                <a:latin typeface="Calibri"/>
                <a:cs typeface="Calibri"/>
              </a:rPr>
              <a:t>user</a:t>
            </a:r>
            <a:r>
              <a:rPr lang="en-US" b="1" spc="35" dirty="0">
                <a:latin typeface="Calibri"/>
                <a:cs typeface="Calibri"/>
              </a:rPr>
              <a:t> </a:t>
            </a:r>
            <a:r>
              <a:rPr lang="en-US" b="1" dirty="0">
                <a:latin typeface="Calibri"/>
                <a:cs typeface="Calibri"/>
              </a:rPr>
              <a:t>information</a:t>
            </a:r>
            <a:r>
              <a:rPr lang="en-US" b="1" spc="-5" dirty="0">
                <a:latin typeface="Calibri"/>
                <a:cs typeface="Calibri"/>
              </a:rPr>
              <a:t> </a:t>
            </a:r>
            <a:r>
              <a:rPr lang="en-US" b="1" dirty="0">
                <a:latin typeface="Calibri"/>
                <a:cs typeface="Calibri"/>
              </a:rPr>
              <a:t>is</a:t>
            </a:r>
            <a:r>
              <a:rPr lang="en-US" b="1" spc="25" dirty="0">
                <a:latin typeface="Calibri"/>
                <a:cs typeface="Calibri"/>
              </a:rPr>
              <a:t> </a:t>
            </a:r>
            <a:r>
              <a:rPr lang="en-US" b="1" spc="-10" dirty="0">
                <a:latin typeface="Calibri"/>
                <a:cs typeface="Calibri"/>
              </a:rPr>
              <a:t>displayed.</a:t>
            </a:r>
            <a:endParaRPr lang="en-US" dirty="0">
              <a:latin typeface="Calibri"/>
              <a:cs typeface="Calibri"/>
            </a:endParaRPr>
          </a:p>
          <a:p>
            <a:endParaRPr lang="en-US" dirty="0"/>
          </a:p>
        </p:txBody>
      </p:sp>
      <p:pic>
        <p:nvPicPr>
          <p:cNvPr id="4" name="object 5"/>
          <p:cNvPicPr/>
          <p:nvPr/>
        </p:nvPicPr>
        <p:blipFill>
          <a:blip r:embed="rId2" cstate="print"/>
          <a:stretch>
            <a:fillRect/>
          </a:stretch>
        </p:blipFill>
        <p:spPr>
          <a:xfrm>
            <a:off x="9300375" y="2015732"/>
            <a:ext cx="1754479" cy="3134867"/>
          </a:xfrm>
          <a:prstGeom prst="rect">
            <a:avLst/>
          </a:prstGeom>
        </p:spPr>
      </p:pic>
    </p:spTree>
    <p:extLst>
      <p:ext uri="{BB962C8B-B14F-4D97-AF65-F5344CB8AC3E}">
        <p14:creationId xmlns:p14="http://schemas.microsoft.com/office/powerpoint/2010/main" val="3167497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endParaRPr lang="en-US" dirty="0"/>
          </a:p>
        </p:txBody>
      </p:sp>
      <p:sp>
        <p:nvSpPr>
          <p:cNvPr id="3" name="Content Placeholder 2"/>
          <p:cNvSpPr>
            <a:spLocks noGrp="1"/>
          </p:cNvSpPr>
          <p:nvPr>
            <p:ph idx="1"/>
          </p:nvPr>
        </p:nvSpPr>
        <p:spPr/>
        <p:txBody>
          <a:bodyPr/>
          <a:lstStyle/>
          <a:p>
            <a:pPr marL="434975" indent="-422275">
              <a:lnSpc>
                <a:spcPct val="100000"/>
              </a:lnSpc>
              <a:spcBef>
                <a:spcPts val="725"/>
              </a:spcBef>
              <a:buAutoNum type="arabicPeriod"/>
              <a:tabLst>
                <a:tab pos="434975" algn="l"/>
              </a:tabLst>
            </a:pPr>
            <a:r>
              <a:rPr lang="en-US" b="1" dirty="0">
                <a:solidFill>
                  <a:srgbClr val="008000"/>
                </a:solidFill>
                <a:latin typeface="Calibri"/>
                <a:cs typeface="Calibri"/>
              </a:rPr>
              <a:t>id:</a:t>
            </a:r>
            <a:r>
              <a:rPr lang="en-US" b="1" spc="-55" dirty="0">
                <a:solidFill>
                  <a:srgbClr val="008000"/>
                </a:solidFill>
                <a:latin typeface="Calibri"/>
                <a:cs typeface="Calibri"/>
              </a:rPr>
              <a:t> </a:t>
            </a:r>
            <a:r>
              <a:rPr lang="en-US" b="1" dirty="0">
                <a:latin typeface="Calibri"/>
                <a:cs typeface="Calibri"/>
              </a:rPr>
              <a:t>id</a:t>
            </a:r>
            <a:r>
              <a:rPr lang="en-US" b="1" spc="-80" dirty="0">
                <a:latin typeface="Calibri"/>
                <a:cs typeface="Calibri"/>
              </a:rPr>
              <a:t> </a:t>
            </a:r>
            <a:r>
              <a:rPr lang="en-US" b="1" dirty="0">
                <a:latin typeface="Calibri"/>
                <a:cs typeface="Calibri"/>
              </a:rPr>
              <a:t>is</a:t>
            </a:r>
            <a:r>
              <a:rPr lang="en-US" b="1" spc="-30" dirty="0">
                <a:latin typeface="Calibri"/>
                <a:cs typeface="Calibri"/>
              </a:rPr>
              <a:t> </a:t>
            </a:r>
            <a:r>
              <a:rPr lang="en-US" b="1" dirty="0">
                <a:latin typeface="Calibri"/>
                <a:cs typeface="Calibri"/>
              </a:rPr>
              <a:t>used</a:t>
            </a:r>
            <a:r>
              <a:rPr lang="en-US" b="1" spc="-55" dirty="0">
                <a:latin typeface="Calibri"/>
                <a:cs typeface="Calibri"/>
              </a:rPr>
              <a:t> </a:t>
            </a:r>
            <a:r>
              <a:rPr lang="en-US" b="1" dirty="0">
                <a:latin typeface="Calibri"/>
                <a:cs typeface="Calibri"/>
              </a:rPr>
              <a:t>to</a:t>
            </a:r>
            <a:r>
              <a:rPr lang="en-US" b="1" spc="-35" dirty="0">
                <a:latin typeface="Calibri"/>
                <a:cs typeface="Calibri"/>
              </a:rPr>
              <a:t> </a:t>
            </a:r>
            <a:r>
              <a:rPr lang="en-US" b="1" dirty="0">
                <a:latin typeface="Calibri"/>
                <a:cs typeface="Calibri"/>
              </a:rPr>
              <a:t>uniquely</a:t>
            </a:r>
            <a:r>
              <a:rPr lang="en-US" b="1" spc="-45" dirty="0">
                <a:latin typeface="Calibri"/>
                <a:cs typeface="Calibri"/>
              </a:rPr>
              <a:t> </a:t>
            </a:r>
            <a:r>
              <a:rPr lang="en-US" b="1" dirty="0">
                <a:latin typeface="Calibri"/>
                <a:cs typeface="Calibri"/>
              </a:rPr>
              <a:t>identify</a:t>
            </a:r>
            <a:r>
              <a:rPr lang="en-US" b="1" spc="-70" dirty="0">
                <a:latin typeface="Calibri"/>
                <a:cs typeface="Calibri"/>
              </a:rPr>
              <a:t> </a:t>
            </a:r>
            <a:r>
              <a:rPr lang="en-US" b="1" dirty="0">
                <a:latin typeface="Calibri"/>
                <a:cs typeface="Calibri"/>
              </a:rPr>
              <a:t>a</a:t>
            </a:r>
            <a:r>
              <a:rPr lang="en-US" b="1" spc="-50" dirty="0">
                <a:latin typeface="Calibri"/>
                <a:cs typeface="Calibri"/>
              </a:rPr>
              <a:t> </a:t>
            </a:r>
            <a:r>
              <a:rPr lang="en-US" b="1" spc="-10" dirty="0" err="1">
                <a:latin typeface="Calibri"/>
                <a:cs typeface="Calibri"/>
              </a:rPr>
              <a:t>ListView</a:t>
            </a:r>
            <a:r>
              <a:rPr lang="en-US" b="1" spc="-10" dirty="0">
                <a:latin typeface="Calibri"/>
                <a:cs typeface="Calibri"/>
              </a:rPr>
              <a:t>.</a:t>
            </a:r>
            <a:endParaRPr lang="en-US" dirty="0">
              <a:latin typeface="Calibri"/>
              <a:cs typeface="Calibri"/>
            </a:endParaRPr>
          </a:p>
          <a:p>
            <a:pPr marL="12700" marR="5080" indent="334010">
              <a:lnSpc>
                <a:spcPts val="3170"/>
              </a:lnSpc>
              <a:spcBef>
                <a:spcPts val="730"/>
              </a:spcBef>
              <a:buAutoNum type="arabicPeriod"/>
              <a:tabLst>
                <a:tab pos="346710" algn="l"/>
              </a:tabLst>
            </a:pPr>
            <a:r>
              <a:rPr lang="en-US" b="1" dirty="0">
                <a:solidFill>
                  <a:srgbClr val="008000"/>
                </a:solidFill>
                <a:latin typeface="Calibri"/>
                <a:cs typeface="Calibri"/>
              </a:rPr>
              <a:t>divider:</a:t>
            </a:r>
            <a:r>
              <a:rPr lang="en-US" b="1" spc="-65" dirty="0">
                <a:solidFill>
                  <a:srgbClr val="008000"/>
                </a:solidFill>
                <a:latin typeface="Calibri"/>
                <a:cs typeface="Calibri"/>
              </a:rPr>
              <a:t> </a:t>
            </a:r>
            <a:r>
              <a:rPr lang="en-US" b="1" dirty="0">
                <a:latin typeface="Calibri"/>
                <a:cs typeface="Calibri"/>
              </a:rPr>
              <a:t>This</a:t>
            </a:r>
            <a:r>
              <a:rPr lang="en-US" b="1" spc="-70" dirty="0">
                <a:latin typeface="Calibri"/>
                <a:cs typeface="Calibri"/>
              </a:rPr>
              <a:t> </a:t>
            </a:r>
            <a:r>
              <a:rPr lang="en-US" b="1" dirty="0">
                <a:latin typeface="Calibri"/>
                <a:cs typeface="Calibri"/>
              </a:rPr>
              <a:t>is</a:t>
            </a:r>
            <a:r>
              <a:rPr lang="en-US" b="1" spc="-70" dirty="0">
                <a:latin typeface="Calibri"/>
                <a:cs typeface="Calibri"/>
              </a:rPr>
              <a:t> </a:t>
            </a:r>
            <a:r>
              <a:rPr lang="en-US" b="1" dirty="0">
                <a:latin typeface="Calibri"/>
                <a:cs typeface="Calibri"/>
              </a:rPr>
              <a:t>a</a:t>
            </a:r>
            <a:r>
              <a:rPr lang="en-US" b="1" spc="-60" dirty="0">
                <a:latin typeface="Calibri"/>
                <a:cs typeface="Calibri"/>
              </a:rPr>
              <a:t> </a:t>
            </a:r>
            <a:r>
              <a:rPr lang="en-US" b="1" spc="-20" dirty="0">
                <a:latin typeface="Calibri"/>
                <a:cs typeface="Calibri"/>
              </a:rPr>
              <a:t>drawable</a:t>
            </a:r>
            <a:r>
              <a:rPr lang="en-US" b="1" spc="-80" dirty="0">
                <a:latin typeface="Calibri"/>
                <a:cs typeface="Calibri"/>
              </a:rPr>
              <a:t> </a:t>
            </a:r>
            <a:r>
              <a:rPr lang="en-US" b="1" dirty="0">
                <a:latin typeface="Calibri"/>
                <a:cs typeface="Calibri"/>
              </a:rPr>
              <a:t>or</a:t>
            </a:r>
            <a:r>
              <a:rPr lang="en-US" b="1" spc="-60" dirty="0">
                <a:latin typeface="Calibri"/>
                <a:cs typeface="Calibri"/>
              </a:rPr>
              <a:t> </a:t>
            </a:r>
            <a:r>
              <a:rPr lang="en-US" b="1" dirty="0">
                <a:latin typeface="Calibri"/>
                <a:cs typeface="Calibri"/>
              </a:rPr>
              <a:t>color</a:t>
            </a:r>
            <a:r>
              <a:rPr lang="en-US" b="1" spc="-60" dirty="0">
                <a:latin typeface="Calibri"/>
                <a:cs typeface="Calibri"/>
              </a:rPr>
              <a:t> </a:t>
            </a:r>
            <a:r>
              <a:rPr lang="en-US" b="1" dirty="0">
                <a:latin typeface="Calibri"/>
                <a:cs typeface="Calibri"/>
              </a:rPr>
              <a:t>to</a:t>
            </a:r>
            <a:r>
              <a:rPr lang="en-US" b="1" spc="-45" dirty="0">
                <a:latin typeface="Calibri"/>
                <a:cs typeface="Calibri"/>
              </a:rPr>
              <a:t> </a:t>
            </a:r>
            <a:r>
              <a:rPr lang="en-US" b="1" spc="-10" dirty="0">
                <a:latin typeface="Calibri"/>
                <a:cs typeface="Calibri"/>
              </a:rPr>
              <a:t>draw</a:t>
            </a:r>
            <a:r>
              <a:rPr lang="en-US" b="1" spc="-60" dirty="0">
                <a:latin typeface="Calibri"/>
                <a:cs typeface="Calibri"/>
              </a:rPr>
              <a:t> </a:t>
            </a:r>
            <a:r>
              <a:rPr lang="en-US" b="1" dirty="0">
                <a:latin typeface="Calibri"/>
                <a:cs typeface="Calibri"/>
              </a:rPr>
              <a:t>between</a:t>
            </a:r>
            <a:r>
              <a:rPr lang="en-US" b="1" spc="-65" dirty="0">
                <a:latin typeface="Calibri"/>
                <a:cs typeface="Calibri"/>
              </a:rPr>
              <a:t> </a:t>
            </a:r>
            <a:r>
              <a:rPr lang="en-US" b="1" spc="-10" dirty="0">
                <a:latin typeface="Calibri"/>
                <a:cs typeface="Calibri"/>
              </a:rPr>
              <a:t>different </a:t>
            </a:r>
            <a:r>
              <a:rPr lang="en-US" b="1" dirty="0">
                <a:latin typeface="Calibri"/>
                <a:cs typeface="Calibri"/>
              </a:rPr>
              <a:t>list</a:t>
            </a:r>
            <a:r>
              <a:rPr lang="en-US" b="1" spc="-65" dirty="0">
                <a:latin typeface="Calibri"/>
                <a:cs typeface="Calibri"/>
              </a:rPr>
              <a:t> </a:t>
            </a:r>
            <a:r>
              <a:rPr lang="en-US" b="1" spc="-10" dirty="0">
                <a:latin typeface="Calibri"/>
                <a:cs typeface="Calibri"/>
              </a:rPr>
              <a:t>items.</a:t>
            </a:r>
            <a:endParaRPr lang="en-US" dirty="0">
              <a:latin typeface="Calibri"/>
              <a:cs typeface="Calibri"/>
            </a:endParaRPr>
          </a:p>
          <a:p>
            <a:endParaRPr lang="en-US" dirty="0"/>
          </a:p>
        </p:txBody>
      </p:sp>
      <p:pic>
        <p:nvPicPr>
          <p:cNvPr id="4" name="object 4"/>
          <p:cNvPicPr/>
          <p:nvPr/>
        </p:nvPicPr>
        <p:blipFill>
          <a:blip r:embed="rId2" cstate="print"/>
          <a:stretch>
            <a:fillRect/>
          </a:stretch>
        </p:blipFill>
        <p:spPr>
          <a:xfrm>
            <a:off x="3633216" y="3024942"/>
            <a:ext cx="920495" cy="2342387"/>
          </a:xfrm>
          <a:prstGeom prst="rect">
            <a:avLst/>
          </a:prstGeom>
        </p:spPr>
      </p:pic>
      <p:pic>
        <p:nvPicPr>
          <p:cNvPr id="5" name="object 5"/>
          <p:cNvPicPr/>
          <p:nvPr/>
        </p:nvPicPr>
        <p:blipFill>
          <a:blip r:embed="rId3" cstate="print"/>
          <a:stretch>
            <a:fillRect/>
          </a:stretch>
        </p:blipFill>
        <p:spPr>
          <a:xfrm>
            <a:off x="6073140" y="3687882"/>
            <a:ext cx="2199131" cy="1217675"/>
          </a:xfrm>
          <a:prstGeom prst="rect">
            <a:avLst/>
          </a:prstGeom>
        </p:spPr>
      </p:pic>
    </p:spTree>
    <p:extLst>
      <p:ext uri="{BB962C8B-B14F-4D97-AF65-F5344CB8AC3E}">
        <p14:creationId xmlns:p14="http://schemas.microsoft.com/office/powerpoint/2010/main" val="332760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endParaRPr lang="en-US" dirty="0"/>
          </a:p>
        </p:txBody>
      </p:sp>
      <p:sp>
        <p:nvSpPr>
          <p:cNvPr id="3" name="Content Placeholder 2"/>
          <p:cNvSpPr>
            <a:spLocks noGrp="1"/>
          </p:cNvSpPr>
          <p:nvPr>
            <p:ph idx="1"/>
          </p:nvPr>
        </p:nvSpPr>
        <p:spPr/>
        <p:txBody>
          <a:bodyPr/>
          <a:lstStyle/>
          <a:p>
            <a:r>
              <a:rPr lang="en-US" b="1" dirty="0">
                <a:solidFill>
                  <a:srgbClr val="008000"/>
                </a:solidFill>
                <a:latin typeface="Calibri"/>
                <a:cs typeface="Calibri"/>
              </a:rPr>
              <a:t>3.</a:t>
            </a:r>
            <a:r>
              <a:rPr lang="en-US" b="1" spc="-70" dirty="0">
                <a:solidFill>
                  <a:srgbClr val="008000"/>
                </a:solidFill>
                <a:latin typeface="Calibri"/>
                <a:cs typeface="Calibri"/>
              </a:rPr>
              <a:t> </a:t>
            </a:r>
            <a:r>
              <a:rPr lang="en-US" b="1" spc="-10" dirty="0" err="1">
                <a:solidFill>
                  <a:srgbClr val="008000"/>
                </a:solidFill>
                <a:latin typeface="Calibri"/>
                <a:cs typeface="Calibri"/>
              </a:rPr>
              <a:t>dividerHeight</a:t>
            </a:r>
            <a:r>
              <a:rPr lang="en-US" b="1" spc="-10" dirty="0">
                <a:solidFill>
                  <a:srgbClr val="008000"/>
                </a:solidFill>
                <a:latin typeface="Calibri"/>
                <a:cs typeface="Calibri"/>
              </a:rPr>
              <a:t>:</a:t>
            </a:r>
            <a:r>
              <a:rPr lang="en-US" b="1" spc="-45" dirty="0">
                <a:solidFill>
                  <a:srgbClr val="008000"/>
                </a:solidFill>
                <a:latin typeface="Calibri"/>
                <a:cs typeface="Calibri"/>
              </a:rPr>
              <a:t> </a:t>
            </a:r>
            <a:r>
              <a:rPr lang="en-US" b="1" dirty="0">
                <a:latin typeface="Calibri"/>
                <a:cs typeface="Calibri"/>
              </a:rPr>
              <a:t>This</a:t>
            </a:r>
            <a:r>
              <a:rPr lang="en-US" b="1" spc="-75" dirty="0">
                <a:latin typeface="Calibri"/>
                <a:cs typeface="Calibri"/>
              </a:rPr>
              <a:t> </a:t>
            </a:r>
            <a:r>
              <a:rPr lang="en-US" b="1" dirty="0">
                <a:latin typeface="Calibri"/>
                <a:cs typeface="Calibri"/>
              </a:rPr>
              <a:t>specify</a:t>
            </a:r>
            <a:r>
              <a:rPr lang="en-US" b="1" spc="-80" dirty="0">
                <a:latin typeface="Calibri"/>
                <a:cs typeface="Calibri"/>
              </a:rPr>
              <a:t> </a:t>
            </a:r>
            <a:r>
              <a:rPr lang="en-US" b="1" dirty="0">
                <a:latin typeface="Calibri"/>
                <a:cs typeface="Calibri"/>
              </a:rPr>
              <a:t>the</a:t>
            </a:r>
            <a:r>
              <a:rPr lang="en-US" b="1" spc="-35" dirty="0">
                <a:latin typeface="Calibri"/>
                <a:cs typeface="Calibri"/>
              </a:rPr>
              <a:t> </a:t>
            </a:r>
            <a:r>
              <a:rPr lang="en-US" b="1" dirty="0">
                <a:latin typeface="Calibri"/>
                <a:cs typeface="Calibri"/>
              </a:rPr>
              <a:t>height</a:t>
            </a:r>
            <a:r>
              <a:rPr lang="en-US" b="1" spc="-40" dirty="0">
                <a:latin typeface="Calibri"/>
                <a:cs typeface="Calibri"/>
              </a:rPr>
              <a:t> </a:t>
            </a:r>
            <a:r>
              <a:rPr lang="en-US" b="1" dirty="0">
                <a:latin typeface="Calibri"/>
                <a:cs typeface="Calibri"/>
              </a:rPr>
              <a:t>of</a:t>
            </a:r>
            <a:r>
              <a:rPr lang="en-US" b="1" spc="-40" dirty="0">
                <a:latin typeface="Calibri"/>
                <a:cs typeface="Calibri"/>
              </a:rPr>
              <a:t> </a:t>
            </a:r>
            <a:r>
              <a:rPr lang="en-US" b="1" dirty="0">
                <a:latin typeface="Calibri"/>
                <a:cs typeface="Calibri"/>
              </a:rPr>
              <a:t>the</a:t>
            </a:r>
            <a:r>
              <a:rPr lang="en-US" b="1" spc="-60" dirty="0">
                <a:latin typeface="Calibri"/>
                <a:cs typeface="Calibri"/>
              </a:rPr>
              <a:t> </a:t>
            </a:r>
            <a:r>
              <a:rPr lang="en-US" b="1" dirty="0">
                <a:latin typeface="Calibri"/>
                <a:cs typeface="Calibri"/>
              </a:rPr>
              <a:t>divider</a:t>
            </a:r>
            <a:r>
              <a:rPr lang="en-US" b="1" spc="-65" dirty="0">
                <a:latin typeface="Calibri"/>
                <a:cs typeface="Calibri"/>
              </a:rPr>
              <a:t> </a:t>
            </a:r>
            <a:r>
              <a:rPr lang="en-US" b="1" spc="-10" dirty="0">
                <a:latin typeface="Calibri"/>
                <a:cs typeface="Calibri"/>
              </a:rPr>
              <a:t>between </a:t>
            </a:r>
            <a:r>
              <a:rPr lang="en-US" b="1" dirty="0">
                <a:latin typeface="Calibri"/>
                <a:cs typeface="Calibri"/>
              </a:rPr>
              <a:t>list</a:t>
            </a:r>
            <a:r>
              <a:rPr lang="en-US" b="1" spc="-75" dirty="0">
                <a:latin typeface="Calibri"/>
                <a:cs typeface="Calibri"/>
              </a:rPr>
              <a:t> </a:t>
            </a:r>
            <a:r>
              <a:rPr lang="en-US" b="1" dirty="0">
                <a:latin typeface="Calibri"/>
                <a:cs typeface="Calibri"/>
              </a:rPr>
              <a:t>items.</a:t>
            </a:r>
            <a:r>
              <a:rPr lang="en-US" b="1" spc="-70" dirty="0">
                <a:latin typeface="Calibri"/>
                <a:cs typeface="Calibri"/>
              </a:rPr>
              <a:t> </a:t>
            </a:r>
            <a:r>
              <a:rPr lang="en-US" b="1" dirty="0">
                <a:latin typeface="Calibri"/>
                <a:cs typeface="Calibri"/>
              </a:rPr>
              <a:t>This</a:t>
            </a:r>
            <a:r>
              <a:rPr lang="en-US" b="1" spc="-55" dirty="0">
                <a:latin typeface="Calibri"/>
                <a:cs typeface="Calibri"/>
              </a:rPr>
              <a:t> </a:t>
            </a:r>
            <a:r>
              <a:rPr lang="en-US" b="1" dirty="0">
                <a:latin typeface="Calibri"/>
                <a:cs typeface="Calibri"/>
              </a:rPr>
              <a:t>could</a:t>
            </a:r>
            <a:r>
              <a:rPr lang="en-US" b="1" spc="-70" dirty="0">
                <a:latin typeface="Calibri"/>
                <a:cs typeface="Calibri"/>
              </a:rPr>
              <a:t> </a:t>
            </a:r>
            <a:r>
              <a:rPr lang="en-US" b="1" dirty="0">
                <a:latin typeface="Calibri"/>
                <a:cs typeface="Calibri"/>
              </a:rPr>
              <a:t>be</a:t>
            </a:r>
            <a:r>
              <a:rPr lang="en-US" b="1" spc="-90" dirty="0">
                <a:latin typeface="Calibri"/>
                <a:cs typeface="Calibri"/>
              </a:rPr>
              <a:t> </a:t>
            </a:r>
            <a:r>
              <a:rPr lang="en-US" b="1" dirty="0">
                <a:latin typeface="Calibri"/>
                <a:cs typeface="Calibri"/>
              </a:rPr>
              <a:t>in</a:t>
            </a:r>
            <a:r>
              <a:rPr lang="en-US" b="1" spc="-70" dirty="0">
                <a:latin typeface="Calibri"/>
                <a:cs typeface="Calibri"/>
              </a:rPr>
              <a:t> </a:t>
            </a:r>
            <a:r>
              <a:rPr lang="en-US" b="1" dirty="0" err="1">
                <a:latin typeface="Calibri"/>
                <a:cs typeface="Calibri"/>
              </a:rPr>
              <a:t>dp</a:t>
            </a:r>
            <a:r>
              <a:rPr lang="en-US" b="1" dirty="0">
                <a:latin typeface="Calibri"/>
                <a:cs typeface="Calibri"/>
              </a:rPr>
              <a:t>(density</a:t>
            </a:r>
            <a:r>
              <a:rPr lang="en-US" b="1" spc="-85" dirty="0">
                <a:latin typeface="Calibri"/>
                <a:cs typeface="Calibri"/>
              </a:rPr>
              <a:t> </a:t>
            </a:r>
            <a:r>
              <a:rPr lang="en-US" b="1" spc="-10" dirty="0">
                <a:latin typeface="Calibri"/>
                <a:cs typeface="Calibri"/>
              </a:rPr>
              <a:t>pixel),</a:t>
            </a:r>
            <a:r>
              <a:rPr lang="en-US" b="1" spc="-10" dirty="0" err="1">
                <a:latin typeface="Calibri"/>
                <a:cs typeface="Calibri"/>
              </a:rPr>
              <a:t>sp</a:t>
            </a:r>
            <a:r>
              <a:rPr lang="en-US" b="1" spc="-10" dirty="0">
                <a:latin typeface="Calibri"/>
                <a:cs typeface="Calibri"/>
              </a:rPr>
              <a:t>(scale independent</a:t>
            </a:r>
            <a:r>
              <a:rPr lang="en-US" b="1" spc="-100" dirty="0">
                <a:latin typeface="Calibri"/>
                <a:cs typeface="Calibri"/>
              </a:rPr>
              <a:t> </a:t>
            </a:r>
            <a:r>
              <a:rPr lang="en-US" b="1" dirty="0">
                <a:latin typeface="Calibri"/>
                <a:cs typeface="Calibri"/>
              </a:rPr>
              <a:t>pixel)</a:t>
            </a:r>
            <a:r>
              <a:rPr lang="en-US" b="1" spc="-65" dirty="0">
                <a:latin typeface="Calibri"/>
                <a:cs typeface="Calibri"/>
              </a:rPr>
              <a:t> </a:t>
            </a:r>
            <a:r>
              <a:rPr lang="en-US" b="1" dirty="0">
                <a:latin typeface="Calibri"/>
                <a:cs typeface="Calibri"/>
              </a:rPr>
              <a:t>or</a:t>
            </a:r>
            <a:r>
              <a:rPr lang="en-US" b="1" spc="-75" dirty="0">
                <a:latin typeface="Calibri"/>
                <a:cs typeface="Calibri"/>
              </a:rPr>
              <a:t> </a:t>
            </a:r>
            <a:r>
              <a:rPr lang="en-US" b="1" spc="-10" dirty="0" err="1">
                <a:latin typeface="Calibri"/>
                <a:cs typeface="Calibri"/>
              </a:rPr>
              <a:t>px</a:t>
            </a:r>
            <a:r>
              <a:rPr lang="en-US" b="1" spc="-10" dirty="0">
                <a:latin typeface="Calibri"/>
                <a:cs typeface="Calibri"/>
              </a:rPr>
              <a:t>(pixel).</a:t>
            </a:r>
            <a:endParaRPr lang="en-US" dirty="0">
              <a:latin typeface="Calibri"/>
              <a:cs typeface="Calibri"/>
            </a:endParaRPr>
          </a:p>
          <a:p>
            <a:endParaRPr lang="en-US" dirty="0"/>
          </a:p>
        </p:txBody>
      </p:sp>
      <p:pic>
        <p:nvPicPr>
          <p:cNvPr id="4" name="object 4"/>
          <p:cNvPicPr/>
          <p:nvPr/>
        </p:nvPicPr>
        <p:blipFill>
          <a:blip r:embed="rId2" cstate="print"/>
          <a:stretch>
            <a:fillRect/>
          </a:stretch>
        </p:blipFill>
        <p:spPr>
          <a:xfrm>
            <a:off x="2891160" y="3408061"/>
            <a:ext cx="2129027" cy="1226820"/>
          </a:xfrm>
          <a:prstGeom prst="rect">
            <a:avLst/>
          </a:prstGeom>
        </p:spPr>
      </p:pic>
      <p:pic>
        <p:nvPicPr>
          <p:cNvPr id="5" name="object 5"/>
          <p:cNvPicPr/>
          <p:nvPr/>
        </p:nvPicPr>
        <p:blipFill>
          <a:blip r:embed="rId3" cstate="print"/>
          <a:stretch>
            <a:fillRect/>
          </a:stretch>
        </p:blipFill>
        <p:spPr>
          <a:xfrm>
            <a:off x="7504308" y="3036204"/>
            <a:ext cx="832103" cy="2278379"/>
          </a:xfrm>
          <a:prstGeom prst="rect">
            <a:avLst/>
          </a:prstGeom>
        </p:spPr>
      </p:pic>
    </p:spTree>
    <p:extLst>
      <p:ext uri="{BB962C8B-B14F-4D97-AF65-F5344CB8AC3E}">
        <p14:creationId xmlns:p14="http://schemas.microsoft.com/office/powerpoint/2010/main" val="221158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endParaRPr lang="en-US" dirty="0"/>
          </a:p>
        </p:txBody>
      </p:sp>
      <p:sp>
        <p:nvSpPr>
          <p:cNvPr id="3" name="Content Placeholder 2"/>
          <p:cNvSpPr>
            <a:spLocks noGrp="1"/>
          </p:cNvSpPr>
          <p:nvPr>
            <p:ph idx="1"/>
          </p:nvPr>
        </p:nvSpPr>
        <p:spPr/>
        <p:txBody>
          <a:bodyPr/>
          <a:lstStyle/>
          <a:p>
            <a:r>
              <a:rPr lang="en-US" dirty="0">
                <a:solidFill>
                  <a:srgbClr val="008000"/>
                </a:solidFill>
              </a:rPr>
              <a:t>4.</a:t>
            </a:r>
            <a:r>
              <a:rPr lang="en-US" spc="-70" dirty="0">
                <a:solidFill>
                  <a:srgbClr val="008000"/>
                </a:solidFill>
              </a:rPr>
              <a:t> </a:t>
            </a:r>
            <a:r>
              <a:rPr lang="en-US" spc="-10" dirty="0" err="1">
                <a:solidFill>
                  <a:srgbClr val="008000"/>
                </a:solidFill>
              </a:rPr>
              <a:t>listSelector</a:t>
            </a:r>
            <a:r>
              <a:rPr lang="en-US" spc="-10" dirty="0">
                <a:solidFill>
                  <a:srgbClr val="008000"/>
                </a:solidFill>
              </a:rPr>
              <a:t>:</a:t>
            </a:r>
            <a:r>
              <a:rPr lang="en-US" spc="-40" dirty="0">
                <a:solidFill>
                  <a:srgbClr val="008000"/>
                </a:solidFill>
              </a:rPr>
              <a:t> </a:t>
            </a:r>
            <a:r>
              <a:rPr lang="en-US" spc="-10" dirty="0" err="1"/>
              <a:t>listSelector</a:t>
            </a:r>
            <a:r>
              <a:rPr lang="en-US" spc="-60" dirty="0"/>
              <a:t> </a:t>
            </a:r>
            <a:r>
              <a:rPr lang="en-US" dirty="0"/>
              <a:t>property</a:t>
            </a:r>
            <a:r>
              <a:rPr lang="en-US" spc="-35" dirty="0"/>
              <a:t> </a:t>
            </a:r>
            <a:r>
              <a:rPr lang="en-US" dirty="0"/>
              <a:t>is</a:t>
            </a:r>
            <a:r>
              <a:rPr lang="en-US" spc="-45" dirty="0"/>
              <a:t> </a:t>
            </a:r>
            <a:r>
              <a:rPr lang="en-US" dirty="0"/>
              <a:t>used</a:t>
            </a:r>
            <a:r>
              <a:rPr lang="en-US" spc="-65" dirty="0"/>
              <a:t> </a:t>
            </a:r>
            <a:r>
              <a:rPr lang="en-US" dirty="0"/>
              <a:t>to</a:t>
            </a:r>
            <a:r>
              <a:rPr lang="en-US" spc="-65" dirty="0"/>
              <a:t> </a:t>
            </a:r>
            <a:r>
              <a:rPr lang="en-US" dirty="0"/>
              <a:t>set</a:t>
            </a:r>
            <a:r>
              <a:rPr lang="en-US" spc="-65" dirty="0"/>
              <a:t> </a:t>
            </a:r>
            <a:r>
              <a:rPr lang="en-US" dirty="0"/>
              <a:t>the</a:t>
            </a:r>
            <a:r>
              <a:rPr lang="en-US" spc="-30" dirty="0"/>
              <a:t> </a:t>
            </a:r>
            <a:r>
              <a:rPr lang="en-US" dirty="0"/>
              <a:t>selector</a:t>
            </a:r>
            <a:r>
              <a:rPr lang="en-US" spc="-60" dirty="0"/>
              <a:t> </a:t>
            </a:r>
            <a:r>
              <a:rPr lang="en-US" spc="-25" dirty="0"/>
              <a:t>of </a:t>
            </a:r>
            <a:r>
              <a:rPr lang="en-US" dirty="0"/>
              <a:t>the</a:t>
            </a:r>
            <a:r>
              <a:rPr lang="en-US" spc="-65" dirty="0"/>
              <a:t> </a:t>
            </a:r>
            <a:r>
              <a:rPr lang="en-US" spc="-25" dirty="0" err="1"/>
              <a:t>listView</a:t>
            </a:r>
            <a:r>
              <a:rPr lang="en-US" spc="-25" dirty="0"/>
              <a:t>.</a:t>
            </a:r>
            <a:r>
              <a:rPr lang="en-US" spc="-70" dirty="0"/>
              <a:t> </a:t>
            </a:r>
            <a:r>
              <a:rPr lang="en-US" dirty="0"/>
              <a:t>It</a:t>
            </a:r>
            <a:r>
              <a:rPr lang="en-US" spc="-45" dirty="0"/>
              <a:t> </a:t>
            </a:r>
            <a:r>
              <a:rPr lang="en-US" dirty="0"/>
              <a:t>is</a:t>
            </a:r>
            <a:r>
              <a:rPr lang="en-US" spc="-50" dirty="0"/>
              <a:t> </a:t>
            </a:r>
            <a:r>
              <a:rPr lang="en-US" spc="-10" dirty="0"/>
              <a:t>generally</a:t>
            </a:r>
            <a:r>
              <a:rPr lang="en-US" spc="-85" dirty="0"/>
              <a:t> </a:t>
            </a:r>
            <a:r>
              <a:rPr lang="en-US" spc="-10" dirty="0"/>
              <a:t>orange</a:t>
            </a:r>
            <a:r>
              <a:rPr lang="en-US" spc="-60" dirty="0"/>
              <a:t> </a:t>
            </a:r>
            <a:r>
              <a:rPr lang="en-US" dirty="0"/>
              <a:t>or</a:t>
            </a:r>
            <a:r>
              <a:rPr lang="en-US" spc="-70" dirty="0"/>
              <a:t> </a:t>
            </a:r>
            <a:r>
              <a:rPr lang="en-US" dirty="0"/>
              <a:t>Sky</a:t>
            </a:r>
            <a:r>
              <a:rPr lang="en-US" spc="-60" dirty="0"/>
              <a:t> </a:t>
            </a:r>
            <a:r>
              <a:rPr lang="en-US" dirty="0"/>
              <a:t>blue</a:t>
            </a:r>
            <a:r>
              <a:rPr lang="en-US" spc="-60" dirty="0"/>
              <a:t> </a:t>
            </a:r>
            <a:r>
              <a:rPr lang="en-US" dirty="0"/>
              <a:t>color</a:t>
            </a:r>
            <a:r>
              <a:rPr lang="en-US" spc="-40" dirty="0"/>
              <a:t> </a:t>
            </a:r>
            <a:r>
              <a:rPr lang="en-US" dirty="0"/>
              <a:t>mostly</a:t>
            </a:r>
            <a:r>
              <a:rPr lang="en-US" spc="-65" dirty="0"/>
              <a:t> </a:t>
            </a:r>
            <a:r>
              <a:rPr lang="en-US" spc="-25" dirty="0"/>
              <a:t>but </a:t>
            </a:r>
            <a:r>
              <a:rPr lang="en-US" dirty="0"/>
              <a:t>you</a:t>
            </a:r>
            <a:r>
              <a:rPr lang="en-US" spc="-65" dirty="0"/>
              <a:t> </a:t>
            </a:r>
            <a:r>
              <a:rPr lang="en-US" dirty="0"/>
              <a:t>can</a:t>
            </a:r>
            <a:r>
              <a:rPr lang="en-US" spc="-60" dirty="0"/>
              <a:t> </a:t>
            </a:r>
            <a:r>
              <a:rPr lang="en-US" dirty="0"/>
              <a:t>also</a:t>
            </a:r>
            <a:r>
              <a:rPr lang="en-US" spc="-65" dirty="0"/>
              <a:t> </a:t>
            </a:r>
            <a:r>
              <a:rPr lang="en-US" dirty="0"/>
              <a:t>define</a:t>
            </a:r>
            <a:r>
              <a:rPr lang="en-US" spc="-60" dirty="0"/>
              <a:t> </a:t>
            </a:r>
            <a:r>
              <a:rPr lang="en-US" dirty="0"/>
              <a:t>your</a:t>
            </a:r>
            <a:r>
              <a:rPr lang="en-US" spc="-60" dirty="0"/>
              <a:t> </a:t>
            </a:r>
            <a:r>
              <a:rPr lang="en-US" spc="-10" dirty="0"/>
              <a:t>custom</a:t>
            </a:r>
            <a:r>
              <a:rPr lang="en-US" spc="-80" dirty="0"/>
              <a:t> </a:t>
            </a:r>
            <a:r>
              <a:rPr lang="en-US" dirty="0"/>
              <a:t>color</a:t>
            </a:r>
            <a:r>
              <a:rPr lang="en-US" spc="-35" dirty="0"/>
              <a:t> </a:t>
            </a:r>
            <a:r>
              <a:rPr lang="en-US" dirty="0"/>
              <a:t>or</a:t>
            </a:r>
            <a:r>
              <a:rPr lang="en-US" spc="-60" dirty="0"/>
              <a:t> </a:t>
            </a:r>
            <a:r>
              <a:rPr lang="en-US" dirty="0"/>
              <a:t>an</a:t>
            </a:r>
            <a:r>
              <a:rPr lang="en-US" spc="-65" dirty="0"/>
              <a:t> </a:t>
            </a:r>
            <a:r>
              <a:rPr lang="en-US" dirty="0"/>
              <a:t>image</a:t>
            </a:r>
            <a:r>
              <a:rPr lang="en-US" spc="-80" dirty="0"/>
              <a:t> </a:t>
            </a:r>
            <a:r>
              <a:rPr lang="en-US" dirty="0"/>
              <a:t>as</a:t>
            </a:r>
            <a:r>
              <a:rPr lang="en-US" spc="-70" dirty="0"/>
              <a:t> </a:t>
            </a:r>
            <a:r>
              <a:rPr lang="en-US" dirty="0"/>
              <a:t>a</a:t>
            </a:r>
            <a:r>
              <a:rPr lang="en-US" spc="-55" dirty="0"/>
              <a:t> </a:t>
            </a:r>
            <a:r>
              <a:rPr lang="en-US" spc="-20" dirty="0"/>
              <a:t>list </a:t>
            </a:r>
            <a:r>
              <a:rPr lang="en-US" dirty="0"/>
              <a:t>selector</a:t>
            </a:r>
            <a:r>
              <a:rPr lang="en-US" spc="-70" dirty="0"/>
              <a:t> </a:t>
            </a:r>
            <a:r>
              <a:rPr lang="en-US" dirty="0"/>
              <a:t>as</a:t>
            </a:r>
            <a:r>
              <a:rPr lang="en-US" spc="-55" dirty="0"/>
              <a:t> </a:t>
            </a:r>
            <a:r>
              <a:rPr lang="en-US" dirty="0"/>
              <a:t>per</a:t>
            </a:r>
            <a:r>
              <a:rPr lang="en-US" spc="-70" dirty="0"/>
              <a:t> </a:t>
            </a:r>
            <a:r>
              <a:rPr lang="en-US" dirty="0"/>
              <a:t>your</a:t>
            </a:r>
            <a:r>
              <a:rPr lang="en-US" spc="-40" dirty="0"/>
              <a:t> </a:t>
            </a:r>
            <a:r>
              <a:rPr lang="en-US" spc="-10" dirty="0"/>
              <a:t>design.</a:t>
            </a:r>
          </a:p>
          <a:p>
            <a:endParaRPr lang="en-US" dirty="0"/>
          </a:p>
        </p:txBody>
      </p:sp>
      <p:pic>
        <p:nvPicPr>
          <p:cNvPr id="4" name="object 4"/>
          <p:cNvPicPr/>
          <p:nvPr/>
        </p:nvPicPr>
        <p:blipFill>
          <a:blip r:embed="rId2" cstate="print"/>
          <a:stretch>
            <a:fillRect/>
          </a:stretch>
        </p:blipFill>
        <p:spPr>
          <a:xfrm>
            <a:off x="2361206" y="3686821"/>
            <a:ext cx="3883151" cy="1210056"/>
          </a:xfrm>
          <a:prstGeom prst="rect">
            <a:avLst/>
          </a:prstGeom>
        </p:spPr>
      </p:pic>
      <p:pic>
        <p:nvPicPr>
          <p:cNvPr id="5" name="object 5"/>
          <p:cNvPicPr/>
          <p:nvPr/>
        </p:nvPicPr>
        <p:blipFill>
          <a:blip r:embed="rId3" cstate="print"/>
          <a:stretch>
            <a:fillRect/>
          </a:stretch>
        </p:blipFill>
        <p:spPr>
          <a:xfrm>
            <a:off x="7425458" y="3368304"/>
            <a:ext cx="1712975" cy="1658111"/>
          </a:xfrm>
          <a:prstGeom prst="rect">
            <a:avLst/>
          </a:prstGeom>
        </p:spPr>
      </p:pic>
    </p:spTree>
    <p:extLst>
      <p:ext uri="{BB962C8B-B14F-4D97-AF65-F5344CB8AC3E}">
        <p14:creationId xmlns:p14="http://schemas.microsoft.com/office/powerpoint/2010/main" val="4240594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endParaRPr lang="en-US" dirty="0"/>
          </a:p>
        </p:txBody>
      </p:sp>
      <p:sp>
        <p:nvSpPr>
          <p:cNvPr id="3" name="Content Placeholder 2"/>
          <p:cNvSpPr>
            <a:spLocks noGrp="1"/>
          </p:cNvSpPr>
          <p:nvPr>
            <p:ph idx="1"/>
          </p:nvPr>
        </p:nvSpPr>
        <p:spPr>
          <a:xfrm>
            <a:off x="1451579" y="2045549"/>
            <a:ext cx="10216960" cy="3450613"/>
          </a:xfrm>
        </p:spPr>
        <p:txBody>
          <a:bodyPr>
            <a:normAutofit fontScale="92500" lnSpcReduction="20000"/>
          </a:bodyPr>
          <a:lstStyle/>
          <a:p>
            <a:r>
              <a:rPr lang="en-US" b="1" spc="-10" dirty="0">
                <a:solidFill>
                  <a:srgbClr val="008000"/>
                </a:solidFill>
                <a:latin typeface="Calibri"/>
                <a:cs typeface="Calibri"/>
              </a:rPr>
              <a:t>Array</a:t>
            </a:r>
            <a:r>
              <a:rPr lang="en-US" b="1" spc="-105" dirty="0">
                <a:solidFill>
                  <a:srgbClr val="008000"/>
                </a:solidFill>
                <a:latin typeface="Calibri"/>
                <a:cs typeface="Calibri"/>
              </a:rPr>
              <a:t> </a:t>
            </a:r>
            <a:r>
              <a:rPr lang="en-US" b="1" spc="-10" dirty="0">
                <a:solidFill>
                  <a:srgbClr val="008000"/>
                </a:solidFill>
                <a:latin typeface="Calibri"/>
                <a:cs typeface="Calibri"/>
              </a:rPr>
              <a:t>Adapter</a:t>
            </a:r>
            <a:r>
              <a:rPr lang="en-US" b="1" spc="-10" dirty="0" smtClean="0">
                <a:solidFill>
                  <a:srgbClr val="008000"/>
                </a:solidFill>
                <a:latin typeface="Calibri"/>
                <a:cs typeface="Calibri"/>
              </a:rPr>
              <a:t>:</a:t>
            </a:r>
          </a:p>
          <a:p>
            <a:r>
              <a:rPr lang="en-US" dirty="0">
                <a:latin typeface="Calibri"/>
                <a:cs typeface="Calibri"/>
              </a:rPr>
              <a:t>Whenever you have a list of single items which is backed by an array, you can use </a:t>
            </a:r>
            <a:r>
              <a:rPr lang="en-US" dirty="0" err="1">
                <a:latin typeface="Calibri"/>
                <a:cs typeface="Calibri"/>
              </a:rPr>
              <a:t>ArrayAdapter</a:t>
            </a:r>
            <a:r>
              <a:rPr lang="en-US" dirty="0">
                <a:latin typeface="Calibri"/>
                <a:cs typeface="Calibri"/>
              </a:rPr>
              <a:t>. For instance, list of phone contacts, countries or names</a:t>
            </a:r>
            <a:r>
              <a:rPr lang="en-US" dirty="0" smtClean="0">
                <a:latin typeface="Calibri"/>
                <a:cs typeface="Calibri"/>
              </a:rPr>
              <a:t>.</a:t>
            </a:r>
            <a:endParaRPr lang="en-US" dirty="0">
              <a:latin typeface="Calibri"/>
              <a:cs typeface="Calibri"/>
            </a:endParaRPr>
          </a:p>
          <a:p>
            <a:r>
              <a:rPr lang="en-US" dirty="0">
                <a:latin typeface="Calibri"/>
                <a:cs typeface="Calibri"/>
              </a:rPr>
              <a:t>Important Note: By default, </a:t>
            </a:r>
            <a:r>
              <a:rPr lang="en-US" dirty="0" err="1">
                <a:latin typeface="Calibri"/>
                <a:cs typeface="Calibri"/>
              </a:rPr>
              <a:t>ArrayAdapter</a:t>
            </a:r>
            <a:r>
              <a:rPr lang="en-US" dirty="0">
                <a:latin typeface="Calibri"/>
                <a:cs typeface="Calibri"/>
              </a:rPr>
              <a:t> expects a Layout with a single </a:t>
            </a:r>
            <a:r>
              <a:rPr lang="en-US" dirty="0" err="1">
                <a:latin typeface="Calibri"/>
                <a:cs typeface="Calibri"/>
              </a:rPr>
              <a:t>TextView</a:t>
            </a:r>
            <a:r>
              <a:rPr lang="en-US" dirty="0">
                <a:latin typeface="Calibri"/>
                <a:cs typeface="Calibri"/>
              </a:rPr>
              <a:t>, If you want to use more complex views means more customization in list items, please avoid </a:t>
            </a:r>
            <a:r>
              <a:rPr lang="en-US" dirty="0" err="1">
                <a:latin typeface="Calibri"/>
                <a:cs typeface="Calibri"/>
              </a:rPr>
              <a:t>ArrayAdapter</a:t>
            </a:r>
            <a:r>
              <a:rPr lang="en-US" dirty="0">
                <a:latin typeface="Calibri"/>
                <a:cs typeface="Calibri"/>
              </a:rPr>
              <a:t> and use custom adapters</a:t>
            </a:r>
            <a:r>
              <a:rPr lang="en-US" dirty="0" smtClean="0">
                <a:latin typeface="Calibri"/>
                <a:cs typeface="Calibri"/>
              </a:rPr>
              <a:t>.</a:t>
            </a:r>
            <a:endParaRPr lang="en-US" dirty="0">
              <a:latin typeface="Calibri"/>
              <a:cs typeface="Calibri"/>
            </a:endParaRPr>
          </a:p>
          <a:p>
            <a:r>
              <a:rPr lang="en-US" dirty="0">
                <a:latin typeface="Calibri"/>
                <a:cs typeface="Calibri"/>
              </a:rPr>
              <a:t>Below is Array Adapter code</a:t>
            </a:r>
            <a:r>
              <a:rPr lang="en-US" dirty="0" smtClean="0">
                <a:latin typeface="Calibri"/>
                <a:cs typeface="Calibri"/>
              </a:rPr>
              <a:t>:</a:t>
            </a:r>
            <a:endParaRPr lang="en-US" dirty="0">
              <a:latin typeface="Calibri"/>
              <a:cs typeface="Calibri"/>
            </a:endParaRPr>
          </a:p>
          <a:p>
            <a:r>
              <a:rPr lang="en-US" dirty="0" err="1">
                <a:latin typeface="Calibri"/>
                <a:cs typeface="Calibri"/>
              </a:rPr>
              <a:t>ArrayAdapter</a:t>
            </a:r>
            <a:r>
              <a:rPr lang="en-US" dirty="0">
                <a:latin typeface="Calibri"/>
                <a:cs typeface="Calibri"/>
              </a:rPr>
              <a:t> adapter = new </a:t>
            </a:r>
            <a:r>
              <a:rPr lang="en-US" dirty="0" err="1">
                <a:latin typeface="Calibri"/>
                <a:cs typeface="Calibri"/>
              </a:rPr>
              <a:t>ArrayAdapter</a:t>
            </a:r>
            <a:r>
              <a:rPr lang="en-US" dirty="0">
                <a:latin typeface="Calibri"/>
                <a:cs typeface="Calibri"/>
              </a:rPr>
              <a:t>&lt;String&gt;(</a:t>
            </a:r>
            <a:r>
              <a:rPr lang="en-US" dirty="0" err="1">
                <a:latin typeface="Calibri"/>
                <a:cs typeface="Calibri"/>
              </a:rPr>
              <a:t>this,R.layout.ListView,R.id.textView,StringArray</a:t>
            </a:r>
            <a:r>
              <a:rPr lang="en-US" dirty="0" smtClean="0">
                <a:latin typeface="Calibri"/>
                <a:cs typeface="Calibri"/>
              </a:rPr>
              <a:t>);</a:t>
            </a:r>
          </a:p>
          <a:p>
            <a:r>
              <a:rPr lang="en-US" dirty="0" smtClean="0">
                <a:latin typeface="Calibri"/>
                <a:cs typeface="Calibri"/>
                <a:hlinkClick r:id="rId2" action="ppaction://hlinkfile"/>
              </a:rPr>
              <a:t>..\ListView_ArrayAdapter.docx</a:t>
            </a:r>
            <a:endParaRPr lang="en-US" dirty="0">
              <a:latin typeface="Calibri"/>
              <a:cs typeface="Calibri"/>
            </a:endParaRPr>
          </a:p>
          <a:p>
            <a:endParaRPr lang="en-US" dirty="0"/>
          </a:p>
        </p:txBody>
      </p:sp>
    </p:spTree>
    <p:extLst>
      <p:ext uri="{BB962C8B-B14F-4D97-AF65-F5344CB8AC3E}">
        <p14:creationId xmlns:p14="http://schemas.microsoft.com/office/powerpoint/2010/main" val="3627183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Listview</a:t>
            </a:r>
            <a:endParaRPr lang="en-US" dirty="0"/>
          </a:p>
        </p:txBody>
      </p:sp>
      <p:sp>
        <p:nvSpPr>
          <p:cNvPr id="3" name="Content Placeholder 2"/>
          <p:cNvSpPr>
            <a:spLocks noGrp="1"/>
          </p:cNvSpPr>
          <p:nvPr>
            <p:ph idx="1"/>
          </p:nvPr>
        </p:nvSpPr>
        <p:spPr/>
        <p:txBody>
          <a:bodyPr>
            <a:normAutofit fontScale="85000" lnSpcReduction="20000"/>
          </a:bodyPr>
          <a:lstStyle/>
          <a:p>
            <a:r>
              <a:rPr lang="en-US" dirty="0"/>
              <a:t>2.Base Adapter:</a:t>
            </a:r>
          </a:p>
          <a:p>
            <a:r>
              <a:rPr lang="en-US" dirty="0" err="1"/>
              <a:t>BaseAdapter</a:t>
            </a:r>
            <a:r>
              <a:rPr lang="en-US" dirty="0"/>
              <a:t> is a common base class of a general implementation of an Adapter that can be used in </a:t>
            </a:r>
            <a:r>
              <a:rPr lang="en-US" dirty="0" err="1"/>
              <a:t>ListView</a:t>
            </a:r>
            <a:r>
              <a:rPr lang="en-US" dirty="0"/>
              <a:t>. Whenever you need a customized list you create your own adapter and extend base adapter in that. Base Adapter can be extended to create a custom Adapter for displaying a custom list item.  </a:t>
            </a:r>
            <a:r>
              <a:rPr lang="en-US" dirty="0" err="1"/>
              <a:t>ArrayAdapter</a:t>
            </a:r>
            <a:r>
              <a:rPr lang="en-US" dirty="0"/>
              <a:t> is also an implementation of </a:t>
            </a:r>
            <a:r>
              <a:rPr lang="en-US" dirty="0" err="1"/>
              <a:t>BaseAdapter</a:t>
            </a:r>
            <a:r>
              <a:rPr lang="en-US" dirty="0"/>
              <a:t>.</a:t>
            </a:r>
          </a:p>
          <a:p>
            <a:pPr marL="0" indent="0">
              <a:buNone/>
            </a:pPr>
            <a:endParaRPr lang="en-US" dirty="0"/>
          </a:p>
          <a:p>
            <a:r>
              <a:rPr lang="en-US" dirty="0"/>
              <a:t> Example of list view using Custom adapter(Base adapter</a:t>
            </a:r>
            <a:r>
              <a:rPr lang="en-US" dirty="0" smtClean="0"/>
              <a:t>):</a:t>
            </a:r>
            <a:endParaRPr lang="en-US" dirty="0"/>
          </a:p>
          <a:p>
            <a:r>
              <a:rPr lang="en-US" dirty="0"/>
              <a:t>In this example we display a list of countries with flags. For this, we have to use custom </a:t>
            </a:r>
            <a:r>
              <a:rPr lang="en-US" dirty="0" smtClean="0"/>
              <a:t>adapter </a:t>
            </a:r>
            <a:r>
              <a:rPr lang="en-US" dirty="0"/>
              <a:t>as shown in example</a:t>
            </a:r>
            <a:r>
              <a:rPr lang="en-US" dirty="0" smtClean="0"/>
              <a:t>:</a:t>
            </a:r>
          </a:p>
          <a:p>
            <a:r>
              <a:rPr lang="en-US" dirty="0" smtClean="0">
                <a:hlinkClick r:id="rId2" action="ppaction://hlinkfile"/>
              </a:rPr>
              <a:t>..\ListView_BaseAdapter.docx</a:t>
            </a:r>
            <a:endParaRPr lang="en-US" dirty="0"/>
          </a:p>
        </p:txBody>
      </p:sp>
    </p:spTree>
    <p:extLst>
      <p:ext uri="{BB962C8B-B14F-4D97-AF65-F5344CB8AC3E}">
        <p14:creationId xmlns:p14="http://schemas.microsoft.com/office/powerpoint/2010/main" val="1892061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Scroll view</a:t>
            </a:r>
            <a:endParaRPr lang="en-US" dirty="0"/>
          </a:p>
        </p:txBody>
      </p:sp>
      <p:sp>
        <p:nvSpPr>
          <p:cNvPr id="3" name="Content Placeholder 2"/>
          <p:cNvSpPr>
            <a:spLocks noGrp="1"/>
          </p:cNvSpPr>
          <p:nvPr>
            <p:ph idx="1"/>
          </p:nvPr>
        </p:nvSpPr>
        <p:spPr/>
        <p:txBody>
          <a:bodyPr>
            <a:normAutofit fontScale="92500" lnSpcReduction="20000"/>
          </a:bodyPr>
          <a:lstStyle/>
          <a:p>
            <a:pPr marL="12700">
              <a:lnSpc>
                <a:spcPct val="100000"/>
              </a:lnSpc>
              <a:spcBef>
                <a:spcPts val="100"/>
              </a:spcBef>
            </a:pPr>
            <a:r>
              <a:rPr lang="en-US" sz="2400" b="1" dirty="0">
                <a:solidFill>
                  <a:srgbClr val="00847A"/>
                </a:solidFill>
                <a:latin typeface="Cambria"/>
                <a:cs typeface="Cambria"/>
              </a:rPr>
              <a:t>Horizontal</a:t>
            </a:r>
            <a:r>
              <a:rPr lang="en-US" sz="2400" spc="250" dirty="0">
                <a:solidFill>
                  <a:srgbClr val="00847A"/>
                </a:solidFill>
                <a:latin typeface="Times New Roman"/>
                <a:cs typeface="Times New Roman"/>
              </a:rPr>
              <a:t> </a:t>
            </a:r>
            <a:r>
              <a:rPr lang="en-US" sz="2400" b="1" spc="-10" dirty="0" err="1">
                <a:solidFill>
                  <a:srgbClr val="00847A"/>
                </a:solidFill>
                <a:latin typeface="Cambria"/>
                <a:cs typeface="Cambria"/>
              </a:rPr>
              <a:t>ScrollView</a:t>
            </a:r>
            <a:r>
              <a:rPr lang="en-US" sz="2400" b="1" spc="-10" dirty="0">
                <a:solidFill>
                  <a:srgbClr val="00847A"/>
                </a:solidFill>
                <a:latin typeface="Cambria"/>
                <a:cs typeface="Cambria"/>
              </a:rPr>
              <a:t>:</a:t>
            </a:r>
            <a:endParaRPr lang="en-US" sz="2400" dirty="0">
              <a:latin typeface="Cambria"/>
              <a:cs typeface="Cambria"/>
            </a:endParaRPr>
          </a:p>
          <a:p>
            <a:pPr marL="12700" marR="5080">
              <a:lnSpc>
                <a:spcPct val="143600"/>
              </a:lnSpc>
              <a:spcBef>
                <a:spcPts val="1060"/>
              </a:spcBef>
            </a:pPr>
            <a:r>
              <a:rPr lang="en-US" spc="60" dirty="0">
                <a:latin typeface="Times New Roman"/>
                <a:cs typeface="Times New Roman"/>
              </a:rPr>
              <a:t>In</a:t>
            </a:r>
            <a:r>
              <a:rPr lang="en-US" spc="20" dirty="0">
                <a:latin typeface="Times New Roman"/>
                <a:cs typeface="Times New Roman"/>
              </a:rPr>
              <a:t> </a:t>
            </a:r>
            <a:r>
              <a:rPr lang="en-US" spc="55" dirty="0">
                <a:latin typeface="Times New Roman"/>
                <a:cs typeface="Times New Roman"/>
              </a:rPr>
              <a:t>android,</a:t>
            </a:r>
            <a:r>
              <a:rPr lang="en-US" spc="20" dirty="0">
                <a:latin typeface="Times New Roman"/>
                <a:cs typeface="Times New Roman"/>
              </a:rPr>
              <a:t> You </a:t>
            </a:r>
            <a:r>
              <a:rPr lang="en-US" spc="55" dirty="0">
                <a:latin typeface="Times New Roman"/>
                <a:cs typeface="Times New Roman"/>
              </a:rPr>
              <a:t>can</a:t>
            </a:r>
            <a:r>
              <a:rPr lang="en-US" spc="25" dirty="0">
                <a:latin typeface="Times New Roman"/>
                <a:cs typeface="Times New Roman"/>
              </a:rPr>
              <a:t> </a:t>
            </a:r>
            <a:r>
              <a:rPr lang="en-US" spc="20" dirty="0">
                <a:latin typeface="Times New Roman"/>
                <a:cs typeface="Times New Roman"/>
              </a:rPr>
              <a:t>scroll</a:t>
            </a:r>
            <a:r>
              <a:rPr lang="en-US" spc="25" dirty="0">
                <a:latin typeface="Times New Roman"/>
                <a:cs typeface="Times New Roman"/>
              </a:rPr>
              <a:t> </a:t>
            </a:r>
            <a:r>
              <a:rPr lang="en-US" spc="85" dirty="0">
                <a:latin typeface="Times New Roman"/>
                <a:cs typeface="Times New Roman"/>
              </a:rPr>
              <a:t>the</a:t>
            </a:r>
            <a:r>
              <a:rPr lang="en-US" spc="10" dirty="0">
                <a:latin typeface="Times New Roman"/>
                <a:cs typeface="Times New Roman"/>
              </a:rPr>
              <a:t> </a:t>
            </a:r>
            <a:r>
              <a:rPr lang="en-US" spc="70" dirty="0">
                <a:latin typeface="Times New Roman"/>
                <a:cs typeface="Times New Roman"/>
              </a:rPr>
              <a:t>elements</a:t>
            </a:r>
            <a:r>
              <a:rPr lang="en-US" spc="20" dirty="0">
                <a:latin typeface="Times New Roman"/>
                <a:cs typeface="Times New Roman"/>
              </a:rPr>
              <a:t> </a:t>
            </a:r>
            <a:r>
              <a:rPr lang="en-US" spc="55" dirty="0">
                <a:latin typeface="Times New Roman"/>
                <a:cs typeface="Times New Roman"/>
              </a:rPr>
              <a:t>or</a:t>
            </a:r>
            <a:r>
              <a:rPr lang="en-US" spc="15" dirty="0">
                <a:latin typeface="Times New Roman"/>
                <a:cs typeface="Times New Roman"/>
              </a:rPr>
              <a:t> </a:t>
            </a:r>
            <a:r>
              <a:rPr lang="en-US" spc="20" dirty="0">
                <a:latin typeface="Times New Roman"/>
                <a:cs typeface="Times New Roman"/>
              </a:rPr>
              <a:t>views</a:t>
            </a:r>
            <a:r>
              <a:rPr lang="en-US" spc="25" dirty="0">
                <a:latin typeface="Times New Roman"/>
                <a:cs typeface="Times New Roman"/>
              </a:rPr>
              <a:t> </a:t>
            </a:r>
            <a:r>
              <a:rPr lang="en-US" spc="55" dirty="0">
                <a:latin typeface="Times New Roman"/>
                <a:cs typeface="Times New Roman"/>
              </a:rPr>
              <a:t>in</a:t>
            </a:r>
            <a:r>
              <a:rPr lang="en-US" spc="25" dirty="0">
                <a:latin typeface="Times New Roman"/>
                <a:cs typeface="Times New Roman"/>
              </a:rPr>
              <a:t> </a:t>
            </a:r>
            <a:r>
              <a:rPr lang="en-US" spc="75" dirty="0">
                <a:latin typeface="Times New Roman"/>
                <a:cs typeface="Times New Roman"/>
              </a:rPr>
              <a:t>both</a:t>
            </a:r>
            <a:r>
              <a:rPr lang="en-US" spc="15" dirty="0">
                <a:latin typeface="Times New Roman"/>
                <a:cs typeface="Times New Roman"/>
              </a:rPr>
              <a:t> </a:t>
            </a:r>
            <a:r>
              <a:rPr lang="en-US" spc="20" dirty="0">
                <a:latin typeface="Times New Roman"/>
                <a:cs typeface="Times New Roman"/>
              </a:rPr>
              <a:t>vertical</a:t>
            </a:r>
            <a:r>
              <a:rPr lang="en-US" spc="25" dirty="0">
                <a:latin typeface="Times New Roman"/>
                <a:cs typeface="Times New Roman"/>
              </a:rPr>
              <a:t> </a:t>
            </a:r>
            <a:r>
              <a:rPr lang="en-US" spc="70" dirty="0">
                <a:latin typeface="Times New Roman"/>
                <a:cs typeface="Times New Roman"/>
              </a:rPr>
              <a:t>and</a:t>
            </a:r>
            <a:r>
              <a:rPr lang="en-US" spc="15" dirty="0">
                <a:latin typeface="Times New Roman"/>
                <a:cs typeface="Times New Roman"/>
              </a:rPr>
              <a:t> </a:t>
            </a:r>
            <a:r>
              <a:rPr lang="en-US" spc="60" dirty="0">
                <a:latin typeface="Times New Roman"/>
                <a:cs typeface="Times New Roman"/>
              </a:rPr>
              <a:t>horizontal</a:t>
            </a:r>
            <a:r>
              <a:rPr lang="en-US" spc="25" dirty="0">
                <a:latin typeface="Times New Roman"/>
                <a:cs typeface="Times New Roman"/>
              </a:rPr>
              <a:t> </a:t>
            </a:r>
            <a:r>
              <a:rPr lang="en-US" spc="50" dirty="0">
                <a:latin typeface="Times New Roman"/>
                <a:cs typeface="Times New Roman"/>
              </a:rPr>
              <a:t>directions.</a:t>
            </a:r>
            <a:r>
              <a:rPr lang="en-US" spc="25" dirty="0">
                <a:latin typeface="Times New Roman"/>
                <a:cs typeface="Times New Roman"/>
              </a:rPr>
              <a:t> </a:t>
            </a:r>
            <a:r>
              <a:rPr lang="en-US" spc="-25" dirty="0">
                <a:latin typeface="Times New Roman"/>
                <a:cs typeface="Times New Roman"/>
              </a:rPr>
              <a:t>To </a:t>
            </a:r>
            <a:r>
              <a:rPr lang="en-US" spc="10" dirty="0">
                <a:latin typeface="Times New Roman"/>
                <a:cs typeface="Times New Roman"/>
              </a:rPr>
              <a:t>scroll</a:t>
            </a:r>
            <a:r>
              <a:rPr lang="en-US" spc="55" dirty="0">
                <a:latin typeface="Times New Roman"/>
                <a:cs typeface="Times New Roman"/>
              </a:rPr>
              <a:t> </a:t>
            </a:r>
            <a:r>
              <a:rPr lang="en-US" spc="65" dirty="0">
                <a:latin typeface="Times New Roman"/>
                <a:cs typeface="Times New Roman"/>
              </a:rPr>
              <a:t>in</a:t>
            </a:r>
            <a:r>
              <a:rPr lang="en-US" spc="55" dirty="0">
                <a:latin typeface="Times New Roman"/>
                <a:cs typeface="Times New Roman"/>
              </a:rPr>
              <a:t> </a:t>
            </a:r>
            <a:r>
              <a:rPr lang="en-US" spc="10" dirty="0">
                <a:latin typeface="Times New Roman"/>
                <a:cs typeface="Times New Roman"/>
              </a:rPr>
              <a:t>Vertical</a:t>
            </a:r>
            <a:r>
              <a:rPr lang="en-US" spc="55" dirty="0">
                <a:latin typeface="Times New Roman"/>
                <a:cs typeface="Times New Roman"/>
              </a:rPr>
              <a:t> </a:t>
            </a:r>
            <a:r>
              <a:rPr lang="en-US" spc="10" dirty="0">
                <a:latin typeface="Times New Roman"/>
                <a:cs typeface="Times New Roman"/>
              </a:rPr>
              <a:t>we</a:t>
            </a:r>
            <a:r>
              <a:rPr lang="en-US" spc="50" dirty="0">
                <a:latin typeface="Times New Roman"/>
                <a:cs typeface="Times New Roman"/>
              </a:rPr>
              <a:t> </a:t>
            </a:r>
            <a:r>
              <a:rPr lang="en-US" spc="10" dirty="0">
                <a:latin typeface="Times New Roman"/>
                <a:cs typeface="Times New Roman"/>
              </a:rPr>
              <a:t>simply</a:t>
            </a:r>
            <a:r>
              <a:rPr lang="en-US" spc="50" dirty="0">
                <a:latin typeface="Times New Roman"/>
                <a:cs typeface="Times New Roman"/>
              </a:rPr>
              <a:t> </a:t>
            </a:r>
            <a:r>
              <a:rPr lang="en-US" spc="65" dirty="0">
                <a:latin typeface="Times New Roman"/>
                <a:cs typeface="Times New Roman"/>
              </a:rPr>
              <a:t>use</a:t>
            </a:r>
            <a:r>
              <a:rPr lang="en-US" spc="50" dirty="0">
                <a:latin typeface="Times New Roman"/>
                <a:cs typeface="Times New Roman"/>
              </a:rPr>
              <a:t> </a:t>
            </a:r>
            <a:r>
              <a:rPr lang="en-US" spc="10" dirty="0" err="1" smtClean="0">
                <a:latin typeface="Times New Roman"/>
                <a:cs typeface="Times New Roman"/>
              </a:rPr>
              <a:t>ScrollView</a:t>
            </a:r>
            <a:r>
              <a:rPr lang="en-US" spc="50" dirty="0" smtClean="0">
                <a:latin typeface="Times New Roman"/>
                <a:cs typeface="Times New Roman"/>
              </a:rPr>
              <a:t> </a:t>
            </a:r>
            <a:r>
              <a:rPr lang="en-US" spc="45" dirty="0" smtClean="0">
                <a:latin typeface="Times New Roman"/>
                <a:cs typeface="Times New Roman"/>
              </a:rPr>
              <a:t>and </a:t>
            </a:r>
            <a:r>
              <a:rPr lang="en-US" spc="85" dirty="0" smtClean="0">
                <a:latin typeface="Times New Roman"/>
                <a:cs typeface="Times New Roman"/>
              </a:rPr>
              <a:t>to</a:t>
            </a:r>
            <a:r>
              <a:rPr lang="en-US" spc="40" dirty="0" smtClean="0">
                <a:latin typeface="Times New Roman"/>
                <a:cs typeface="Times New Roman"/>
              </a:rPr>
              <a:t> </a:t>
            </a:r>
            <a:r>
              <a:rPr lang="en-US" dirty="0">
                <a:latin typeface="Times New Roman"/>
                <a:cs typeface="Times New Roman"/>
              </a:rPr>
              <a:t>scroll</a:t>
            </a:r>
            <a:r>
              <a:rPr lang="en-US" spc="50" dirty="0">
                <a:latin typeface="Times New Roman"/>
                <a:cs typeface="Times New Roman"/>
              </a:rPr>
              <a:t> </a:t>
            </a:r>
            <a:r>
              <a:rPr lang="en-US" spc="65" dirty="0">
                <a:latin typeface="Times New Roman"/>
                <a:cs typeface="Times New Roman"/>
              </a:rPr>
              <a:t>in</a:t>
            </a:r>
            <a:r>
              <a:rPr lang="en-US" spc="50" dirty="0">
                <a:latin typeface="Times New Roman"/>
                <a:cs typeface="Times New Roman"/>
              </a:rPr>
              <a:t> </a:t>
            </a:r>
            <a:r>
              <a:rPr lang="en-US" spc="60" dirty="0">
                <a:latin typeface="Times New Roman"/>
                <a:cs typeface="Times New Roman"/>
              </a:rPr>
              <a:t>horizontal</a:t>
            </a:r>
            <a:r>
              <a:rPr lang="en-US" spc="50" dirty="0">
                <a:latin typeface="Times New Roman"/>
                <a:cs typeface="Times New Roman"/>
              </a:rPr>
              <a:t> </a:t>
            </a:r>
            <a:r>
              <a:rPr lang="en-US" spc="55" dirty="0">
                <a:latin typeface="Times New Roman"/>
                <a:cs typeface="Times New Roman"/>
              </a:rPr>
              <a:t>direction</a:t>
            </a:r>
            <a:r>
              <a:rPr lang="en-US" spc="50" dirty="0">
                <a:latin typeface="Times New Roman"/>
                <a:cs typeface="Times New Roman"/>
              </a:rPr>
              <a:t> </a:t>
            </a:r>
            <a:r>
              <a:rPr lang="en-US" dirty="0">
                <a:latin typeface="Times New Roman"/>
                <a:cs typeface="Times New Roman"/>
              </a:rPr>
              <a:t>we</a:t>
            </a:r>
            <a:r>
              <a:rPr lang="en-US" spc="30" dirty="0">
                <a:latin typeface="Times New Roman"/>
                <a:cs typeface="Times New Roman"/>
              </a:rPr>
              <a:t> </a:t>
            </a:r>
            <a:r>
              <a:rPr lang="en-US" spc="70" dirty="0">
                <a:latin typeface="Times New Roman"/>
                <a:cs typeface="Times New Roman"/>
              </a:rPr>
              <a:t>need</a:t>
            </a:r>
            <a:r>
              <a:rPr lang="en-US" spc="40" dirty="0">
                <a:latin typeface="Times New Roman"/>
                <a:cs typeface="Times New Roman"/>
              </a:rPr>
              <a:t> </a:t>
            </a:r>
            <a:r>
              <a:rPr lang="en-US" spc="85" dirty="0">
                <a:latin typeface="Times New Roman"/>
                <a:cs typeface="Times New Roman"/>
              </a:rPr>
              <a:t>to</a:t>
            </a:r>
            <a:r>
              <a:rPr lang="en-US" spc="45" dirty="0">
                <a:latin typeface="Times New Roman"/>
                <a:cs typeface="Times New Roman"/>
              </a:rPr>
              <a:t> </a:t>
            </a:r>
            <a:r>
              <a:rPr lang="en-US" spc="65" dirty="0">
                <a:latin typeface="Times New Roman"/>
                <a:cs typeface="Times New Roman"/>
              </a:rPr>
              <a:t>use</a:t>
            </a:r>
            <a:r>
              <a:rPr lang="en-US" spc="45" dirty="0">
                <a:latin typeface="Times New Roman"/>
                <a:cs typeface="Times New Roman"/>
              </a:rPr>
              <a:t> </a:t>
            </a:r>
            <a:r>
              <a:rPr lang="en-US" spc="-10" dirty="0" err="1">
                <a:latin typeface="Times New Roman"/>
                <a:cs typeface="Times New Roman"/>
              </a:rPr>
              <a:t>HorizontalScrollview</a:t>
            </a:r>
            <a:r>
              <a:rPr lang="en-US" spc="-10" dirty="0">
                <a:latin typeface="Times New Roman"/>
                <a:cs typeface="Times New Roman"/>
              </a:rPr>
              <a:t>.</a:t>
            </a:r>
            <a:endParaRPr lang="en-US" dirty="0">
              <a:latin typeface="Times New Roman"/>
              <a:cs typeface="Times New Roman"/>
            </a:endParaRPr>
          </a:p>
          <a:p>
            <a:pPr marL="62230" marR="3496310">
              <a:lnSpc>
                <a:spcPct val="97800"/>
              </a:lnSpc>
              <a:spcBef>
                <a:spcPts val="490"/>
              </a:spcBef>
            </a:pPr>
            <a:r>
              <a:rPr lang="en-US" spc="-10" dirty="0">
                <a:latin typeface="Consolas"/>
                <a:cs typeface="Consolas"/>
              </a:rPr>
              <a:t>&lt;</a:t>
            </a:r>
            <a:r>
              <a:rPr lang="en-US" spc="-10" dirty="0" err="1">
                <a:latin typeface="Consolas"/>
                <a:cs typeface="Consolas"/>
              </a:rPr>
              <a:t>HorizontalScrollView</a:t>
            </a:r>
            <a:r>
              <a:rPr lang="en-US" spc="-10" dirty="0">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id</a:t>
            </a:r>
            <a:r>
              <a:rPr lang="en-US" spc="-10" dirty="0">
                <a:solidFill>
                  <a:srgbClr val="656500"/>
                </a:solidFill>
                <a:latin typeface="Consolas"/>
                <a:cs typeface="Consolas"/>
              </a:rPr>
              <a:t>=</a:t>
            </a:r>
            <a:r>
              <a:rPr lang="en-US" spc="-10" dirty="0">
                <a:solidFill>
                  <a:srgbClr val="008700"/>
                </a:solidFill>
                <a:latin typeface="Consolas"/>
                <a:cs typeface="Consolas"/>
              </a:rPr>
              <a:t>"@+id/</a:t>
            </a:r>
            <a:r>
              <a:rPr lang="en-US" spc="-10" dirty="0" err="1">
                <a:solidFill>
                  <a:srgbClr val="008700"/>
                </a:solidFill>
                <a:latin typeface="Consolas"/>
                <a:cs typeface="Consolas"/>
              </a:rPr>
              <a:t>horizontalscrollView</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"&gt;</a:t>
            </a:r>
            <a:endParaRPr lang="en-US" dirty="0">
              <a:latin typeface="Consolas"/>
              <a:cs typeface="Consolas"/>
            </a:endParaRPr>
          </a:p>
          <a:p>
            <a:pPr marL="62230">
              <a:lnSpc>
                <a:spcPct val="100000"/>
              </a:lnSpc>
              <a:spcBef>
                <a:spcPts val="1019"/>
              </a:spcBef>
            </a:pPr>
            <a:r>
              <a:rPr lang="en-US" spc="-15" dirty="0">
                <a:latin typeface="Consolas"/>
                <a:cs typeface="Consolas"/>
              </a:rPr>
              <a:t>&lt;-</a:t>
            </a:r>
            <a:r>
              <a:rPr lang="en-US" dirty="0">
                <a:latin typeface="Consolas"/>
                <a:cs typeface="Consolas"/>
              </a:rPr>
              <a:t>-</a:t>
            </a:r>
            <a:r>
              <a:rPr lang="en-US" spc="215" dirty="0">
                <a:latin typeface="Times New Roman"/>
                <a:cs typeface="Times New Roman"/>
              </a:rPr>
              <a:t> </a:t>
            </a:r>
            <a:r>
              <a:rPr lang="en-US" dirty="0">
                <a:latin typeface="Consolas"/>
                <a:cs typeface="Consolas"/>
              </a:rPr>
              <a:t>add</a:t>
            </a:r>
            <a:r>
              <a:rPr lang="en-US" spc="220" dirty="0">
                <a:latin typeface="Times New Roman"/>
                <a:cs typeface="Times New Roman"/>
              </a:rPr>
              <a:t> </a:t>
            </a:r>
            <a:r>
              <a:rPr lang="en-US" dirty="0">
                <a:latin typeface="Consolas"/>
                <a:cs typeface="Consolas"/>
              </a:rPr>
              <a:t>child</a:t>
            </a:r>
            <a:r>
              <a:rPr lang="en-US" spc="229" dirty="0">
                <a:latin typeface="Times New Roman"/>
                <a:cs typeface="Times New Roman"/>
              </a:rPr>
              <a:t> </a:t>
            </a:r>
            <a:r>
              <a:rPr lang="en-US" dirty="0">
                <a:latin typeface="Consolas"/>
                <a:cs typeface="Consolas"/>
              </a:rPr>
              <a:t>view's</a:t>
            </a:r>
            <a:r>
              <a:rPr lang="en-US" spc="220" dirty="0">
                <a:latin typeface="Times New Roman"/>
                <a:cs typeface="Times New Roman"/>
              </a:rPr>
              <a:t> </a:t>
            </a:r>
            <a:r>
              <a:rPr lang="en-US" dirty="0">
                <a:latin typeface="Consolas"/>
                <a:cs typeface="Consolas"/>
              </a:rPr>
              <a:t>here</a:t>
            </a:r>
            <a:r>
              <a:rPr lang="en-US" spc="225" dirty="0">
                <a:latin typeface="Times New Roman"/>
                <a:cs typeface="Times New Roman"/>
              </a:rPr>
              <a:t> </a:t>
            </a:r>
            <a:r>
              <a:rPr lang="en-US" spc="-15" dirty="0">
                <a:latin typeface="Consolas"/>
                <a:cs typeface="Consolas"/>
              </a:rPr>
              <a:t>--</a:t>
            </a:r>
            <a:r>
              <a:rPr lang="en-US" spc="-50" dirty="0">
                <a:latin typeface="Consolas"/>
                <a:cs typeface="Consolas"/>
              </a:rPr>
              <a:t>&gt;</a:t>
            </a:r>
            <a:endParaRPr lang="en-US" dirty="0">
              <a:latin typeface="Consolas"/>
              <a:cs typeface="Consolas"/>
            </a:endParaRPr>
          </a:p>
          <a:p>
            <a:pPr marL="62230">
              <a:lnSpc>
                <a:spcPct val="100000"/>
              </a:lnSpc>
              <a:spcBef>
                <a:spcPts val="1030"/>
              </a:spcBef>
            </a:pPr>
            <a:r>
              <a:rPr lang="en-US" spc="-10" dirty="0">
                <a:solidFill>
                  <a:srgbClr val="000087"/>
                </a:solidFill>
                <a:latin typeface="Consolas"/>
                <a:cs typeface="Consolas"/>
              </a:rPr>
              <a:t>&lt;/</a:t>
            </a:r>
            <a:r>
              <a:rPr lang="en-US" spc="-10" dirty="0" err="1">
                <a:solidFill>
                  <a:srgbClr val="000087"/>
                </a:solidFill>
                <a:latin typeface="Consolas"/>
                <a:cs typeface="Consolas"/>
              </a:rPr>
              <a:t>HorizontalScrollView</a:t>
            </a:r>
            <a:r>
              <a:rPr lang="en-US" spc="200" dirty="0">
                <a:solidFill>
                  <a:srgbClr val="000087"/>
                </a:solidFill>
                <a:latin typeface="Times New Roman"/>
                <a:cs typeface="Times New Roman"/>
              </a:rPr>
              <a:t> </a:t>
            </a:r>
            <a:r>
              <a:rPr lang="en-US" spc="-50" dirty="0">
                <a:latin typeface="Consolas"/>
                <a:cs typeface="Consolas"/>
              </a:rPr>
              <a:t>&gt;</a:t>
            </a:r>
            <a:endParaRPr lang="en-US" dirty="0">
              <a:latin typeface="Consolas"/>
              <a:cs typeface="Consolas"/>
            </a:endParaRPr>
          </a:p>
          <a:p>
            <a:endParaRPr lang="en-US" dirty="0"/>
          </a:p>
        </p:txBody>
      </p:sp>
    </p:spTree>
    <p:extLst>
      <p:ext uri="{BB962C8B-B14F-4D97-AF65-F5344CB8AC3E}">
        <p14:creationId xmlns:p14="http://schemas.microsoft.com/office/powerpoint/2010/main" val="303021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endParaRPr lang="en-US" dirty="0"/>
          </a:p>
        </p:txBody>
      </p:sp>
      <p:sp>
        <p:nvSpPr>
          <p:cNvPr id="3" name="Content Placeholder 2"/>
          <p:cNvSpPr>
            <a:spLocks noGrp="1"/>
          </p:cNvSpPr>
          <p:nvPr>
            <p:ph idx="1"/>
          </p:nvPr>
        </p:nvSpPr>
        <p:spPr/>
        <p:txBody>
          <a:bodyPr/>
          <a:lstStyle/>
          <a:p>
            <a:pPr marL="12700">
              <a:lnSpc>
                <a:spcPct val="100000"/>
              </a:lnSpc>
              <a:spcBef>
                <a:spcPts val="100"/>
              </a:spcBef>
            </a:pPr>
            <a:r>
              <a:rPr lang="en-US" sz="2400" b="1" dirty="0">
                <a:solidFill>
                  <a:srgbClr val="00847A"/>
                </a:solidFill>
                <a:latin typeface="Cambria"/>
                <a:cs typeface="Cambria"/>
              </a:rPr>
              <a:t>Attributes</a:t>
            </a:r>
            <a:r>
              <a:rPr lang="en-US" sz="2400" spc="110" dirty="0">
                <a:solidFill>
                  <a:srgbClr val="00847A"/>
                </a:solidFill>
                <a:latin typeface="Times New Roman"/>
                <a:cs typeface="Times New Roman"/>
              </a:rPr>
              <a:t> </a:t>
            </a:r>
            <a:r>
              <a:rPr lang="en-US" sz="2400" b="1" spc="55" dirty="0">
                <a:solidFill>
                  <a:srgbClr val="00847A"/>
                </a:solidFill>
                <a:latin typeface="Cambria"/>
                <a:cs typeface="Cambria"/>
              </a:rPr>
              <a:t>Of</a:t>
            </a:r>
            <a:r>
              <a:rPr lang="en-US" sz="2400" spc="120" dirty="0">
                <a:solidFill>
                  <a:srgbClr val="00847A"/>
                </a:solidFill>
                <a:latin typeface="Times New Roman"/>
                <a:cs typeface="Times New Roman"/>
              </a:rPr>
              <a:t> </a:t>
            </a:r>
            <a:r>
              <a:rPr lang="en-US" sz="2400" b="1" dirty="0">
                <a:solidFill>
                  <a:srgbClr val="00847A"/>
                </a:solidFill>
                <a:latin typeface="Cambria"/>
                <a:cs typeface="Cambria"/>
              </a:rPr>
              <a:t>Scroll</a:t>
            </a:r>
            <a:r>
              <a:rPr lang="en-US" sz="2400" spc="135" dirty="0">
                <a:solidFill>
                  <a:srgbClr val="00847A"/>
                </a:solidFill>
                <a:latin typeface="Times New Roman"/>
                <a:cs typeface="Times New Roman"/>
              </a:rPr>
              <a:t> </a:t>
            </a:r>
            <a:r>
              <a:rPr lang="en-US" sz="2400" b="1" spc="-10" dirty="0">
                <a:solidFill>
                  <a:srgbClr val="00847A"/>
                </a:solidFill>
                <a:latin typeface="Cambria"/>
                <a:cs typeface="Cambria"/>
              </a:rPr>
              <a:t>View:</a:t>
            </a:r>
            <a:endParaRPr lang="en-US" sz="2400" dirty="0">
              <a:latin typeface="Cambria"/>
              <a:cs typeface="Cambria"/>
            </a:endParaRPr>
          </a:p>
          <a:p>
            <a:pPr marL="12700" marR="5080">
              <a:lnSpc>
                <a:spcPct val="143200"/>
              </a:lnSpc>
              <a:spcBef>
                <a:spcPts val="1080"/>
              </a:spcBef>
            </a:pPr>
            <a:r>
              <a:rPr lang="en-US" spc="20" dirty="0" err="1">
                <a:latin typeface="Times New Roman"/>
                <a:cs typeface="Times New Roman"/>
              </a:rPr>
              <a:t>ScrollView</a:t>
            </a:r>
            <a:r>
              <a:rPr lang="en-US" spc="10" dirty="0">
                <a:latin typeface="Times New Roman"/>
                <a:cs typeface="Times New Roman"/>
              </a:rPr>
              <a:t> </a:t>
            </a:r>
            <a:r>
              <a:rPr lang="en-US" spc="70" dirty="0">
                <a:latin typeface="Times New Roman"/>
                <a:cs typeface="Times New Roman"/>
              </a:rPr>
              <a:t>and</a:t>
            </a:r>
            <a:r>
              <a:rPr lang="en-US" spc="15" dirty="0">
                <a:latin typeface="Times New Roman"/>
                <a:cs typeface="Times New Roman"/>
              </a:rPr>
              <a:t> </a:t>
            </a:r>
            <a:r>
              <a:rPr lang="en-US" spc="30" dirty="0" err="1">
                <a:latin typeface="Times New Roman"/>
                <a:cs typeface="Times New Roman"/>
              </a:rPr>
              <a:t>HorizontalScrollView</a:t>
            </a:r>
            <a:r>
              <a:rPr lang="en-US" spc="15" dirty="0">
                <a:latin typeface="Times New Roman"/>
                <a:cs typeface="Times New Roman"/>
              </a:rPr>
              <a:t> </a:t>
            </a:r>
            <a:r>
              <a:rPr lang="en-US" spc="65" dirty="0">
                <a:latin typeface="Times New Roman"/>
                <a:cs typeface="Times New Roman"/>
              </a:rPr>
              <a:t>has</a:t>
            </a:r>
            <a:r>
              <a:rPr lang="en-US" spc="20" dirty="0">
                <a:latin typeface="Times New Roman"/>
                <a:cs typeface="Times New Roman"/>
              </a:rPr>
              <a:t> </a:t>
            </a:r>
            <a:r>
              <a:rPr lang="en-US" spc="65" dirty="0">
                <a:latin typeface="Times New Roman"/>
                <a:cs typeface="Times New Roman"/>
              </a:rPr>
              <a:t>same</a:t>
            </a:r>
            <a:r>
              <a:rPr lang="en-US" spc="15" dirty="0">
                <a:latin typeface="Times New Roman"/>
                <a:cs typeface="Times New Roman"/>
              </a:rPr>
              <a:t> </a:t>
            </a:r>
            <a:r>
              <a:rPr lang="en-US" spc="65" dirty="0">
                <a:latin typeface="Times New Roman"/>
                <a:cs typeface="Times New Roman"/>
              </a:rPr>
              <a:t>attributes,</a:t>
            </a:r>
            <a:r>
              <a:rPr lang="en-US" spc="20" dirty="0">
                <a:latin typeface="Times New Roman"/>
                <a:cs typeface="Times New Roman"/>
              </a:rPr>
              <a:t> </a:t>
            </a:r>
            <a:r>
              <a:rPr lang="en-US" spc="85" dirty="0">
                <a:latin typeface="Times New Roman"/>
                <a:cs typeface="Times New Roman"/>
              </a:rPr>
              <a:t>the</a:t>
            </a:r>
            <a:r>
              <a:rPr lang="en-US" spc="10" dirty="0">
                <a:latin typeface="Times New Roman"/>
                <a:cs typeface="Times New Roman"/>
              </a:rPr>
              <a:t> </a:t>
            </a:r>
            <a:r>
              <a:rPr lang="en-US" spc="30" dirty="0">
                <a:latin typeface="Times New Roman"/>
                <a:cs typeface="Times New Roman"/>
              </a:rPr>
              <a:t>only</a:t>
            </a:r>
            <a:r>
              <a:rPr lang="en-US" spc="10" dirty="0">
                <a:latin typeface="Times New Roman"/>
                <a:cs typeface="Times New Roman"/>
              </a:rPr>
              <a:t> </a:t>
            </a:r>
            <a:r>
              <a:rPr lang="en-US" spc="45" dirty="0">
                <a:latin typeface="Times New Roman"/>
                <a:cs typeface="Times New Roman"/>
              </a:rPr>
              <a:t>difference</a:t>
            </a:r>
            <a:r>
              <a:rPr lang="en-US" spc="15" dirty="0">
                <a:latin typeface="Times New Roman"/>
                <a:cs typeface="Times New Roman"/>
              </a:rPr>
              <a:t> </a:t>
            </a:r>
            <a:r>
              <a:rPr lang="en-US" spc="30" dirty="0">
                <a:latin typeface="Times New Roman"/>
                <a:cs typeface="Times New Roman"/>
              </a:rPr>
              <a:t>is</a:t>
            </a:r>
            <a:r>
              <a:rPr lang="en-US" spc="20" dirty="0">
                <a:latin typeface="Times New Roman"/>
                <a:cs typeface="Times New Roman"/>
              </a:rPr>
              <a:t> </a:t>
            </a:r>
            <a:r>
              <a:rPr lang="en-US" spc="-10" dirty="0" err="1">
                <a:latin typeface="Times New Roman"/>
                <a:cs typeface="Times New Roman"/>
              </a:rPr>
              <a:t>scrollView</a:t>
            </a:r>
            <a:r>
              <a:rPr lang="en-US" spc="-10" dirty="0">
                <a:latin typeface="Times New Roman"/>
                <a:cs typeface="Times New Roman"/>
              </a:rPr>
              <a:t> </a:t>
            </a:r>
            <a:r>
              <a:rPr lang="en-US" dirty="0">
                <a:latin typeface="Times New Roman"/>
                <a:cs typeface="Times New Roman"/>
              </a:rPr>
              <a:t>scroll</a:t>
            </a:r>
            <a:r>
              <a:rPr lang="en-US" spc="95" dirty="0">
                <a:latin typeface="Times New Roman"/>
                <a:cs typeface="Times New Roman"/>
              </a:rPr>
              <a:t> </a:t>
            </a:r>
            <a:r>
              <a:rPr lang="en-US" spc="85" dirty="0">
                <a:latin typeface="Times New Roman"/>
                <a:cs typeface="Times New Roman"/>
              </a:rPr>
              <a:t>the</a:t>
            </a:r>
            <a:r>
              <a:rPr lang="en-US" spc="80" dirty="0">
                <a:latin typeface="Times New Roman"/>
                <a:cs typeface="Times New Roman"/>
              </a:rPr>
              <a:t> </a:t>
            </a:r>
            <a:r>
              <a:rPr lang="en-US" dirty="0">
                <a:latin typeface="Times New Roman"/>
                <a:cs typeface="Times New Roman"/>
              </a:rPr>
              <a:t>child</a:t>
            </a:r>
            <a:r>
              <a:rPr lang="en-US" spc="80" dirty="0">
                <a:latin typeface="Times New Roman"/>
                <a:cs typeface="Times New Roman"/>
              </a:rPr>
              <a:t> </a:t>
            </a:r>
            <a:r>
              <a:rPr lang="en-US" spc="65" dirty="0">
                <a:latin typeface="Times New Roman"/>
                <a:cs typeface="Times New Roman"/>
              </a:rPr>
              <a:t>items</a:t>
            </a:r>
            <a:r>
              <a:rPr lang="en-US" spc="95" dirty="0">
                <a:latin typeface="Times New Roman"/>
                <a:cs typeface="Times New Roman"/>
              </a:rPr>
              <a:t> </a:t>
            </a:r>
            <a:r>
              <a:rPr lang="en-US" spc="65" dirty="0">
                <a:latin typeface="Times New Roman"/>
                <a:cs typeface="Times New Roman"/>
              </a:rPr>
              <a:t>in</a:t>
            </a:r>
            <a:r>
              <a:rPr lang="en-US" spc="85" dirty="0">
                <a:latin typeface="Times New Roman"/>
                <a:cs typeface="Times New Roman"/>
              </a:rPr>
              <a:t> </a:t>
            </a:r>
            <a:r>
              <a:rPr lang="en-US" spc="45" dirty="0">
                <a:latin typeface="Times New Roman"/>
                <a:cs typeface="Times New Roman"/>
              </a:rPr>
              <a:t>vertical</a:t>
            </a:r>
            <a:r>
              <a:rPr lang="en-US" spc="95" dirty="0">
                <a:latin typeface="Times New Roman"/>
                <a:cs typeface="Times New Roman"/>
              </a:rPr>
              <a:t> </a:t>
            </a:r>
            <a:r>
              <a:rPr lang="en-US" spc="55" dirty="0">
                <a:latin typeface="Times New Roman"/>
                <a:cs typeface="Times New Roman"/>
              </a:rPr>
              <a:t>direction</a:t>
            </a:r>
            <a:r>
              <a:rPr lang="en-US" spc="95" dirty="0">
                <a:latin typeface="Times New Roman"/>
                <a:cs typeface="Times New Roman"/>
              </a:rPr>
              <a:t> </a:t>
            </a:r>
            <a:r>
              <a:rPr lang="en-US" dirty="0">
                <a:latin typeface="Times New Roman"/>
                <a:cs typeface="Times New Roman"/>
              </a:rPr>
              <a:t>while</a:t>
            </a:r>
            <a:r>
              <a:rPr lang="en-US" spc="90" dirty="0">
                <a:latin typeface="Times New Roman"/>
                <a:cs typeface="Times New Roman"/>
              </a:rPr>
              <a:t> </a:t>
            </a:r>
            <a:r>
              <a:rPr lang="en-US" spc="60" dirty="0">
                <a:latin typeface="Times New Roman"/>
                <a:cs typeface="Times New Roman"/>
              </a:rPr>
              <a:t>horizontal</a:t>
            </a:r>
            <a:r>
              <a:rPr lang="en-US" spc="100" dirty="0">
                <a:latin typeface="Times New Roman"/>
                <a:cs typeface="Times New Roman"/>
              </a:rPr>
              <a:t> </a:t>
            </a:r>
            <a:r>
              <a:rPr lang="en-US" dirty="0">
                <a:latin typeface="Times New Roman"/>
                <a:cs typeface="Times New Roman"/>
              </a:rPr>
              <a:t>scroll</a:t>
            </a:r>
            <a:r>
              <a:rPr lang="en-US" spc="95" dirty="0">
                <a:latin typeface="Times New Roman"/>
                <a:cs typeface="Times New Roman"/>
              </a:rPr>
              <a:t> </a:t>
            </a:r>
            <a:r>
              <a:rPr lang="en-US" dirty="0">
                <a:latin typeface="Times New Roman"/>
                <a:cs typeface="Times New Roman"/>
              </a:rPr>
              <a:t>view</a:t>
            </a:r>
            <a:r>
              <a:rPr lang="en-US" spc="90" dirty="0">
                <a:latin typeface="Times New Roman"/>
                <a:cs typeface="Times New Roman"/>
              </a:rPr>
              <a:t> </a:t>
            </a:r>
            <a:r>
              <a:rPr lang="en-US" dirty="0">
                <a:latin typeface="Times New Roman"/>
                <a:cs typeface="Times New Roman"/>
              </a:rPr>
              <a:t>scroll</a:t>
            </a:r>
            <a:r>
              <a:rPr lang="en-US" spc="95" dirty="0">
                <a:latin typeface="Times New Roman"/>
                <a:cs typeface="Times New Roman"/>
              </a:rPr>
              <a:t> </a:t>
            </a:r>
            <a:r>
              <a:rPr lang="en-US" spc="85" dirty="0">
                <a:latin typeface="Times New Roman"/>
                <a:cs typeface="Times New Roman"/>
              </a:rPr>
              <a:t>the </a:t>
            </a:r>
            <a:r>
              <a:rPr lang="en-US" dirty="0">
                <a:latin typeface="Times New Roman"/>
                <a:cs typeface="Times New Roman"/>
              </a:rPr>
              <a:t>child</a:t>
            </a:r>
            <a:r>
              <a:rPr lang="en-US" spc="90" dirty="0">
                <a:latin typeface="Times New Roman"/>
                <a:cs typeface="Times New Roman"/>
              </a:rPr>
              <a:t> </a:t>
            </a:r>
            <a:r>
              <a:rPr lang="en-US" spc="65" dirty="0">
                <a:latin typeface="Times New Roman"/>
                <a:cs typeface="Times New Roman"/>
              </a:rPr>
              <a:t>items</a:t>
            </a:r>
            <a:r>
              <a:rPr lang="en-US" spc="95" dirty="0">
                <a:latin typeface="Times New Roman"/>
                <a:cs typeface="Times New Roman"/>
              </a:rPr>
              <a:t> </a:t>
            </a:r>
            <a:r>
              <a:rPr lang="en-US" spc="30" dirty="0">
                <a:latin typeface="Times New Roman"/>
                <a:cs typeface="Times New Roman"/>
              </a:rPr>
              <a:t>in </a:t>
            </a:r>
            <a:r>
              <a:rPr lang="en-US" spc="65" dirty="0">
                <a:latin typeface="Times New Roman"/>
                <a:cs typeface="Times New Roman"/>
              </a:rPr>
              <a:t>horizontal</a:t>
            </a:r>
            <a:r>
              <a:rPr lang="en-US" spc="-10" dirty="0">
                <a:latin typeface="Times New Roman"/>
                <a:cs typeface="Times New Roman"/>
              </a:rPr>
              <a:t> </a:t>
            </a:r>
            <a:r>
              <a:rPr lang="en-US" spc="45" dirty="0">
                <a:latin typeface="Times New Roman"/>
                <a:cs typeface="Times New Roman"/>
              </a:rPr>
              <a:t>direction.</a:t>
            </a:r>
            <a:endParaRPr lang="en-US" dirty="0">
              <a:latin typeface="Times New Roman"/>
              <a:cs typeface="Times New Roman"/>
            </a:endParaRPr>
          </a:p>
          <a:p>
            <a:pPr marL="12700" marR="37465">
              <a:lnSpc>
                <a:spcPct val="142700"/>
              </a:lnSpc>
              <a:spcBef>
                <a:spcPts val="1019"/>
              </a:spcBef>
            </a:pPr>
            <a:r>
              <a:rPr lang="en-US" dirty="0">
                <a:latin typeface="Times New Roman"/>
                <a:cs typeface="Times New Roman"/>
              </a:rPr>
              <a:t>Now</a:t>
            </a:r>
            <a:r>
              <a:rPr lang="en-US" spc="30" dirty="0">
                <a:latin typeface="Times New Roman"/>
                <a:cs typeface="Times New Roman"/>
              </a:rPr>
              <a:t> </a:t>
            </a:r>
            <a:r>
              <a:rPr lang="en-US" dirty="0">
                <a:latin typeface="Times New Roman"/>
                <a:cs typeface="Times New Roman"/>
              </a:rPr>
              <a:t>let’s</a:t>
            </a:r>
            <a:r>
              <a:rPr lang="en-US" spc="30" dirty="0">
                <a:latin typeface="Times New Roman"/>
                <a:cs typeface="Times New Roman"/>
              </a:rPr>
              <a:t> </a:t>
            </a:r>
            <a:r>
              <a:rPr lang="en-US" dirty="0">
                <a:latin typeface="Times New Roman"/>
                <a:cs typeface="Times New Roman"/>
              </a:rPr>
              <a:t>we</a:t>
            </a:r>
            <a:r>
              <a:rPr lang="en-US" spc="25" dirty="0">
                <a:latin typeface="Times New Roman"/>
                <a:cs typeface="Times New Roman"/>
              </a:rPr>
              <a:t> </a:t>
            </a:r>
            <a:r>
              <a:rPr lang="en-US" spc="45" dirty="0">
                <a:latin typeface="Times New Roman"/>
                <a:cs typeface="Times New Roman"/>
              </a:rPr>
              <a:t>discuss</a:t>
            </a:r>
            <a:r>
              <a:rPr lang="en-US" spc="35" dirty="0">
                <a:latin typeface="Times New Roman"/>
                <a:cs typeface="Times New Roman"/>
              </a:rPr>
              <a:t> </a:t>
            </a:r>
            <a:r>
              <a:rPr lang="en-US" spc="70" dirty="0">
                <a:latin typeface="Times New Roman"/>
                <a:cs typeface="Times New Roman"/>
              </a:rPr>
              <a:t>about</a:t>
            </a:r>
            <a:r>
              <a:rPr lang="en-US" spc="30" dirty="0">
                <a:latin typeface="Times New Roman"/>
                <a:cs typeface="Times New Roman"/>
              </a:rPr>
              <a:t> </a:t>
            </a:r>
            <a:r>
              <a:rPr lang="en-US" spc="85" dirty="0">
                <a:latin typeface="Times New Roman"/>
                <a:cs typeface="Times New Roman"/>
              </a:rPr>
              <a:t>the</a:t>
            </a:r>
            <a:r>
              <a:rPr lang="en-US" spc="20" dirty="0">
                <a:latin typeface="Times New Roman"/>
                <a:cs typeface="Times New Roman"/>
              </a:rPr>
              <a:t> </a:t>
            </a:r>
            <a:r>
              <a:rPr lang="en-US" spc="70" dirty="0">
                <a:latin typeface="Times New Roman"/>
                <a:cs typeface="Times New Roman"/>
              </a:rPr>
              <a:t>attributes</a:t>
            </a:r>
            <a:r>
              <a:rPr lang="en-US" spc="30" dirty="0">
                <a:latin typeface="Times New Roman"/>
                <a:cs typeface="Times New Roman"/>
              </a:rPr>
              <a:t> </a:t>
            </a:r>
            <a:r>
              <a:rPr lang="en-US" spc="90" dirty="0">
                <a:latin typeface="Times New Roman"/>
                <a:cs typeface="Times New Roman"/>
              </a:rPr>
              <a:t>that</a:t>
            </a:r>
            <a:r>
              <a:rPr lang="en-US" spc="25" dirty="0">
                <a:latin typeface="Times New Roman"/>
                <a:cs typeface="Times New Roman"/>
              </a:rPr>
              <a:t> </a:t>
            </a:r>
            <a:r>
              <a:rPr lang="en-US" spc="60" dirty="0">
                <a:latin typeface="Times New Roman"/>
                <a:cs typeface="Times New Roman"/>
              </a:rPr>
              <a:t>helps</a:t>
            </a:r>
            <a:r>
              <a:rPr lang="en-US" spc="35" dirty="0">
                <a:latin typeface="Times New Roman"/>
                <a:cs typeface="Times New Roman"/>
              </a:rPr>
              <a:t> </a:t>
            </a:r>
            <a:r>
              <a:rPr lang="en-US" spc="65" dirty="0">
                <a:latin typeface="Times New Roman"/>
                <a:cs typeface="Times New Roman"/>
              </a:rPr>
              <a:t>us</a:t>
            </a:r>
            <a:r>
              <a:rPr lang="en-US" spc="30" dirty="0">
                <a:latin typeface="Times New Roman"/>
                <a:cs typeface="Times New Roman"/>
              </a:rPr>
              <a:t> </a:t>
            </a:r>
            <a:r>
              <a:rPr lang="en-US" spc="80" dirty="0">
                <a:latin typeface="Times New Roman"/>
                <a:cs typeface="Times New Roman"/>
              </a:rPr>
              <a:t>to</a:t>
            </a:r>
            <a:r>
              <a:rPr lang="en-US" spc="30" dirty="0">
                <a:latin typeface="Times New Roman"/>
                <a:cs typeface="Times New Roman"/>
              </a:rPr>
              <a:t> </a:t>
            </a:r>
            <a:r>
              <a:rPr lang="en-US" spc="45" dirty="0">
                <a:latin typeface="Times New Roman"/>
                <a:cs typeface="Times New Roman"/>
              </a:rPr>
              <a:t>configure</a:t>
            </a:r>
            <a:r>
              <a:rPr lang="en-US" spc="20" dirty="0">
                <a:latin typeface="Times New Roman"/>
                <a:cs typeface="Times New Roman"/>
              </a:rPr>
              <a:t> </a:t>
            </a:r>
            <a:r>
              <a:rPr lang="en-US" spc="65" dirty="0">
                <a:latin typeface="Times New Roman"/>
                <a:cs typeface="Times New Roman"/>
              </a:rPr>
              <a:t>a</a:t>
            </a:r>
            <a:r>
              <a:rPr lang="en-US" spc="20" dirty="0">
                <a:latin typeface="Times New Roman"/>
                <a:cs typeface="Times New Roman"/>
              </a:rPr>
              <a:t> </a:t>
            </a:r>
            <a:r>
              <a:rPr lang="en-US" dirty="0" err="1">
                <a:latin typeface="Times New Roman"/>
                <a:cs typeface="Times New Roman"/>
              </a:rPr>
              <a:t>ScrollView</a:t>
            </a:r>
            <a:r>
              <a:rPr lang="en-US" spc="25" dirty="0">
                <a:latin typeface="Times New Roman"/>
                <a:cs typeface="Times New Roman"/>
              </a:rPr>
              <a:t> </a:t>
            </a:r>
            <a:r>
              <a:rPr lang="en-US" spc="70" dirty="0">
                <a:latin typeface="Times New Roman"/>
                <a:cs typeface="Times New Roman"/>
              </a:rPr>
              <a:t>and</a:t>
            </a:r>
            <a:r>
              <a:rPr lang="en-US" spc="30" dirty="0">
                <a:latin typeface="Times New Roman"/>
                <a:cs typeface="Times New Roman"/>
              </a:rPr>
              <a:t> </a:t>
            </a:r>
            <a:r>
              <a:rPr lang="en-US" spc="55" dirty="0">
                <a:latin typeface="Times New Roman"/>
                <a:cs typeface="Times New Roman"/>
              </a:rPr>
              <a:t>its</a:t>
            </a:r>
            <a:r>
              <a:rPr lang="en-US" spc="30" dirty="0">
                <a:latin typeface="Times New Roman"/>
                <a:cs typeface="Times New Roman"/>
              </a:rPr>
              <a:t> </a:t>
            </a:r>
            <a:r>
              <a:rPr lang="en-US" spc="-10" dirty="0">
                <a:latin typeface="Times New Roman"/>
                <a:cs typeface="Times New Roman"/>
              </a:rPr>
              <a:t>child </a:t>
            </a:r>
            <a:r>
              <a:rPr lang="en-US" spc="55" dirty="0">
                <a:latin typeface="Times New Roman"/>
                <a:cs typeface="Times New Roman"/>
              </a:rPr>
              <a:t>controls.</a:t>
            </a:r>
            <a:r>
              <a:rPr lang="en-US" spc="50" dirty="0">
                <a:latin typeface="Times New Roman"/>
                <a:cs typeface="Times New Roman"/>
              </a:rPr>
              <a:t> </a:t>
            </a:r>
            <a:r>
              <a:rPr lang="en-US" dirty="0">
                <a:latin typeface="Times New Roman"/>
                <a:cs typeface="Times New Roman"/>
              </a:rPr>
              <a:t>Some</a:t>
            </a:r>
            <a:r>
              <a:rPr lang="en-US" spc="45" dirty="0">
                <a:latin typeface="Times New Roman"/>
                <a:cs typeface="Times New Roman"/>
              </a:rPr>
              <a:t> </a:t>
            </a:r>
            <a:r>
              <a:rPr lang="en-US" dirty="0">
                <a:latin typeface="Times New Roman"/>
                <a:cs typeface="Times New Roman"/>
              </a:rPr>
              <a:t>of</a:t>
            </a:r>
            <a:r>
              <a:rPr lang="en-US" spc="40" dirty="0">
                <a:latin typeface="Times New Roman"/>
                <a:cs typeface="Times New Roman"/>
              </a:rPr>
              <a:t> </a:t>
            </a:r>
            <a:r>
              <a:rPr lang="en-US" spc="85" dirty="0">
                <a:latin typeface="Times New Roman"/>
                <a:cs typeface="Times New Roman"/>
              </a:rPr>
              <a:t>the</a:t>
            </a:r>
            <a:r>
              <a:rPr lang="en-US" spc="45" dirty="0">
                <a:latin typeface="Times New Roman"/>
                <a:cs typeface="Times New Roman"/>
              </a:rPr>
              <a:t> </a:t>
            </a:r>
            <a:r>
              <a:rPr lang="en-US" spc="75" dirty="0">
                <a:latin typeface="Times New Roman"/>
                <a:cs typeface="Times New Roman"/>
              </a:rPr>
              <a:t>most</a:t>
            </a:r>
            <a:r>
              <a:rPr lang="en-US" spc="45" dirty="0">
                <a:latin typeface="Times New Roman"/>
                <a:cs typeface="Times New Roman"/>
              </a:rPr>
              <a:t> </a:t>
            </a:r>
            <a:r>
              <a:rPr lang="en-US" spc="75" dirty="0">
                <a:latin typeface="Times New Roman"/>
                <a:cs typeface="Times New Roman"/>
              </a:rPr>
              <a:t>important</a:t>
            </a:r>
            <a:r>
              <a:rPr lang="en-US" spc="50" dirty="0">
                <a:latin typeface="Times New Roman"/>
                <a:cs typeface="Times New Roman"/>
              </a:rPr>
              <a:t> </a:t>
            </a:r>
            <a:r>
              <a:rPr lang="en-US" spc="70" dirty="0">
                <a:latin typeface="Times New Roman"/>
                <a:cs typeface="Times New Roman"/>
              </a:rPr>
              <a:t>attributes</a:t>
            </a:r>
            <a:r>
              <a:rPr lang="en-US" spc="55" dirty="0">
                <a:latin typeface="Times New Roman"/>
                <a:cs typeface="Times New Roman"/>
              </a:rPr>
              <a:t> </a:t>
            </a:r>
            <a:r>
              <a:rPr lang="en-US" dirty="0">
                <a:latin typeface="Times New Roman"/>
                <a:cs typeface="Times New Roman"/>
              </a:rPr>
              <a:t>you</a:t>
            </a:r>
            <a:r>
              <a:rPr lang="en-US" spc="55" dirty="0">
                <a:latin typeface="Times New Roman"/>
                <a:cs typeface="Times New Roman"/>
              </a:rPr>
              <a:t> </a:t>
            </a:r>
            <a:r>
              <a:rPr lang="en-US" dirty="0">
                <a:latin typeface="Times New Roman"/>
                <a:cs typeface="Times New Roman"/>
              </a:rPr>
              <a:t>will</a:t>
            </a:r>
            <a:r>
              <a:rPr lang="en-US" spc="55" dirty="0">
                <a:latin typeface="Times New Roman"/>
                <a:cs typeface="Times New Roman"/>
              </a:rPr>
              <a:t> </a:t>
            </a:r>
            <a:r>
              <a:rPr lang="en-US" spc="65" dirty="0">
                <a:latin typeface="Times New Roman"/>
                <a:cs typeface="Times New Roman"/>
              </a:rPr>
              <a:t>use</a:t>
            </a:r>
            <a:r>
              <a:rPr lang="en-US" spc="45" dirty="0">
                <a:latin typeface="Times New Roman"/>
                <a:cs typeface="Times New Roman"/>
              </a:rPr>
              <a:t> </a:t>
            </a:r>
            <a:r>
              <a:rPr lang="en-US" spc="50" dirty="0">
                <a:latin typeface="Times New Roman"/>
                <a:cs typeface="Times New Roman"/>
              </a:rPr>
              <a:t>with </a:t>
            </a:r>
            <a:r>
              <a:rPr lang="en-US" dirty="0" err="1">
                <a:latin typeface="Times New Roman"/>
                <a:cs typeface="Times New Roman"/>
              </a:rPr>
              <a:t>ScrollView</a:t>
            </a:r>
            <a:r>
              <a:rPr lang="en-US" spc="50" dirty="0">
                <a:latin typeface="Times New Roman"/>
                <a:cs typeface="Times New Roman"/>
              </a:rPr>
              <a:t> </a:t>
            </a:r>
            <a:r>
              <a:rPr lang="en-US" spc="45" dirty="0">
                <a:latin typeface="Times New Roman"/>
                <a:cs typeface="Times New Roman"/>
              </a:rPr>
              <a:t>include:</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166157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err="1" smtClean="0"/>
              <a:t>GridView</a:t>
            </a:r>
            <a:endParaRPr lang="en-US" dirty="0" smtClean="0"/>
          </a:p>
          <a:p>
            <a:r>
              <a:rPr lang="en-US" dirty="0" err="1" smtClean="0"/>
              <a:t>WebView</a:t>
            </a:r>
            <a:endParaRPr lang="en-US" dirty="0" smtClean="0"/>
          </a:p>
          <a:p>
            <a:r>
              <a:rPr lang="en-US" dirty="0" err="1" smtClean="0"/>
              <a:t>ScrollView</a:t>
            </a:r>
            <a:endParaRPr lang="en-US" dirty="0" smtClean="0"/>
          </a:p>
          <a:p>
            <a:r>
              <a:rPr lang="en-US" dirty="0" err="1" smtClean="0"/>
              <a:t>ListView</a:t>
            </a:r>
            <a:endParaRPr lang="en-US" dirty="0" smtClean="0"/>
          </a:p>
          <a:p>
            <a:r>
              <a:rPr lang="en-US" dirty="0" err="1" smtClean="0"/>
              <a:t>RecyclerView</a:t>
            </a:r>
            <a:endParaRPr lang="en-US" dirty="0" smtClean="0"/>
          </a:p>
          <a:p>
            <a:r>
              <a:rPr lang="en-US" dirty="0" err="1"/>
              <a:t>CardView</a:t>
            </a:r>
            <a:endParaRPr lang="en-US" dirty="0"/>
          </a:p>
        </p:txBody>
      </p:sp>
    </p:spTree>
    <p:extLst>
      <p:ext uri="{BB962C8B-B14F-4D97-AF65-F5344CB8AC3E}">
        <p14:creationId xmlns:p14="http://schemas.microsoft.com/office/powerpoint/2010/main" val="1835576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endParaRPr lang="en-US" dirty="0"/>
          </a:p>
        </p:txBody>
      </p:sp>
      <p:sp>
        <p:nvSpPr>
          <p:cNvPr id="3" name="Content Placeholder 2"/>
          <p:cNvSpPr>
            <a:spLocks noGrp="1"/>
          </p:cNvSpPr>
          <p:nvPr>
            <p:ph idx="1"/>
          </p:nvPr>
        </p:nvSpPr>
        <p:spPr/>
        <p:txBody>
          <a:bodyPr>
            <a:normAutofit fontScale="92500" lnSpcReduction="20000"/>
          </a:bodyPr>
          <a:lstStyle/>
          <a:p>
            <a:pPr marL="12700">
              <a:lnSpc>
                <a:spcPct val="100000"/>
              </a:lnSpc>
              <a:spcBef>
                <a:spcPts val="100"/>
              </a:spcBef>
            </a:pPr>
            <a:r>
              <a:rPr lang="en-US" sz="2400" b="1" dirty="0">
                <a:solidFill>
                  <a:srgbClr val="00847A"/>
                </a:solidFill>
                <a:latin typeface="Cambria"/>
                <a:cs typeface="Cambria"/>
              </a:rPr>
              <a:t>1.</a:t>
            </a:r>
            <a:r>
              <a:rPr lang="en-US" sz="2400" spc="65" dirty="0">
                <a:solidFill>
                  <a:srgbClr val="00847A"/>
                </a:solidFill>
                <a:latin typeface="Times New Roman"/>
                <a:cs typeface="Times New Roman"/>
              </a:rPr>
              <a:t> </a:t>
            </a:r>
            <a:r>
              <a:rPr lang="en-US" sz="2400" b="1" dirty="0">
                <a:solidFill>
                  <a:srgbClr val="00847A"/>
                </a:solidFill>
                <a:latin typeface="Cambria"/>
                <a:cs typeface="Cambria"/>
              </a:rPr>
              <a:t>id:</a:t>
            </a:r>
            <a:r>
              <a:rPr lang="en-US" sz="2400" spc="60" dirty="0">
                <a:solidFill>
                  <a:srgbClr val="00847A"/>
                </a:solidFill>
                <a:latin typeface="Times New Roman"/>
                <a:cs typeface="Times New Roman"/>
              </a:rPr>
              <a:t> </a:t>
            </a:r>
            <a:r>
              <a:rPr lang="en-US" spc="60" dirty="0">
                <a:latin typeface="Times New Roman"/>
                <a:cs typeface="Times New Roman"/>
              </a:rPr>
              <a:t>In</a:t>
            </a:r>
            <a:r>
              <a:rPr lang="en-US" spc="20" dirty="0">
                <a:latin typeface="Times New Roman"/>
                <a:cs typeface="Times New Roman"/>
              </a:rPr>
              <a:t> </a:t>
            </a:r>
            <a:r>
              <a:rPr lang="en-US" spc="55" dirty="0">
                <a:latin typeface="Times New Roman"/>
                <a:cs typeface="Times New Roman"/>
              </a:rPr>
              <a:t>android,</a:t>
            </a:r>
            <a:r>
              <a:rPr lang="en-US" spc="20" dirty="0">
                <a:latin typeface="Times New Roman"/>
                <a:cs typeface="Times New Roman"/>
              </a:rPr>
              <a:t> </a:t>
            </a:r>
            <a:r>
              <a:rPr lang="en-US" dirty="0">
                <a:latin typeface="Times New Roman"/>
                <a:cs typeface="Times New Roman"/>
              </a:rPr>
              <a:t>id</a:t>
            </a:r>
            <a:r>
              <a:rPr lang="en-US" spc="20" dirty="0">
                <a:latin typeface="Times New Roman"/>
                <a:cs typeface="Times New Roman"/>
              </a:rPr>
              <a:t> </a:t>
            </a:r>
            <a:r>
              <a:rPr lang="en-US" spc="70" dirty="0">
                <a:latin typeface="Times New Roman"/>
                <a:cs typeface="Times New Roman"/>
              </a:rPr>
              <a:t>attribute</a:t>
            </a:r>
            <a:r>
              <a:rPr lang="en-US" spc="10" dirty="0">
                <a:latin typeface="Times New Roman"/>
                <a:cs typeface="Times New Roman"/>
              </a:rPr>
              <a:t> </a:t>
            </a:r>
            <a:r>
              <a:rPr lang="en-US" dirty="0">
                <a:latin typeface="Times New Roman"/>
                <a:cs typeface="Times New Roman"/>
              </a:rPr>
              <a:t>is</a:t>
            </a:r>
            <a:r>
              <a:rPr lang="en-US" spc="25" dirty="0">
                <a:latin typeface="Times New Roman"/>
                <a:cs typeface="Times New Roman"/>
              </a:rPr>
              <a:t> </a:t>
            </a:r>
            <a:r>
              <a:rPr lang="en-US" spc="65" dirty="0">
                <a:latin typeface="Times New Roman"/>
                <a:cs typeface="Times New Roman"/>
              </a:rPr>
              <a:t>used</a:t>
            </a:r>
            <a:r>
              <a:rPr lang="en-US" spc="15" dirty="0">
                <a:latin typeface="Times New Roman"/>
                <a:cs typeface="Times New Roman"/>
              </a:rPr>
              <a:t> </a:t>
            </a:r>
            <a:r>
              <a:rPr lang="en-US" spc="85" dirty="0">
                <a:latin typeface="Times New Roman"/>
                <a:cs typeface="Times New Roman"/>
              </a:rPr>
              <a:t>to</a:t>
            </a:r>
            <a:r>
              <a:rPr lang="en-US" spc="20" dirty="0">
                <a:latin typeface="Times New Roman"/>
                <a:cs typeface="Times New Roman"/>
              </a:rPr>
              <a:t> </a:t>
            </a:r>
            <a:r>
              <a:rPr lang="en-US" spc="50" dirty="0">
                <a:latin typeface="Times New Roman"/>
                <a:cs typeface="Times New Roman"/>
              </a:rPr>
              <a:t>uniquely</a:t>
            </a:r>
            <a:r>
              <a:rPr lang="en-US" spc="10" dirty="0">
                <a:latin typeface="Times New Roman"/>
                <a:cs typeface="Times New Roman"/>
              </a:rPr>
              <a:t> </a:t>
            </a:r>
            <a:r>
              <a:rPr lang="en-US" spc="45" dirty="0">
                <a:latin typeface="Times New Roman"/>
                <a:cs typeface="Times New Roman"/>
              </a:rPr>
              <a:t>identify</a:t>
            </a:r>
            <a:r>
              <a:rPr lang="en-US" spc="15" dirty="0">
                <a:latin typeface="Times New Roman"/>
                <a:cs typeface="Times New Roman"/>
              </a:rPr>
              <a:t> </a:t>
            </a:r>
            <a:r>
              <a:rPr lang="en-US" spc="65" dirty="0">
                <a:latin typeface="Times New Roman"/>
                <a:cs typeface="Times New Roman"/>
              </a:rPr>
              <a:t>a</a:t>
            </a:r>
            <a:r>
              <a:rPr lang="en-US" spc="10" dirty="0">
                <a:latin typeface="Times New Roman"/>
                <a:cs typeface="Times New Roman"/>
              </a:rPr>
              <a:t> </a:t>
            </a:r>
            <a:r>
              <a:rPr lang="en-US" spc="-10" dirty="0" err="1">
                <a:latin typeface="Times New Roman"/>
                <a:cs typeface="Times New Roman"/>
              </a:rPr>
              <a:t>ScrollView</a:t>
            </a:r>
            <a:r>
              <a:rPr lang="en-US" spc="-10" dirty="0">
                <a:latin typeface="Times New Roman"/>
                <a:cs typeface="Times New Roman"/>
              </a:rPr>
              <a:t>.</a:t>
            </a:r>
            <a:endParaRPr lang="en-US" dirty="0">
              <a:latin typeface="Times New Roman"/>
              <a:cs typeface="Times New Roman"/>
            </a:endParaRPr>
          </a:p>
          <a:p>
            <a:pPr>
              <a:lnSpc>
                <a:spcPct val="100000"/>
              </a:lnSpc>
              <a:spcBef>
                <a:spcPts val="380"/>
              </a:spcBef>
            </a:pPr>
            <a:endParaRPr lang="en-US" dirty="0">
              <a:latin typeface="Times New Roman"/>
              <a:cs typeface="Times New Roman"/>
            </a:endParaRPr>
          </a:p>
          <a:p>
            <a:pPr marL="12700">
              <a:lnSpc>
                <a:spcPct val="100000"/>
              </a:lnSpc>
            </a:pPr>
            <a:r>
              <a:rPr lang="en-US" dirty="0">
                <a:latin typeface="Times New Roman"/>
                <a:cs typeface="Times New Roman"/>
              </a:rPr>
              <a:t>Below</a:t>
            </a:r>
            <a:r>
              <a:rPr lang="en-US" spc="15" dirty="0">
                <a:latin typeface="Times New Roman"/>
                <a:cs typeface="Times New Roman"/>
              </a:rPr>
              <a:t> </a:t>
            </a:r>
            <a:r>
              <a:rPr lang="en-US" dirty="0">
                <a:latin typeface="Times New Roman"/>
                <a:cs typeface="Times New Roman"/>
              </a:rPr>
              <a:t>is</a:t>
            </a:r>
            <a:r>
              <a:rPr lang="en-US" spc="40" dirty="0">
                <a:latin typeface="Times New Roman"/>
                <a:cs typeface="Times New Roman"/>
              </a:rPr>
              <a:t> </a:t>
            </a:r>
            <a:r>
              <a:rPr lang="en-US" dirty="0">
                <a:latin typeface="Times New Roman"/>
                <a:cs typeface="Times New Roman"/>
              </a:rPr>
              <a:t>id</a:t>
            </a:r>
            <a:r>
              <a:rPr lang="en-US" spc="35" dirty="0">
                <a:latin typeface="Times New Roman"/>
                <a:cs typeface="Times New Roman"/>
              </a:rPr>
              <a:t> </a:t>
            </a:r>
            <a:r>
              <a:rPr lang="en-US" spc="55" dirty="0">
                <a:latin typeface="Times New Roman"/>
                <a:cs typeface="Times New Roman"/>
              </a:rPr>
              <a:t>attribute’s</a:t>
            </a:r>
            <a:r>
              <a:rPr lang="en-US" spc="35" dirty="0">
                <a:latin typeface="Times New Roman"/>
                <a:cs typeface="Times New Roman"/>
              </a:rPr>
              <a:t> </a:t>
            </a:r>
            <a:r>
              <a:rPr lang="en-US" spc="55" dirty="0">
                <a:latin typeface="Times New Roman"/>
                <a:cs typeface="Times New Roman"/>
              </a:rPr>
              <a:t>example</a:t>
            </a:r>
            <a:r>
              <a:rPr lang="en-US" spc="35" dirty="0">
                <a:latin typeface="Times New Roman"/>
                <a:cs typeface="Times New Roman"/>
              </a:rPr>
              <a:t> </a:t>
            </a:r>
            <a:r>
              <a:rPr lang="en-US" spc="50" dirty="0">
                <a:latin typeface="Times New Roman"/>
                <a:cs typeface="Times New Roman"/>
              </a:rPr>
              <a:t>code</a:t>
            </a:r>
            <a:r>
              <a:rPr lang="en-US" spc="30" dirty="0">
                <a:latin typeface="Times New Roman"/>
                <a:cs typeface="Times New Roman"/>
              </a:rPr>
              <a:t> </a:t>
            </a:r>
            <a:r>
              <a:rPr lang="en-US" spc="55" dirty="0">
                <a:latin typeface="Times New Roman"/>
                <a:cs typeface="Times New Roman"/>
              </a:rPr>
              <a:t>with</a:t>
            </a:r>
            <a:r>
              <a:rPr lang="en-US" spc="30" dirty="0">
                <a:latin typeface="Times New Roman"/>
                <a:cs typeface="Times New Roman"/>
              </a:rPr>
              <a:t> </a:t>
            </a:r>
            <a:r>
              <a:rPr lang="en-US" spc="60" dirty="0">
                <a:latin typeface="Times New Roman"/>
                <a:cs typeface="Times New Roman"/>
              </a:rPr>
              <a:t>explanation</a:t>
            </a:r>
            <a:r>
              <a:rPr lang="en-US" spc="35" dirty="0">
                <a:latin typeface="Times New Roman"/>
                <a:cs typeface="Times New Roman"/>
              </a:rPr>
              <a:t> included.</a:t>
            </a:r>
            <a:endParaRPr lang="en-US" dirty="0">
              <a:latin typeface="Times New Roman"/>
              <a:cs typeface="Times New Roman"/>
            </a:endParaRPr>
          </a:p>
          <a:p>
            <a:pPr marL="12700" marR="146685">
              <a:lnSpc>
                <a:spcPct val="144000"/>
              </a:lnSpc>
              <a:spcBef>
                <a:spcPts val="160"/>
              </a:spcBef>
            </a:pPr>
            <a:r>
              <a:rPr lang="en-US" sz="2400" b="1" dirty="0">
                <a:solidFill>
                  <a:srgbClr val="00847A"/>
                </a:solidFill>
                <a:latin typeface="Cambria"/>
                <a:cs typeface="Cambria"/>
              </a:rPr>
              <a:t>2.</a:t>
            </a:r>
            <a:r>
              <a:rPr lang="en-US" sz="2400" spc="135" dirty="0">
                <a:solidFill>
                  <a:srgbClr val="00847A"/>
                </a:solidFill>
                <a:latin typeface="Times New Roman"/>
                <a:cs typeface="Times New Roman"/>
              </a:rPr>
              <a:t> </a:t>
            </a:r>
            <a:r>
              <a:rPr lang="en-US" sz="2400" b="1" dirty="0">
                <a:solidFill>
                  <a:srgbClr val="00847A"/>
                </a:solidFill>
                <a:latin typeface="Cambria"/>
                <a:cs typeface="Cambria"/>
              </a:rPr>
              <a:t>scrollbars:</a:t>
            </a:r>
            <a:r>
              <a:rPr lang="en-US" sz="2400" spc="50" dirty="0">
                <a:solidFill>
                  <a:srgbClr val="00847A"/>
                </a:solidFill>
                <a:latin typeface="Times New Roman"/>
                <a:cs typeface="Times New Roman"/>
              </a:rPr>
              <a:t> </a:t>
            </a:r>
            <a:r>
              <a:rPr lang="en-US" spc="60" dirty="0">
                <a:latin typeface="Times New Roman"/>
                <a:cs typeface="Times New Roman"/>
              </a:rPr>
              <a:t>In</a:t>
            </a:r>
            <a:r>
              <a:rPr lang="en-US" spc="85" dirty="0">
                <a:latin typeface="Times New Roman"/>
                <a:cs typeface="Times New Roman"/>
              </a:rPr>
              <a:t> </a:t>
            </a:r>
            <a:r>
              <a:rPr lang="en-US" spc="55" dirty="0">
                <a:latin typeface="Times New Roman"/>
                <a:cs typeface="Times New Roman"/>
              </a:rPr>
              <a:t>android,</a:t>
            </a:r>
            <a:r>
              <a:rPr lang="en-US" spc="75" dirty="0">
                <a:latin typeface="Times New Roman"/>
                <a:cs typeface="Times New Roman"/>
              </a:rPr>
              <a:t> </a:t>
            </a:r>
            <a:r>
              <a:rPr lang="en-US" dirty="0">
                <a:latin typeface="Times New Roman"/>
                <a:cs typeface="Times New Roman"/>
              </a:rPr>
              <a:t>scrollbars</a:t>
            </a:r>
            <a:r>
              <a:rPr lang="en-US" spc="80" dirty="0">
                <a:latin typeface="Times New Roman"/>
                <a:cs typeface="Times New Roman"/>
              </a:rPr>
              <a:t> </a:t>
            </a:r>
            <a:r>
              <a:rPr lang="en-US" spc="70" dirty="0">
                <a:latin typeface="Times New Roman"/>
                <a:cs typeface="Times New Roman"/>
              </a:rPr>
              <a:t>attribute </a:t>
            </a:r>
            <a:r>
              <a:rPr lang="en-US" dirty="0">
                <a:latin typeface="Times New Roman"/>
                <a:cs typeface="Times New Roman"/>
              </a:rPr>
              <a:t>is</a:t>
            </a:r>
            <a:r>
              <a:rPr lang="en-US" spc="85" dirty="0">
                <a:latin typeface="Times New Roman"/>
                <a:cs typeface="Times New Roman"/>
              </a:rPr>
              <a:t> </a:t>
            </a:r>
            <a:r>
              <a:rPr lang="en-US" spc="65" dirty="0">
                <a:latin typeface="Times New Roman"/>
                <a:cs typeface="Times New Roman"/>
              </a:rPr>
              <a:t>used</a:t>
            </a:r>
            <a:r>
              <a:rPr lang="en-US" spc="75" dirty="0">
                <a:latin typeface="Times New Roman"/>
                <a:cs typeface="Times New Roman"/>
              </a:rPr>
              <a:t> </a:t>
            </a:r>
            <a:r>
              <a:rPr lang="en-US" spc="85" dirty="0">
                <a:latin typeface="Times New Roman"/>
                <a:cs typeface="Times New Roman"/>
              </a:rPr>
              <a:t>to</a:t>
            </a:r>
            <a:r>
              <a:rPr lang="en-US" spc="75" dirty="0">
                <a:latin typeface="Times New Roman"/>
                <a:cs typeface="Times New Roman"/>
              </a:rPr>
              <a:t> </a:t>
            </a:r>
            <a:r>
              <a:rPr lang="en-US" dirty="0">
                <a:latin typeface="Times New Roman"/>
                <a:cs typeface="Times New Roman"/>
              </a:rPr>
              <a:t>show</a:t>
            </a:r>
            <a:r>
              <a:rPr lang="en-US" spc="75" dirty="0">
                <a:latin typeface="Times New Roman"/>
                <a:cs typeface="Times New Roman"/>
              </a:rPr>
              <a:t> </a:t>
            </a:r>
            <a:r>
              <a:rPr lang="en-US" spc="85" dirty="0">
                <a:latin typeface="Times New Roman"/>
                <a:cs typeface="Times New Roman"/>
              </a:rPr>
              <a:t>the</a:t>
            </a:r>
            <a:r>
              <a:rPr lang="en-US" spc="70" dirty="0">
                <a:latin typeface="Times New Roman"/>
                <a:cs typeface="Times New Roman"/>
              </a:rPr>
              <a:t> </a:t>
            </a:r>
            <a:r>
              <a:rPr lang="en-US" dirty="0">
                <a:latin typeface="Times New Roman"/>
                <a:cs typeface="Times New Roman"/>
              </a:rPr>
              <a:t>scrollbars</a:t>
            </a:r>
            <a:r>
              <a:rPr lang="en-US" spc="80" dirty="0">
                <a:latin typeface="Times New Roman"/>
                <a:cs typeface="Times New Roman"/>
              </a:rPr>
              <a:t> </a:t>
            </a:r>
            <a:r>
              <a:rPr lang="en-US" spc="65" dirty="0">
                <a:latin typeface="Times New Roman"/>
                <a:cs typeface="Times New Roman"/>
              </a:rPr>
              <a:t>in</a:t>
            </a:r>
            <a:r>
              <a:rPr lang="en-US" spc="85" dirty="0">
                <a:latin typeface="Times New Roman"/>
                <a:cs typeface="Times New Roman"/>
              </a:rPr>
              <a:t> </a:t>
            </a:r>
            <a:r>
              <a:rPr lang="en-US" spc="65" dirty="0">
                <a:latin typeface="Times New Roman"/>
                <a:cs typeface="Times New Roman"/>
              </a:rPr>
              <a:t>horizontal</a:t>
            </a:r>
            <a:r>
              <a:rPr lang="en-US" spc="80" dirty="0">
                <a:latin typeface="Times New Roman"/>
                <a:cs typeface="Times New Roman"/>
              </a:rPr>
              <a:t> </a:t>
            </a:r>
            <a:r>
              <a:rPr lang="en-US" spc="30" dirty="0">
                <a:latin typeface="Times New Roman"/>
                <a:cs typeface="Times New Roman"/>
              </a:rPr>
              <a:t>or </a:t>
            </a:r>
            <a:r>
              <a:rPr lang="en-US" spc="45" dirty="0">
                <a:latin typeface="Times New Roman"/>
                <a:cs typeface="Times New Roman"/>
              </a:rPr>
              <a:t>vertical</a:t>
            </a:r>
            <a:r>
              <a:rPr lang="en-US" spc="80" dirty="0">
                <a:latin typeface="Times New Roman"/>
                <a:cs typeface="Times New Roman"/>
              </a:rPr>
              <a:t> </a:t>
            </a:r>
            <a:r>
              <a:rPr lang="en-US" spc="55" dirty="0">
                <a:latin typeface="Times New Roman"/>
                <a:cs typeface="Times New Roman"/>
              </a:rPr>
              <a:t>direction.</a:t>
            </a:r>
            <a:r>
              <a:rPr lang="en-US" spc="85" dirty="0">
                <a:latin typeface="Times New Roman"/>
                <a:cs typeface="Times New Roman"/>
              </a:rPr>
              <a:t> </a:t>
            </a:r>
            <a:r>
              <a:rPr lang="en-US" spc="55" dirty="0">
                <a:latin typeface="Times New Roman"/>
                <a:cs typeface="Times New Roman"/>
              </a:rPr>
              <a:t>The</a:t>
            </a:r>
            <a:r>
              <a:rPr lang="en-US" spc="80" dirty="0">
                <a:latin typeface="Times New Roman"/>
                <a:cs typeface="Times New Roman"/>
              </a:rPr>
              <a:t> </a:t>
            </a:r>
            <a:r>
              <a:rPr lang="en-US" spc="45" dirty="0">
                <a:latin typeface="Times New Roman"/>
                <a:cs typeface="Times New Roman"/>
              </a:rPr>
              <a:t>possible</a:t>
            </a:r>
            <a:r>
              <a:rPr lang="en-US" spc="75" dirty="0">
                <a:latin typeface="Times New Roman"/>
                <a:cs typeface="Times New Roman"/>
              </a:rPr>
              <a:t> </a:t>
            </a:r>
            <a:r>
              <a:rPr lang="en-US" dirty="0">
                <a:latin typeface="Times New Roman"/>
                <a:cs typeface="Times New Roman"/>
              </a:rPr>
              <a:t>Value</a:t>
            </a:r>
            <a:r>
              <a:rPr lang="en-US" spc="80" dirty="0">
                <a:latin typeface="Times New Roman"/>
                <a:cs typeface="Times New Roman"/>
              </a:rPr>
              <a:t> </a:t>
            </a:r>
            <a:r>
              <a:rPr lang="en-US" dirty="0">
                <a:latin typeface="Times New Roman"/>
                <a:cs typeface="Times New Roman"/>
              </a:rPr>
              <a:t>of</a:t>
            </a:r>
            <a:r>
              <a:rPr lang="en-US" spc="70" dirty="0">
                <a:latin typeface="Times New Roman"/>
                <a:cs typeface="Times New Roman"/>
              </a:rPr>
              <a:t> </a:t>
            </a:r>
            <a:r>
              <a:rPr lang="en-US" dirty="0">
                <a:latin typeface="Times New Roman"/>
                <a:cs typeface="Times New Roman"/>
              </a:rPr>
              <a:t>scrollbars</a:t>
            </a:r>
            <a:r>
              <a:rPr lang="en-US" spc="85" dirty="0">
                <a:latin typeface="Times New Roman"/>
                <a:cs typeface="Times New Roman"/>
              </a:rPr>
              <a:t> </a:t>
            </a:r>
            <a:r>
              <a:rPr lang="en-US" dirty="0">
                <a:latin typeface="Times New Roman"/>
                <a:cs typeface="Times New Roman"/>
              </a:rPr>
              <a:t>is</a:t>
            </a:r>
            <a:r>
              <a:rPr lang="en-US" spc="85" dirty="0">
                <a:latin typeface="Times New Roman"/>
                <a:cs typeface="Times New Roman"/>
              </a:rPr>
              <a:t> </a:t>
            </a:r>
            <a:r>
              <a:rPr lang="en-US" dirty="0">
                <a:latin typeface="Times New Roman"/>
                <a:cs typeface="Times New Roman"/>
              </a:rPr>
              <a:t>vertical,</a:t>
            </a:r>
            <a:r>
              <a:rPr lang="en-US" spc="75" dirty="0">
                <a:latin typeface="Times New Roman"/>
                <a:cs typeface="Times New Roman"/>
              </a:rPr>
              <a:t> </a:t>
            </a:r>
            <a:r>
              <a:rPr lang="en-US" spc="60" dirty="0">
                <a:latin typeface="Times New Roman"/>
                <a:cs typeface="Times New Roman"/>
              </a:rPr>
              <a:t>horizontal</a:t>
            </a:r>
            <a:r>
              <a:rPr lang="en-US" spc="85" dirty="0">
                <a:latin typeface="Times New Roman"/>
                <a:cs typeface="Times New Roman"/>
              </a:rPr>
              <a:t> </a:t>
            </a:r>
            <a:r>
              <a:rPr lang="en-US" spc="50" dirty="0">
                <a:latin typeface="Times New Roman"/>
                <a:cs typeface="Times New Roman"/>
              </a:rPr>
              <a:t>or</a:t>
            </a:r>
            <a:r>
              <a:rPr lang="en-US" spc="70" dirty="0">
                <a:latin typeface="Times New Roman"/>
                <a:cs typeface="Times New Roman"/>
              </a:rPr>
              <a:t> none. </a:t>
            </a:r>
            <a:r>
              <a:rPr lang="en-US" spc="-10" dirty="0">
                <a:latin typeface="Times New Roman"/>
                <a:cs typeface="Times New Roman"/>
              </a:rPr>
              <a:t>By</a:t>
            </a:r>
            <a:r>
              <a:rPr lang="en-US" spc="70" dirty="0">
                <a:latin typeface="Times New Roman"/>
                <a:cs typeface="Times New Roman"/>
              </a:rPr>
              <a:t> </a:t>
            </a:r>
            <a:r>
              <a:rPr lang="en-US" spc="45" dirty="0">
                <a:latin typeface="Times New Roman"/>
                <a:cs typeface="Times New Roman"/>
              </a:rPr>
              <a:t>default </a:t>
            </a:r>
            <a:r>
              <a:rPr lang="en-US" spc="20" dirty="0">
                <a:latin typeface="Times New Roman"/>
                <a:cs typeface="Times New Roman"/>
              </a:rPr>
              <a:t>scrollbars</a:t>
            </a:r>
            <a:r>
              <a:rPr lang="en-US" spc="40" dirty="0">
                <a:latin typeface="Times New Roman"/>
                <a:cs typeface="Times New Roman"/>
              </a:rPr>
              <a:t> </a:t>
            </a:r>
            <a:r>
              <a:rPr lang="en-US" spc="20" dirty="0">
                <a:latin typeface="Times New Roman"/>
                <a:cs typeface="Times New Roman"/>
              </a:rPr>
              <a:t>is</a:t>
            </a:r>
            <a:r>
              <a:rPr lang="en-US" spc="45" dirty="0">
                <a:latin typeface="Times New Roman"/>
                <a:cs typeface="Times New Roman"/>
              </a:rPr>
              <a:t> </a:t>
            </a:r>
            <a:r>
              <a:rPr lang="en-US" spc="55" dirty="0">
                <a:latin typeface="Times New Roman"/>
                <a:cs typeface="Times New Roman"/>
              </a:rPr>
              <a:t>shown</a:t>
            </a:r>
            <a:r>
              <a:rPr lang="en-US" spc="45" dirty="0">
                <a:latin typeface="Times New Roman"/>
                <a:cs typeface="Times New Roman"/>
              </a:rPr>
              <a:t> </a:t>
            </a:r>
            <a:r>
              <a:rPr lang="en-US" spc="60" dirty="0">
                <a:latin typeface="Times New Roman"/>
                <a:cs typeface="Times New Roman"/>
              </a:rPr>
              <a:t>in</a:t>
            </a:r>
            <a:r>
              <a:rPr lang="en-US" spc="45" dirty="0">
                <a:latin typeface="Times New Roman"/>
                <a:cs typeface="Times New Roman"/>
              </a:rPr>
              <a:t> </a:t>
            </a:r>
            <a:r>
              <a:rPr lang="en-US" spc="20" dirty="0">
                <a:latin typeface="Times New Roman"/>
                <a:cs typeface="Times New Roman"/>
              </a:rPr>
              <a:t>vertical</a:t>
            </a:r>
            <a:r>
              <a:rPr lang="en-US" spc="40" dirty="0">
                <a:latin typeface="Times New Roman"/>
                <a:cs typeface="Times New Roman"/>
              </a:rPr>
              <a:t> </a:t>
            </a:r>
            <a:r>
              <a:rPr lang="en-US" spc="55" dirty="0">
                <a:latin typeface="Times New Roman"/>
                <a:cs typeface="Times New Roman"/>
              </a:rPr>
              <a:t>direction</a:t>
            </a:r>
            <a:r>
              <a:rPr lang="en-US" spc="45" dirty="0">
                <a:latin typeface="Times New Roman"/>
                <a:cs typeface="Times New Roman"/>
              </a:rPr>
              <a:t> </a:t>
            </a:r>
            <a:r>
              <a:rPr lang="en-US" spc="60" dirty="0">
                <a:latin typeface="Times New Roman"/>
                <a:cs typeface="Times New Roman"/>
              </a:rPr>
              <a:t>in</a:t>
            </a:r>
            <a:r>
              <a:rPr lang="en-US" spc="45" dirty="0">
                <a:latin typeface="Times New Roman"/>
                <a:cs typeface="Times New Roman"/>
              </a:rPr>
              <a:t> </a:t>
            </a:r>
            <a:r>
              <a:rPr lang="en-US" spc="20" dirty="0" err="1">
                <a:latin typeface="Times New Roman"/>
                <a:cs typeface="Times New Roman"/>
              </a:rPr>
              <a:t>scrollView</a:t>
            </a:r>
            <a:r>
              <a:rPr lang="en-US" spc="35" dirty="0">
                <a:latin typeface="Times New Roman"/>
                <a:cs typeface="Times New Roman"/>
              </a:rPr>
              <a:t> </a:t>
            </a:r>
            <a:r>
              <a:rPr lang="en-US" spc="70" dirty="0">
                <a:latin typeface="Times New Roman"/>
                <a:cs typeface="Times New Roman"/>
              </a:rPr>
              <a:t>and</a:t>
            </a:r>
            <a:r>
              <a:rPr lang="en-US" spc="40" dirty="0">
                <a:latin typeface="Times New Roman"/>
                <a:cs typeface="Times New Roman"/>
              </a:rPr>
              <a:t> </a:t>
            </a:r>
            <a:r>
              <a:rPr lang="en-US" spc="65" dirty="0">
                <a:latin typeface="Times New Roman"/>
                <a:cs typeface="Times New Roman"/>
              </a:rPr>
              <a:t>in</a:t>
            </a:r>
            <a:r>
              <a:rPr lang="en-US" spc="45" dirty="0">
                <a:latin typeface="Times New Roman"/>
                <a:cs typeface="Times New Roman"/>
              </a:rPr>
              <a:t> </a:t>
            </a:r>
            <a:r>
              <a:rPr lang="en-US" spc="60" dirty="0">
                <a:latin typeface="Times New Roman"/>
                <a:cs typeface="Times New Roman"/>
              </a:rPr>
              <a:t>horizontal</a:t>
            </a:r>
            <a:r>
              <a:rPr lang="en-US" spc="45" dirty="0">
                <a:latin typeface="Times New Roman"/>
                <a:cs typeface="Times New Roman"/>
              </a:rPr>
              <a:t> </a:t>
            </a:r>
            <a:r>
              <a:rPr lang="en-US" spc="60" dirty="0">
                <a:latin typeface="Times New Roman"/>
                <a:cs typeface="Times New Roman"/>
              </a:rPr>
              <a:t>direction</a:t>
            </a:r>
            <a:r>
              <a:rPr lang="en-US" spc="30" dirty="0">
                <a:latin typeface="Times New Roman"/>
                <a:cs typeface="Times New Roman"/>
              </a:rPr>
              <a:t> </a:t>
            </a:r>
            <a:r>
              <a:rPr lang="en-US" spc="40" dirty="0">
                <a:latin typeface="Times New Roman"/>
                <a:cs typeface="Times New Roman"/>
              </a:rPr>
              <a:t>in </a:t>
            </a:r>
            <a:r>
              <a:rPr lang="en-US" spc="-10" dirty="0" err="1">
                <a:latin typeface="Times New Roman"/>
                <a:cs typeface="Times New Roman"/>
              </a:rPr>
              <a:t>HorizontalScrollView</a:t>
            </a:r>
            <a:r>
              <a:rPr lang="en-US" spc="-10" dirty="0">
                <a:latin typeface="Times New Roman"/>
                <a:cs typeface="Times New Roman"/>
              </a:rPr>
              <a:t>.</a:t>
            </a:r>
            <a:endParaRPr lang="en-US" dirty="0">
              <a:latin typeface="Times New Roman"/>
              <a:cs typeface="Times New Roman"/>
            </a:endParaRPr>
          </a:p>
          <a:p>
            <a:pPr>
              <a:lnSpc>
                <a:spcPct val="100000"/>
              </a:lnSpc>
              <a:spcBef>
                <a:spcPts val="320"/>
              </a:spcBef>
            </a:pPr>
            <a:endParaRPr lang="en-US" dirty="0">
              <a:latin typeface="Times New Roman"/>
              <a:cs typeface="Times New Roman"/>
            </a:endParaRPr>
          </a:p>
          <a:p>
            <a:pPr marL="12700">
              <a:lnSpc>
                <a:spcPct val="100000"/>
              </a:lnSpc>
            </a:pPr>
            <a:r>
              <a:rPr lang="en-US" spc="20" dirty="0">
                <a:latin typeface="Times New Roman"/>
                <a:cs typeface="Times New Roman"/>
              </a:rPr>
              <a:t>Below is</a:t>
            </a:r>
            <a:r>
              <a:rPr lang="en-US" spc="45" dirty="0">
                <a:latin typeface="Times New Roman"/>
                <a:cs typeface="Times New Roman"/>
              </a:rPr>
              <a:t> scrollbars</a:t>
            </a:r>
            <a:r>
              <a:rPr lang="en-US" spc="40" dirty="0">
                <a:latin typeface="Times New Roman"/>
                <a:cs typeface="Times New Roman"/>
              </a:rPr>
              <a:t> </a:t>
            </a:r>
            <a:r>
              <a:rPr lang="en-US" spc="55" dirty="0">
                <a:latin typeface="Times New Roman"/>
                <a:cs typeface="Times New Roman"/>
              </a:rPr>
              <a:t>attribute’s</a:t>
            </a:r>
            <a:r>
              <a:rPr lang="en-US" spc="45" dirty="0">
                <a:latin typeface="Times New Roman"/>
                <a:cs typeface="Times New Roman"/>
              </a:rPr>
              <a:t> </a:t>
            </a:r>
            <a:r>
              <a:rPr lang="en-US" spc="55" dirty="0">
                <a:latin typeface="Times New Roman"/>
                <a:cs typeface="Times New Roman"/>
              </a:rPr>
              <a:t>example</a:t>
            </a:r>
            <a:r>
              <a:rPr lang="en-US" spc="35" dirty="0">
                <a:latin typeface="Times New Roman"/>
                <a:cs typeface="Times New Roman"/>
              </a:rPr>
              <a:t> </a:t>
            </a:r>
            <a:r>
              <a:rPr lang="en-US" spc="50" dirty="0">
                <a:latin typeface="Times New Roman"/>
                <a:cs typeface="Times New Roman"/>
              </a:rPr>
              <a:t>code</a:t>
            </a:r>
            <a:r>
              <a:rPr lang="en-US" spc="40" dirty="0">
                <a:latin typeface="Times New Roman"/>
                <a:cs typeface="Times New Roman"/>
              </a:rPr>
              <a:t> </a:t>
            </a:r>
            <a:r>
              <a:rPr lang="en-US" spc="60" dirty="0">
                <a:latin typeface="Times New Roman"/>
                <a:cs typeface="Times New Roman"/>
              </a:rPr>
              <a:t>in</a:t>
            </a:r>
            <a:r>
              <a:rPr lang="en-US" spc="40" dirty="0">
                <a:latin typeface="Times New Roman"/>
                <a:cs typeface="Times New Roman"/>
              </a:rPr>
              <a:t> </a:t>
            </a:r>
            <a:r>
              <a:rPr lang="en-US" spc="20" dirty="0">
                <a:latin typeface="Times New Roman"/>
                <a:cs typeface="Times New Roman"/>
              </a:rPr>
              <a:t>which</a:t>
            </a:r>
            <a:r>
              <a:rPr lang="en-US" spc="45" dirty="0">
                <a:latin typeface="Times New Roman"/>
                <a:cs typeface="Times New Roman"/>
              </a:rPr>
              <a:t> </a:t>
            </a:r>
            <a:r>
              <a:rPr lang="en-US" spc="20" dirty="0">
                <a:latin typeface="Times New Roman"/>
                <a:cs typeface="Times New Roman"/>
              </a:rPr>
              <a:t>we</a:t>
            </a:r>
            <a:r>
              <a:rPr lang="en-US" spc="30" dirty="0">
                <a:latin typeface="Times New Roman"/>
                <a:cs typeface="Times New Roman"/>
              </a:rPr>
              <a:t> </a:t>
            </a:r>
            <a:r>
              <a:rPr lang="en-US" spc="75" dirty="0">
                <a:latin typeface="Times New Roman"/>
                <a:cs typeface="Times New Roman"/>
              </a:rPr>
              <a:t>set</a:t>
            </a:r>
            <a:r>
              <a:rPr lang="en-US" spc="35" dirty="0">
                <a:latin typeface="Times New Roman"/>
                <a:cs typeface="Times New Roman"/>
              </a:rPr>
              <a:t> </a:t>
            </a:r>
            <a:r>
              <a:rPr lang="en-US" spc="85" dirty="0">
                <a:latin typeface="Times New Roman"/>
                <a:cs typeface="Times New Roman"/>
              </a:rPr>
              <a:t>the</a:t>
            </a:r>
            <a:r>
              <a:rPr lang="en-US" spc="30" dirty="0">
                <a:latin typeface="Times New Roman"/>
                <a:cs typeface="Times New Roman"/>
              </a:rPr>
              <a:t> </a:t>
            </a:r>
            <a:r>
              <a:rPr lang="en-US" spc="20" dirty="0">
                <a:latin typeface="Times New Roman"/>
                <a:cs typeface="Times New Roman"/>
              </a:rPr>
              <a:t>scrollbars</a:t>
            </a:r>
            <a:r>
              <a:rPr lang="en-US" spc="45" dirty="0">
                <a:latin typeface="Times New Roman"/>
                <a:cs typeface="Times New Roman"/>
              </a:rPr>
              <a:t> </a:t>
            </a:r>
            <a:r>
              <a:rPr lang="en-US" spc="65" dirty="0">
                <a:latin typeface="Times New Roman"/>
                <a:cs typeface="Times New Roman"/>
              </a:rPr>
              <a:t>in</a:t>
            </a:r>
            <a:r>
              <a:rPr lang="en-US" spc="40" dirty="0">
                <a:latin typeface="Times New Roman"/>
                <a:cs typeface="Times New Roman"/>
              </a:rPr>
              <a:t> </a:t>
            </a:r>
            <a:r>
              <a:rPr lang="en-US" spc="20" dirty="0">
                <a:latin typeface="Times New Roman"/>
                <a:cs typeface="Times New Roman"/>
              </a:rPr>
              <a:t>vertical</a:t>
            </a:r>
            <a:r>
              <a:rPr lang="en-US" spc="45" dirty="0">
                <a:latin typeface="Times New Roman"/>
                <a:cs typeface="Times New Roman"/>
              </a:rPr>
              <a:t> direction.</a:t>
            </a: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1113565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endParaRPr lang="en-US" dirty="0"/>
          </a:p>
        </p:txBody>
      </p:sp>
      <p:sp>
        <p:nvSpPr>
          <p:cNvPr id="3" name="Content Placeholder 2"/>
          <p:cNvSpPr>
            <a:spLocks noGrp="1"/>
          </p:cNvSpPr>
          <p:nvPr>
            <p:ph idx="1"/>
          </p:nvPr>
        </p:nvSpPr>
        <p:spPr>
          <a:xfrm>
            <a:off x="1451579" y="2015732"/>
            <a:ext cx="9123656" cy="3450613"/>
          </a:xfrm>
        </p:spPr>
        <p:txBody>
          <a:bodyPr/>
          <a:lstStyle/>
          <a:p>
            <a:pPr marL="62230" marR="3684270">
              <a:lnSpc>
                <a:spcPct val="150000"/>
              </a:lnSpc>
              <a:spcBef>
                <a:spcPts val="0"/>
              </a:spcBef>
            </a:pPr>
            <a:r>
              <a:rPr lang="en-US" dirty="0">
                <a:latin typeface="Consolas"/>
                <a:cs typeface="Consolas"/>
              </a:rPr>
              <a:t>&lt;</a:t>
            </a:r>
            <a:r>
              <a:rPr lang="en-US" spc="250" dirty="0">
                <a:latin typeface="Times New Roman"/>
                <a:cs typeface="Times New Roman"/>
              </a:rPr>
              <a:t> </a:t>
            </a:r>
            <a:r>
              <a:rPr lang="en-US" spc="-10" dirty="0" err="1">
                <a:latin typeface="Consolas"/>
                <a:cs typeface="Consolas"/>
              </a:rPr>
              <a:t>HorizontalScrollView</a:t>
            </a:r>
            <a:r>
              <a:rPr lang="en-US" spc="-10" dirty="0">
                <a:latin typeface="Times New Roman"/>
                <a:cs typeface="Times New Roman"/>
              </a:rPr>
              <a:t> </a:t>
            </a:r>
            <a:endParaRPr lang="en-US" spc="-10" dirty="0" smtClean="0">
              <a:latin typeface="Times New Roman"/>
              <a:cs typeface="Times New Roman"/>
            </a:endParaRPr>
          </a:p>
          <a:p>
            <a:pPr marL="62230" marR="3684270">
              <a:lnSpc>
                <a:spcPct val="150000"/>
              </a:lnSpc>
              <a:spcBef>
                <a:spcPts val="0"/>
              </a:spcBef>
            </a:pPr>
            <a:r>
              <a:rPr lang="en-US" spc="-10" dirty="0" err="1" smtClean="0">
                <a:latin typeface="Consolas"/>
                <a:cs typeface="Consolas"/>
              </a:rPr>
              <a:t>android</a:t>
            </a:r>
            <a:r>
              <a:rPr lang="en-US" spc="-10" dirty="0" err="1" smtClean="0">
                <a:solidFill>
                  <a:srgbClr val="656500"/>
                </a:solidFill>
                <a:latin typeface="Consolas"/>
                <a:cs typeface="Consolas"/>
              </a:rPr>
              <a:t>:</a:t>
            </a:r>
            <a:r>
              <a:rPr lang="en-US" spc="-10" dirty="0" err="1" smtClean="0">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endParaRPr lang="en-US" spc="-10" dirty="0" smtClean="0">
              <a:solidFill>
                <a:srgbClr val="008700"/>
              </a:solidFill>
              <a:latin typeface="Times New Roman"/>
              <a:cs typeface="Times New Roman"/>
            </a:endParaRPr>
          </a:p>
          <a:p>
            <a:pPr marL="62230" marR="3684270">
              <a:lnSpc>
                <a:spcPct val="150000"/>
              </a:lnSpc>
              <a:spcBef>
                <a:spcPts val="0"/>
              </a:spcBef>
            </a:pPr>
            <a:r>
              <a:rPr lang="en-US" spc="-10" dirty="0" err="1" smtClean="0">
                <a:latin typeface="Consolas"/>
                <a:cs typeface="Consolas"/>
              </a:rPr>
              <a:t>android</a:t>
            </a:r>
            <a:r>
              <a:rPr lang="en-US" spc="-10" dirty="0" err="1" smtClean="0">
                <a:solidFill>
                  <a:srgbClr val="656500"/>
                </a:solidFill>
                <a:latin typeface="Consolas"/>
                <a:cs typeface="Consolas"/>
              </a:rPr>
              <a:t>:</a:t>
            </a:r>
            <a:r>
              <a:rPr lang="en-US" spc="-10" dirty="0" err="1" smtClean="0">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smtClean="0">
                <a:solidFill>
                  <a:srgbClr val="008700"/>
                </a:solidFill>
                <a:latin typeface="Consolas"/>
                <a:cs typeface="Consolas"/>
              </a:rPr>
              <a:t>fill_parent</a:t>
            </a:r>
            <a:r>
              <a:rPr lang="en-US" spc="-10" dirty="0" smtClean="0">
                <a:solidFill>
                  <a:srgbClr val="008700"/>
                </a:solidFill>
                <a:latin typeface="Consolas"/>
                <a:cs typeface="Consolas"/>
              </a:rPr>
              <a:t>“</a:t>
            </a:r>
            <a:endParaRPr lang="en-US" dirty="0">
              <a:latin typeface="Consolas"/>
              <a:cs typeface="Consolas"/>
            </a:endParaRPr>
          </a:p>
          <a:p>
            <a:pPr marL="62230">
              <a:lnSpc>
                <a:spcPct val="150000"/>
              </a:lnSpc>
              <a:spcBef>
                <a:spcPts val="0"/>
              </a:spcBef>
            </a:pPr>
            <a:r>
              <a:rPr lang="en-US" spc="-20" dirty="0" err="1">
                <a:latin typeface="Consolas"/>
                <a:cs typeface="Consolas"/>
              </a:rPr>
              <a:t>android</a:t>
            </a:r>
            <a:r>
              <a:rPr lang="en-US" spc="-20" dirty="0" err="1">
                <a:solidFill>
                  <a:srgbClr val="656500"/>
                </a:solidFill>
                <a:latin typeface="Consolas"/>
                <a:cs typeface="Consolas"/>
              </a:rPr>
              <a:t>:</a:t>
            </a:r>
            <a:r>
              <a:rPr lang="en-US" spc="-20" dirty="0" err="1">
                <a:latin typeface="Consolas"/>
                <a:cs typeface="Consolas"/>
              </a:rPr>
              <a:t>scrollbars</a:t>
            </a:r>
            <a:r>
              <a:rPr lang="en-US" spc="-20" dirty="0">
                <a:solidFill>
                  <a:srgbClr val="656500"/>
                </a:solidFill>
                <a:latin typeface="Consolas"/>
                <a:cs typeface="Consolas"/>
              </a:rPr>
              <a:t>=</a:t>
            </a:r>
            <a:r>
              <a:rPr lang="en-US" spc="-20" dirty="0">
                <a:solidFill>
                  <a:srgbClr val="008700"/>
                </a:solidFill>
                <a:latin typeface="Consolas"/>
                <a:cs typeface="Consolas"/>
              </a:rPr>
              <a:t>"vertical</a:t>
            </a:r>
            <a:r>
              <a:rPr lang="en-US" spc="-20" dirty="0" smtClean="0">
                <a:solidFill>
                  <a:srgbClr val="008700"/>
                </a:solidFill>
                <a:latin typeface="Consolas"/>
                <a:cs typeface="Consolas"/>
              </a:rPr>
              <a:t>"</a:t>
            </a:r>
            <a:r>
              <a:rPr lang="en-US" spc="-20" dirty="0" smtClean="0">
                <a:solidFill>
                  <a:srgbClr val="656500"/>
                </a:solidFill>
                <a:latin typeface="Consolas"/>
                <a:cs typeface="Consolas"/>
              </a:rPr>
              <a:t>/&gt;</a:t>
            </a:r>
            <a:endParaRPr lang="en-US" dirty="0">
              <a:latin typeface="Consolas"/>
              <a:cs typeface="Consolas"/>
            </a:endParaRPr>
          </a:p>
          <a:p>
            <a:pPr marL="12700">
              <a:lnSpc>
                <a:spcPct val="100000"/>
              </a:lnSpc>
              <a:spcBef>
                <a:spcPts val="0"/>
              </a:spcBef>
            </a:pPr>
            <a:r>
              <a:rPr lang="en-US" b="1" dirty="0">
                <a:solidFill>
                  <a:srgbClr val="00847A"/>
                </a:solidFill>
                <a:latin typeface="Cambria"/>
                <a:cs typeface="Cambria"/>
              </a:rPr>
              <a:t>Example</a:t>
            </a:r>
            <a:r>
              <a:rPr lang="en-US" spc="150" dirty="0">
                <a:solidFill>
                  <a:srgbClr val="00847A"/>
                </a:solidFill>
                <a:latin typeface="Times New Roman"/>
                <a:cs typeface="Times New Roman"/>
              </a:rPr>
              <a:t> </a:t>
            </a:r>
            <a:r>
              <a:rPr lang="en-US" b="1" dirty="0">
                <a:solidFill>
                  <a:srgbClr val="00847A"/>
                </a:solidFill>
                <a:latin typeface="Cambria"/>
                <a:cs typeface="Cambria"/>
              </a:rPr>
              <a:t>of</a:t>
            </a:r>
            <a:r>
              <a:rPr lang="en-US" spc="140" dirty="0">
                <a:solidFill>
                  <a:srgbClr val="00847A"/>
                </a:solidFill>
                <a:latin typeface="Times New Roman"/>
                <a:cs typeface="Times New Roman"/>
              </a:rPr>
              <a:t> </a:t>
            </a:r>
            <a:r>
              <a:rPr lang="en-US" b="1" dirty="0" err="1">
                <a:solidFill>
                  <a:srgbClr val="00847A"/>
                </a:solidFill>
                <a:latin typeface="Cambria"/>
                <a:cs typeface="Cambria"/>
              </a:rPr>
              <a:t>ScrollView</a:t>
            </a:r>
            <a:r>
              <a:rPr lang="en-US" spc="150" dirty="0">
                <a:solidFill>
                  <a:srgbClr val="00847A"/>
                </a:solidFill>
                <a:latin typeface="Times New Roman"/>
                <a:cs typeface="Times New Roman"/>
              </a:rPr>
              <a:t> </a:t>
            </a:r>
            <a:r>
              <a:rPr lang="en-US" b="1" dirty="0">
                <a:solidFill>
                  <a:srgbClr val="00847A"/>
                </a:solidFill>
                <a:latin typeface="Cambria"/>
                <a:cs typeface="Cambria"/>
              </a:rPr>
              <a:t>In</a:t>
            </a:r>
            <a:r>
              <a:rPr lang="en-US" spc="145" dirty="0">
                <a:solidFill>
                  <a:srgbClr val="00847A"/>
                </a:solidFill>
                <a:latin typeface="Times New Roman"/>
                <a:cs typeface="Times New Roman"/>
              </a:rPr>
              <a:t> </a:t>
            </a:r>
            <a:r>
              <a:rPr lang="en-US" b="1" dirty="0">
                <a:solidFill>
                  <a:srgbClr val="00847A"/>
                </a:solidFill>
                <a:latin typeface="Cambria"/>
                <a:cs typeface="Cambria"/>
              </a:rPr>
              <a:t>Android</a:t>
            </a:r>
            <a:r>
              <a:rPr lang="en-US" spc="150" dirty="0">
                <a:solidFill>
                  <a:srgbClr val="00847A"/>
                </a:solidFill>
                <a:latin typeface="Times New Roman"/>
                <a:cs typeface="Times New Roman"/>
              </a:rPr>
              <a:t> </a:t>
            </a:r>
            <a:r>
              <a:rPr lang="en-US" b="1" spc="-10" dirty="0">
                <a:solidFill>
                  <a:srgbClr val="00847A"/>
                </a:solidFill>
                <a:latin typeface="Cambria"/>
                <a:cs typeface="Cambria"/>
              </a:rPr>
              <a:t>Studio:</a:t>
            </a:r>
            <a:endParaRPr lang="en-US" dirty="0">
              <a:latin typeface="Cambria"/>
              <a:cs typeface="Cambria"/>
            </a:endParaRPr>
          </a:p>
          <a:p>
            <a:pPr marL="12700" marR="5080">
              <a:lnSpc>
                <a:spcPct val="143600"/>
              </a:lnSpc>
              <a:spcBef>
                <a:spcPts val="0"/>
              </a:spcBef>
            </a:pPr>
            <a:r>
              <a:rPr lang="en-US" b="1" dirty="0">
                <a:solidFill>
                  <a:srgbClr val="00847A"/>
                </a:solidFill>
                <a:latin typeface="Cambria"/>
                <a:cs typeface="Cambria"/>
              </a:rPr>
              <a:t>Example</a:t>
            </a:r>
            <a:r>
              <a:rPr lang="en-US" spc="90" dirty="0">
                <a:solidFill>
                  <a:srgbClr val="00847A"/>
                </a:solidFill>
                <a:latin typeface="Times New Roman"/>
                <a:cs typeface="Times New Roman"/>
              </a:rPr>
              <a:t> </a:t>
            </a:r>
            <a:r>
              <a:rPr lang="en-US" b="1" dirty="0">
                <a:solidFill>
                  <a:srgbClr val="00847A"/>
                </a:solidFill>
                <a:latin typeface="Cambria"/>
                <a:cs typeface="Cambria"/>
              </a:rPr>
              <a:t>1:</a:t>
            </a:r>
            <a:r>
              <a:rPr lang="en-US" spc="20" dirty="0">
                <a:solidFill>
                  <a:srgbClr val="00847A"/>
                </a:solidFill>
                <a:latin typeface="Times New Roman"/>
                <a:cs typeface="Times New Roman"/>
              </a:rPr>
              <a:t> </a:t>
            </a:r>
            <a:r>
              <a:rPr lang="en-US" sz="1800" spc="60" dirty="0">
                <a:latin typeface="Times New Roman"/>
                <a:cs typeface="Times New Roman"/>
              </a:rPr>
              <a:t>In</a:t>
            </a:r>
            <a:r>
              <a:rPr lang="en-US" sz="1800" spc="50" dirty="0">
                <a:latin typeface="Times New Roman"/>
                <a:cs typeface="Times New Roman"/>
              </a:rPr>
              <a:t> </a:t>
            </a:r>
            <a:r>
              <a:rPr lang="en-US" sz="1800" spc="70" dirty="0">
                <a:latin typeface="Times New Roman"/>
                <a:cs typeface="Times New Roman"/>
              </a:rPr>
              <a:t>this</a:t>
            </a:r>
            <a:r>
              <a:rPr lang="en-US" sz="1800" spc="50" dirty="0">
                <a:latin typeface="Times New Roman"/>
                <a:cs typeface="Times New Roman"/>
              </a:rPr>
              <a:t> </a:t>
            </a:r>
            <a:r>
              <a:rPr lang="en-US" sz="1800" spc="55" dirty="0">
                <a:latin typeface="Times New Roman"/>
                <a:cs typeface="Times New Roman"/>
              </a:rPr>
              <a:t>example</a:t>
            </a:r>
            <a:r>
              <a:rPr lang="en-US" sz="1800" spc="45" dirty="0">
                <a:latin typeface="Times New Roman"/>
                <a:cs typeface="Times New Roman"/>
              </a:rPr>
              <a:t> </a:t>
            </a:r>
            <a:r>
              <a:rPr lang="en-US" sz="1800" dirty="0">
                <a:latin typeface="Times New Roman"/>
                <a:cs typeface="Times New Roman"/>
              </a:rPr>
              <a:t>we</a:t>
            </a:r>
            <a:r>
              <a:rPr lang="en-US" sz="1800" spc="45" dirty="0">
                <a:latin typeface="Times New Roman"/>
                <a:cs typeface="Times New Roman"/>
              </a:rPr>
              <a:t> </a:t>
            </a:r>
            <a:r>
              <a:rPr lang="en-US" sz="1800" dirty="0">
                <a:latin typeface="Times New Roman"/>
                <a:cs typeface="Times New Roman"/>
              </a:rPr>
              <a:t>will</a:t>
            </a:r>
            <a:r>
              <a:rPr lang="en-US" sz="1800" spc="50" dirty="0">
                <a:latin typeface="Times New Roman"/>
                <a:cs typeface="Times New Roman"/>
              </a:rPr>
              <a:t> </a:t>
            </a:r>
            <a:r>
              <a:rPr lang="en-US" sz="1800" spc="60" dirty="0">
                <a:latin typeface="Times New Roman"/>
                <a:cs typeface="Times New Roman"/>
              </a:rPr>
              <a:t>use</a:t>
            </a:r>
            <a:r>
              <a:rPr lang="en-US" sz="1800" spc="45" dirty="0">
                <a:latin typeface="Times New Roman"/>
                <a:cs typeface="Times New Roman"/>
              </a:rPr>
              <a:t> </a:t>
            </a:r>
            <a:r>
              <a:rPr lang="en-US" sz="1800" dirty="0">
                <a:latin typeface="Times New Roman"/>
                <a:cs typeface="Times New Roman"/>
              </a:rPr>
              <a:t>10</a:t>
            </a:r>
            <a:r>
              <a:rPr lang="en-US" sz="1800" spc="40" dirty="0">
                <a:latin typeface="Times New Roman"/>
                <a:cs typeface="Times New Roman"/>
              </a:rPr>
              <a:t> </a:t>
            </a:r>
            <a:r>
              <a:rPr lang="en-US" sz="1800" spc="80" dirty="0">
                <a:latin typeface="Times New Roman"/>
                <a:cs typeface="Times New Roman"/>
              </a:rPr>
              <a:t>button</a:t>
            </a:r>
            <a:r>
              <a:rPr lang="en-US" sz="1800" spc="50" dirty="0">
                <a:latin typeface="Times New Roman"/>
                <a:cs typeface="Times New Roman"/>
              </a:rPr>
              <a:t> </a:t>
            </a:r>
            <a:r>
              <a:rPr lang="en-US" sz="1800" spc="70" dirty="0">
                <a:latin typeface="Times New Roman"/>
                <a:cs typeface="Times New Roman"/>
              </a:rPr>
              <a:t>and</a:t>
            </a:r>
            <a:r>
              <a:rPr lang="en-US" sz="1800" spc="45" dirty="0">
                <a:latin typeface="Times New Roman"/>
                <a:cs typeface="Times New Roman"/>
              </a:rPr>
              <a:t> </a:t>
            </a:r>
            <a:r>
              <a:rPr lang="en-US" sz="1800" dirty="0">
                <a:latin typeface="Times New Roman"/>
                <a:cs typeface="Times New Roman"/>
              </a:rPr>
              <a:t>scroll</a:t>
            </a:r>
            <a:r>
              <a:rPr lang="en-US" sz="1800" spc="50" dirty="0">
                <a:latin typeface="Times New Roman"/>
                <a:cs typeface="Times New Roman"/>
              </a:rPr>
              <a:t> </a:t>
            </a:r>
            <a:r>
              <a:rPr lang="en-US" sz="1800" spc="90" dirty="0">
                <a:latin typeface="Times New Roman"/>
                <a:cs typeface="Times New Roman"/>
              </a:rPr>
              <a:t>them</a:t>
            </a:r>
            <a:r>
              <a:rPr lang="en-US" sz="1800" spc="40" dirty="0">
                <a:latin typeface="Times New Roman"/>
                <a:cs typeface="Times New Roman"/>
              </a:rPr>
              <a:t> </a:t>
            </a:r>
            <a:r>
              <a:rPr lang="en-US" sz="1800" spc="55" dirty="0">
                <a:latin typeface="Times New Roman"/>
                <a:cs typeface="Times New Roman"/>
              </a:rPr>
              <a:t>using</a:t>
            </a:r>
            <a:r>
              <a:rPr lang="en-US" sz="1800" spc="25" dirty="0">
                <a:latin typeface="Times New Roman"/>
                <a:cs typeface="Times New Roman"/>
              </a:rPr>
              <a:t> </a:t>
            </a:r>
            <a:r>
              <a:rPr lang="en-US" sz="1800" dirty="0" err="1">
                <a:latin typeface="Times New Roman"/>
                <a:cs typeface="Times New Roman"/>
              </a:rPr>
              <a:t>ScrollView</a:t>
            </a:r>
            <a:r>
              <a:rPr lang="en-US" sz="1800" spc="45" dirty="0">
                <a:latin typeface="Times New Roman"/>
                <a:cs typeface="Times New Roman"/>
              </a:rPr>
              <a:t> </a:t>
            </a:r>
          </a:p>
          <a:p>
            <a:pPr marL="12700" marR="5080">
              <a:lnSpc>
                <a:spcPct val="143600"/>
              </a:lnSpc>
              <a:spcBef>
                <a:spcPts val="0"/>
              </a:spcBef>
            </a:pPr>
            <a:r>
              <a:rPr lang="en-US" sz="1800" spc="65" dirty="0" smtClean="0">
                <a:latin typeface="Times New Roman"/>
                <a:cs typeface="Times New Roman"/>
              </a:rPr>
              <a:t>in</a:t>
            </a:r>
            <a:r>
              <a:rPr lang="en-US" sz="1800" spc="40" dirty="0" smtClean="0">
                <a:latin typeface="Times New Roman"/>
                <a:cs typeface="Times New Roman"/>
              </a:rPr>
              <a:t> </a:t>
            </a:r>
            <a:r>
              <a:rPr lang="en-US" sz="1800" spc="35" dirty="0">
                <a:latin typeface="Times New Roman"/>
                <a:cs typeface="Times New Roman"/>
              </a:rPr>
              <a:t>vertical </a:t>
            </a:r>
            <a:r>
              <a:rPr lang="en-US" sz="1800" spc="55" dirty="0">
                <a:latin typeface="Times New Roman"/>
                <a:cs typeface="Times New Roman"/>
              </a:rPr>
              <a:t>direction.</a:t>
            </a:r>
            <a:r>
              <a:rPr lang="en-US" sz="1800" spc="35" dirty="0">
                <a:latin typeface="Times New Roman"/>
                <a:cs typeface="Times New Roman"/>
              </a:rPr>
              <a:t> </a:t>
            </a:r>
            <a:r>
              <a:rPr lang="en-US" sz="1800" dirty="0">
                <a:latin typeface="Times New Roman"/>
                <a:cs typeface="Times New Roman"/>
              </a:rPr>
              <a:t>Below</a:t>
            </a:r>
            <a:r>
              <a:rPr lang="en-US" sz="1800" spc="35" dirty="0">
                <a:latin typeface="Times New Roman"/>
                <a:cs typeface="Times New Roman"/>
              </a:rPr>
              <a:t> </a:t>
            </a:r>
            <a:r>
              <a:rPr lang="en-US" sz="1800" dirty="0">
                <a:latin typeface="Times New Roman"/>
                <a:cs typeface="Times New Roman"/>
              </a:rPr>
              <a:t>is</a:t>
            </a:r>
            <a:r>
              <a:rPr lang="en-US" sz="1800" spc="50" dirty="0">
                <a:latin typeface="Times New Roman"/>
                <a:cs typeface="Times New Roman"/>
              </a:rPr>
              <a:t> </a:t>
            </a:r>
            <a:r>
              <a:rPr lang="en-US" sz="1800" spc="85" dirty="0">
                <a:latin typeface="Times New Roman"/>
                <a:cs typeface="Times New Roman"/>
              </a:rPr>
              <a:t>the</a:t>
            </a:r>
            <a:r>
              <a:rPr lang="en-US" sz="1800" spc="45" dirty="0">
                <a:latin typeface="Times New Roman"/>
                <a:cs typeface="Times New Roman"/>
              </a:rPr>
              <a:t> </a:t>
            </a:r>
            <a:r>
              <a:rPr lang="en-US" sz="1800" spc="50" dirty="0">
                <a:latin typeface="Times New Roman"/>
                <a:cs typeface="Times New Roman"/>
              </a:rPr>
              <a:t>code</a:t>
            </a:r>
            <a:r>
              <a:rPr lang="en-US" sz="1800" spc="45" dirty="0">
                <a:latin typeface="Times New Roman"/>
                <a:cs typeface="Times New Roman"/>
              </a:rPr>
              <a:t> </a:t>
            </a:r>
            <a:r>
              <a:rPr lang="en-US" sz="1800" spc="70" dirty="0">
                <a:latin typeface="Times New Roman"/>
                <a:cs typeface="Times New Roman"/>
              </a:rPr>
              <a:t>and</a:t>
            </a:r>
            <a:r>
              <a:rPr lang="en-US" sz="1800" spc="45" dirty="0">
                <a:latin typeface="Times New Roman"/>
                <a:cs typeface="Times New Roman"/>
              </a:rPr>
              <a:t> </a:t>
            </a:r>
            <a:r>
              <a:rPr lang="en-US" sz="1800" dirty="0">
                <a:latin typeface="Times New Roman"/>
                <a:cs typeface="Times New Roman"/>
              </a:rPr>
              <a:t>final</a:t>
            </a:r>
            <a:r>
              <a:rPr lang="en-US" sz="1800" spc="50" dirty="0">
                <a:latin typeface="Times New Roman"/>
                <a:cs typeface="Times New Roman"/>
              </a:rPr>
              <a:t> </a:t>
            </a:r>
            <a:r>
              <a:rPr lang="en-US" sz="1800" spc="70" dirty="0">
                <a:latin typeface="Times New Roman"/>
                <a:cs typeface="Times New Roman"/>
              </a:rPr>
              <a:t>Output</a:t>
            </a:r>
            <a:r>
              <a:rPr lang="en-US" sz="1800" spc="50" dirty="0">
                <a:latin typeface="Times New Roman"/>
                <a:cs typeface="Times New Roman"/>
              </a:rPr>
              <a:t> </a:t>
            </a:r>
            <a:r>
              <a:rPr lang="en-US" sz="1800" dirty="0">
                <a:latin typeface="Times New Roman"/>
                <a:cs typeface="Times New Roman"/>
              </a:rPr>
              <a:t>we</a:t>
            </a:r>
            <a:r>
              <a:rPr lang="en-US" sz="1800" spc="45" dirty="0">
                <a:latin typeface="Times New Roman"/>
                <a:cs typeface="Times New Roman"/>
              </a:rPr>
              <a:t> </a:t>
            </a:r>
            <a:r>
              <a:rPr lang="en-US" sz="1800" dirty="0">
                <a:latin typeface="Times New Roman"/>
                <a:cs typeface="Times New Roman"/>
              </a:rPr>
              <a:t>will</a:t>
            </a:r>
            <a:r>
              <a:rPr lang="en-US" sz="1800" spc="50" dirty="0">
                <a:latin typeface="Times New Roman"/>
                <a:cs typeface="Times New Roman"/>
              </a:rPr>
              <a:t> create:</a:t>
            </a:r>
            <a:endParaRPr lang="en-US" sz="1800" dirty="0">
              <a:latin typeface="Times New Roman"/>
              <a:cs typeface="Times New Roman"/>
            </a:endParaRPr>
          </a:p>
          <a:p>
            <a:pPr>
              <a:spcBef>
                <a:spcPts val="0"/>
              </a:spcBef>
            </a:pPr>
            <a:endParaRPr lang="en-US" dirty="0"/>
          </a:p>
        </p:txBody>
      </p:sp>
      <p:pic>
        <p:nvPicPr>
          <p:cNvPr id="4" name="object 11"/>
          <p:cNvPicPr/>
          <p:nvPr/>
        </p:nvPicPr>
        <p:blipFill>
          <a:blip r:embed="rId2" cstate="print"/>
          <a:stretch>
            <a:fillRect/>
          </a:stretch>
        </p:blipFill>
        <p:spPr>
          <a:xfrm>
            <a:off x="10296939" y="3250095"/>
            <a:ext cx="1997764" cy="2602723"/>
          </a:xfrm>
          <a:prstGeom prst="rect">
            <a:avLst/>
          </a:prstGeom>
        </p:spPr>
      </p:pic>
    </p:spTree>
    <p:extLst>
      <p:ext uri="{BB962C8B-B14F-4D97-AF65-F5344CB8AC3E}">
        <p14:creationId xmlns:p14="http://schemas.microsoft.com/office/powerpoint/2010/main" val="884983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 view</a:t>
            </a:r>
            <a:endParaRPr lang="en-US" dirty="0"/>
          </a:p>
        </p:txBody>
      </p:sp>
      <p:sp>
        <p:nvSpPr>
          <p:cNvPr id="3" name="Content Placeholder 2"/>
          <p:cNvSpPr>
            <a:spLocks noGrp="1"/>
          </p:cNvSpPr>
          <p:nvPr>
            <p:ph idx="1"/>
          </p:nvPr>
        </p:nvSpPr>
        <p:spPr/>
        <p:txBody>
          <a:bodyPr>
            <a:normAutofit fontScale="47500" lnSpcReduction="20000"/>
          </a:bodyPr>
          <a:lstStyle/>
          <a:p>
            <a:pPr marL="0" marR="1231900" indent="0">
              <a:lnSpc>
                <a:spcPct val="97200"/>
              </a:lnSpc>
              <a:spcBef>
                <a:spcPts val="0"/>
              </a:spcBef>
              <a:buNone/>
            </a:pPr>
            <a:r>
              <a:rPr lang="en-US" spc="-10" dirty="0">
                <a:latin typeface="Consolas"/>
                <a:cs typeface="Consolas"/>
              </a:rPr>
              <a:t>&lt;</a:t>
            </a:r>
            <a:r>
              <a:rPr lang="en-US" spc="-10" dirty="0" err="1">
                <a:latin typeface="Consolas"/>
                <a:cs typeface="Consolas"/>
              </a:rPr>
              <a:t>RelativeLayout</a:t>
            </a:r>
            <a:r>
              <a:rPr lang="en-US" spc="210" dirty="0">
                <a:latin typeface="Times New Roman"/>
                <a:cs typeface="Times New Roman"/>
              </a:rPr>
              <a:t> </a:t>
            </a:r>
            <a:r>
              <a:rPr lang="en-US" spc="-10" dirty="0" err="1">
                <a:latin typeface="Consolas"/>
                <a:cs typeface="Consolas"/>
              </a:rPr>
              <a:t>xmlns:android</a:t>
            </a:r>
            <a:r>
              <a:rPr lang="en-US" spc="-10" dirty="0">
                <a:latin typeface="Consolas"/>
                <a:cs typeface="Consolas"/>
              </a:rPr>
              <a:t>="</a:t>
            </a:r>
            <a:r>
              <a:rPr lang="en-US" spc="-10" dirty="0">
                <a:latin typeface="Consolas"/>
                <a:cs typeface="Consolas"/>
                <a:hlinkClick r:id="rId2"/>
              </a:rPr>
              <a:t>http://schemas.android.com/</a:t>
            </a:r>
            <a:r>
              <a:rPr lang="en-US" spc="-10" dirty="0" err="1">
                <a:latin typeface="Consolas"/>
                <a:cs typeface="Consolas"/>
                <a:hlinkClick r:id="rId2"/>
              </a:rPr>
              <a:t>apk</a:t>
            </a:r>
            <a:r>
              <a:rPr lang="en-US" spc="-10" dirty="0">
                <a:latin typeface="Consolas"/>
                <a:cs typeface="Consolas"/>
                <a:hlinkClick r:id="rId2"/>
              </a:rPr>
              <a:t>/res/android</a:t>
            </a:r>
            <a:r>
              <a:rPr lang="en-US" spc="-10" dirty="0">
                <a:latin typeface="Consolas"/>
                <a:cs typeface="Consolas"/>
              </a:rPr>
              <a:t>"</a:t>
            </a:r>
            <a:r>
              <a:rPr lang="en-US" spc="-10" dirty="0">
                <a:latin typeface="Times New Roman"/>
                <a:cs typeface="Times New Roman"/>
              </a:rPr>
              <a:t> </a:t>
            </a:r>
            <a:r>
              <a:rPr lang="en-US" spc="-10" dirty="0" err="1">
                <a:latin typeface="Consolas"/>
                <a:cs typeface="Consolas"/>
              </a:rPr>
              <a:t>xmlns</a:t>
            </a:r>
            <a:r>
              <a:rPr lang="en-US" spc="-10" dirty="0" err="1">
                <a:solidFill>
                  <a:srgbClr val="656500"/>
                </a:solidFill>
                <a:latin typeface="Consolas"/>
                <a:cs typeface="Consolas"/>
              </a:rPr>
              <a:t>:</a:t>
            </a:r>
            <a:r>
              <a:rPr lang="en-US" spc="-10" dirty="0" err="1">
                <a:latin typeface="Consolas"/>
                <a:cs typeface="Consolas"/>
              </a:rPr>
              <a:t>tools</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a:solidFill>
                  <a:srgbClr val="008700"/>
                </a:solidFill>
                <a:latin typeface="Consolas"/>
                <a:cs typeface="Consolas"/>
                <a:hlinkClick r:id="rId3"/>
              </a:rPr>
              <a:t>http://schemas.android.com/tools</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match_parent</a:t>
            </a:r>
            <a:r>
              <a:rPr lang="en-US" spc="-10" dirty="0">
                <a:solidFill>
                  <a:srgbClr val="008700"/>
                </a:solidFill>
                <a:latin typeface="Consolas"/>
                <a:cs typeface="Consolas"/>
              </a:rPr>
              <a:t>"</a:t>
            </a:r>
            <a:endParaRPr lang="en-US" dirty="0">
              <a:latin typeface="Consolas"/>
              <a:cs typeface="Consolas"/>
            </a:endParaRPr>
          </a:p>
          <a:p>
            <a:pPr marL="0" marR="3621404" indent="0">
              <a:lnSpc>
                <a:spcPts val="1060"/>
              </a:lnSpc>
              <a:spcBef>
                <a:spcPts val="0"/>
              </a:spcBef>
              <a:buNone/>
            </a:pP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match_parent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tools</a:t>
            </a:r>
            <a:r>
              <a:rPr lang="en-US" spc="-10" dirty="0" err="1">
                <a:solidFill>
                  <a:srgbClr val="656500"/>
                </a:solidFill>
                <a:latin typeface="Consolas"/>
                <a:cs typeface="Consolas"/>
              </a:rPr>
              <a:t>:</a:t>
            </a:r>
            <a:r>
              <a:rPr lang="en-US" spc="-10" dirty="0" err="1">
                <a:latin typeface="Consolas"/>
                <a:cs typeface="Consolas"/>
              </a:rPr>
              <a:t>context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MainActivity</a:t>
            </a:r>
            <a:r>
              <a:rPr lang="en-US" spc="-10" dirty="0">
                <a:solidFill>
                  <a:srgbClr val="008700"/>
                </a:solidFill>
                <a:latin typeface="Consolas"/>
                <a:cs typeface="Consolas"/>
              </a:rPr>
              <a:t>"&gt;</a:t>
            </a:r>
            <a:endParaRPr lang="en-US" dirty="0">
              <a:latin typeface="Consolas"/>
              <a:cs typeface="Consolas"/>
            </a:endParaRPr>
          </a:p>
          <a:p>
            <a:pPr marL="0" marR="3684270" indent="0">
              <a:lnSpc>
                <a:spcPct val="97400"/>
              </a:lnSpc>
              <a:spcBef>
                <a:spcPts val="0"/>
              </a:spcBef>
              <a:buNone/>
            </a:pPr>
            <a:r>
              <a:rPr lang="en-US" spc="-10" dirty="0">
                <a:latin typeface="Consolas"/>
                <a:cs typeface="Consolas"/>
              </a:rPr>
              <a:t>&lt;</a:t>
            </a:r>
            <a:r>
              <a:rPr lang="en-US" spc="-10" dirty="0" err="1">
                <a:latin typeface="Consolas"/>
                <a:cs typeface="Consolas"/>
              </a:rPr>
              <a:t>ScrollView</a:t>
            </a:r>
            <a:r>
              <a:rPr lang="en-US" spc="-10" dirty="0">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scrollbars</a:t>
            </a:r>
            <a:r>
              <a:rPr lang="en-US" spc="-10" dirty="0">
                <a:solidFill>
                  <a:srgbClr val="656500"/>
                </a:solidFill>
                <a:latin typeface="Consolas"/>
                <a:cs typeface="Consolas"/>
              </a:rPr>
              <a:t>=</a:t>
            </a:r>
            <a:r>
              <a:rPr lang="en-US" spc="-10" dirty="0">
                <a:solidFill>
                  <a:srgbClr val="008700"/>
                </a:solidFill>
                <a:latin typeface="Consolas"/>
                <a:cs typeface="Consolas"/>
              </a:rPr>
              <a:t>"vertical"&gt;</a:t>
            </a:r>
            <a:endParaRPr lang="en-US" dirty="0">
              <a:latin typeface="Consolas"/>
              <a:cs typeface="Consolas"/>
            </a:endParaRPr>
          </a:p>
          <a:p>
            <a:pPr marL="0" indent="0">
              <a:lnSpc>
                <a:spcPct val="100000"/>
              </a:lnSpc>
              <a:spcBef>
                <a:spcPts val="0"/>
              </a:spcBef>
              <a:buNone/>
            </a:pPr>
            <a:endParaRPr lang="en-US" dirty="0">
              <a:latin typeface="Consolas"/>
              <a:cs typeface="Consolas"/>
            </a:endParaRPr>
          </a:p>
          <a:p>
            <a:pPr marL="0" marR="3684270" indent="0">
              <a:lnSpc>
                <a:spcPct val="97500"/>
              </a:lnSpc>
              <a:spcBef>
                <a:spcPts val="0"/>
              </a:spcBef>
              <a:buNone/>
            </a:pPr>
            <a:r>
              <a:rPr lang="en-US" spc="-10" dirty="0">
                <a:latin typeface="Consolas"/>
                <a:cs typeface="Consolas"/>
              </a:rPr>
              <a:t>&lt;</a:t>
            </a:r>
            <a:r>
              <a:rPr lang="en-US" spc="-10" dirty="0" err="1">
                <a:latin typeface="Consolas"/>
                <a:cs typeface="Consolas"/>
              </a:rPr>
              <a:t>LinearLayout</a:t>
            </a:r>
            <a:r>
              <a:rPr lang="en-US" spc="-10" dirty="0">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layout_margin</a:t>
            </a:r>
            <a:r>
              <a:rPr lang="en-US" spc="-10" dirty="0">
                <a:solidFill>
                  <a:srgbClr val="656500"/>
                </a:solidFill>
                <a:latin typeface="Consolas"/>
                <a:cs typeface="Consolas"/>
              </a:rPr>
              <a:t>=</a:t>
            </a:r>
            <a:r>
              <a:rPr lang="en-US" spc="-10" dirty="0">
                <a:solidFill>
                  <a:srgbClr val="008700"/>
                </a:solidFill>
                <a:latin typeface="Consolas"/>
                <a:cs typeface="Consolas"/>
              </a:rPr>
              <a:t>"20dp"</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orientation</a:t>
            </a:r>
            <a:r>
              <a:rPr lang="en-US" spc="-10" dirty="0">
                <a:solidFill>
                  <a:srgbClr val="656500"/>
                </a:solidFill>
                <a:latin typeface="Consolas"/>
                <a:cs typeface="Consolas"/>
              </a:rPr>
              <a:t>=</a:t>
            </a:r>
            <a:r>
              <a:rPr lang="en-US" spc="-10" dirty="0">
                <a:solidFill>
                  <a:srgbClr val="008700"/>
                </a:solidFill>
                <a:latin typeface="Consolas"/>
                <a:cs typeface="Consolas"/>
              </a:rPr>
              <a:t>"vertical"&gt;</a:t>
            </a:r>
            <a:endParaRPr lang="en-US" dirty="0">
              <a:latin typeface="Consolas"/>
              <a:cs typeface="Consolas"/>
            </a:endParaRPr>
          </a:p>
          <a:p>
            <a:pPr marL="0" indent="0">
              <a:lnSpc>
                <a:spcPct val="100000"/>
              </a:lnSpc>
              <a:spcBef>
                <a:spcPts val="0"/>
              </a:spcBef>
              <a:buNone/>
            </a:pPr>
            <a:endParaRPr lang="en-US" dirty="0">
              <a:latin typeface="Consolas"/>
              <a:cs typeface="Consolas"/>
            </a:endParaRPr>
          </a:p>
          <a:p>
            <a:pPr marL="0" marR="3621404" indent="0">
              <a:lnSpc>
                <a:spcPct val="97500"/>
              </a:lnSpc>
              <a:spcBef>
                <a:spcPts val="0"/>
              </a:spcBef>
              <a:buNone/>
            </a:pPr>
            <a:r>
              <a:rPr lang="en-US" spc="-10" dirty="0">
                <a:latin typeface="Consolas"/>
                <a:cs typeface="Consolas"/>
              </a:rPr>
              <a:t>&lt;Button</a:t>
            </a:r>
            <a:r>
              <a:rPr lang="en-US" spc="-10" dirty="0">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wrap_content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layout_gravity</a:t>
            </a:r>
            <a:r>
              <a:rPr lang="en-US" spc="-10" dirty="0">
                <a:solidFill>
                  <a:srgbClr val="656500"/>
                </a:solidFill>
                <a:latin typeface="Consolas"/>
                <a:cs typeface="Consolas"/>
              </a:rPr>
              <a:t>=</a:t>
            </a:r>
            <a:r>
              <a:rPr lang="en-US" spc="-10" dirty="0">
                <a:solidFill>
                  <a:srgbClr val="008700"/>
                </a:solidFill>
                <a:latin typeface="Consolas"/>
                <a:cs typeface="Consolas"/>
              </a:rPr>
              <a:t>"center"</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background</a:t>
            </a:r>
            <a:r>
              <a:rPr lang="en-US" spc="-10" dirty="0">
                <a:solidFill>
                  <a:srgbClr val="656500"/>
                </a:solidFill>
                <a:latin typeface="Consolas"/>
                <a:cs typeface="Consolas"/>
              </a:rPr>
              <a:t>=</a:t>
            </a:r>
            <a:r>
              <a:rPr lang="en-US" spc="-10" dirty="0">
                <a:solidFill>
                  <a:srgbClr val="008700"/>
                </a:solidFill>
                <a:latin typeface="Consolas"/>
                <a:cs typeface="Consolas"/>
              </a:rPr>
              <a:t>"#f00"</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a:t>
            </a:r>
            <a:r>
              <a:rPr lang="en-US" spc="-10" dirty="0">
                <a:solidFill>
                  <a:srgbClr val="656500"/>
                </a:solidFill>
                <a:latin typeface="Consolas"/>
                <a:cs typeface="Consolas"/>
              </a:rPr>
              <a:t>=</a:t>
            </a:r>
            <a:r>
              <a:rPr lang="en-US" spc="-10" dirty="0">
                <a:solidFill>
                  <a:srgbClr val="008700"/>
                </a:solidFill>
                <a:latin typeface="Consolas"/>
                <a:cs typeface="Consolas"/>
              </a:rPr>
              <a:t>"Button</a:t>
            </a:r>
            <a:r>
              <a:rPr lang="en-US" spc="204" dirty="0">
                <a:solidFill>
                  <a:srgbClr val="008700"/>
                </a:solidFill>
                <a:latin typeface="Times New Roman"/>
                <a:cs typeface="Times New Roman"/>
              </a:rPr>
              <a:t> </a:t>
            </a:r>
            <a:r>
              <a:rPr lang="en-US" spc="-25" dirty="0">
                <a:solidFill>
                  <a:srgbClr val="008700"/>
                </a:solidFill>
                <a:latin typeface="Consolas"/>
                <a:cs typeface="Consolas"/>
              </a:rPr>
              <a:t>1"</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textColor</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fff</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textSize</a:t>
            </a:r>
            <a:r>
              <a:rPr lang="en-US" spc="-10" dirty="0">
                <a:solidFill>
                  <a:srgbClr val="656500"/>
                </a:solidFill>
                <a:latin typeface="Consolas"/>
                <a:cs typeface="Consolas"/>
              </a:rPr>
              <a:t>=</a:t>
            </a:r>
            <a:r>
              <a:rPr lang="en-US" spc="-10" dirty="0">
                <a:solidFill>
                  <a:srgbClr val="008700"/>
                </a:solidFill>
                <a:latin typeface="Consolas"/>
                <a:cs typeface="Consolas"/>
              </a:rPr>
              <a:t>"20sp"</a:t>
            </a:r>
            <a:r>
              <a:rPr lang="en-US" spc="220" dirty="0">
                <a:solidFill>
                  <a:srgbClr val="008700"/>
                </a:solidFill>
                <a:latin typeface="Times New Roman"/>
                <a:cs typeface="Times New Roman"/>
              </a:rPr>
              <a:t> </a:t>
            </a:r>
            <a:r>
              <a:rPr lang="en-US" spc="-25" dirty="0">
                <a:solidFill>
                  <a:srgbClr val="656500"/>
                </a:solidFill>
                <a:latin typeface="Consolas"/>
                <a:cs typeface="Consolas"/>
              </a:rPr>
              <a:t>/&gt;</a:t>
            </a:r>
            <a:endParaRPr lang="en-US" dirty="0">
              <a:latin typeface="Consolas"/>
              <a:cs typeface="Consolas"/>
            </a:endParaRPr>
          </a:p>
          <a:p>
            <a:pPr marL="0" indent="0">
              <a:lnSpc>
                <a:spcPct val="100000"/>
              </a:lnSpc>
              <a:spcBef>
                <a:spcPts val="0"/>
              </a:spcBef>
              <a:buNone/>
            </a:pPr>
            <a:endParaRPr lang="en-US" dirty="0">
              <a:latin typeface="Consolas"/>
              <a:cs typeface="Consolas"/>
            </a:endParaRPr>
          </a:p>
          <a:p>
            <a:pPr marL="0" marR="3621404" indent="0">
              <a:lnSpc>
                <a:spcPct val="97600"/>
              </a:lnSpc>
              <a:spcBef>
                <a:spcPts val="0"/>
              </a:spcBef>
              <a:buNone/>
            </a:pPr>
            <a:r>
              <a:rPr lang="en-US" spc="-10" dirty="0">
                <a:latin typeface="Consolas"/>
                <a:cs typeface="Consolas"/>
              </a:rPr>
              <a:t>&lt;Button</a:t>
            </a:r>
            <a:r>
              <a:rPr lang="en-US" spc="-10" dirty="0">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wrap_content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layout_gravity</a:t>
            </a:r>
            <a:r>
              <a:rPr lang="en-US" spc="-10" dirty="0">
                <a:solidFill>
                  <a:srgbClr val="656500"/>
                </a:solidFill>
                <a:latin typeface="Consolas"/>
                <a:cs typeface="Consolas"/>
              </a:rPr>
              <a:t>=</a:t>
            </a:r>
            <a:r>
              <a:rPr lang="en-US" spc="-10" dirty="0">
                <a:solidFill>
                  <a:srgbClr val="008700"/>
                </a:solidFill>
                <a:latin typeface="Consolas"/>
                <a:cs typeface="Consolas"/>
              </a:rPr>
              <a:t>"center"</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layout_marginTop</a:t>
            </a:r>
            <a:r>
              <a:rPr lang="en-US" spc="-10" dirty="0">
                <a:solidFill>
                  <a:srgbClr val="656500"/>
                </a:solidFill>
                <a:latin typeface="Consolas"/>
                <a:cs typeface="Consolas"/>
              </a:rPr>
              <a:t>=</a:t>
            </a:r>
            <a:r>
              <a:rPr lang="en-US" spc="-10" dirty="0">
                <a:solidFill>
                  <a:srgbClr val="008700"/>
                </a:solidFill>
                <a:latin typeface="Consolas"/>
                <a:cs typeface="Consolas"/>
              </a:rPr>
              <a:t>"20dp"</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background</a:t>
            </a:r>
            <a:r>
              <a:rPr lang="en-US" spc="-10" dirty="0">
                <a:solidFill>
                  <a:srgbClr val="656500"/>
                </a:solidFill>
                <a:latin typeface="Consolas"/>
                <a:cs typeface="Consolas"/>
              </a:rPr>
              <a:t>=</a:t>
            </a:r>
            <a:r>
              <a:rPr lang="en-US" spc="-10" dirty="0">
                <a:solidFill>
                  <a:srgbClr val="008700"/>
                </a:solidFill>
                <a:latin typeface="Consolas"/>
                <a:cs typeface="Consolas"/>
              </a:rPr>
              <a:t>"#0f0"</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a:t>
            </a:r>
            <a:r>
              <a:rPr lang="en-US" spc="-10" dirty="0">
                <a:solidFill>
                  <a:srgbClr val="656500"/>
                </a:solidFill>
                <a:latin typeface="Consolas"/>
                <a:cs typeface="Consolas"/>
              </a:rPr>
              <a:t>=</a:t>
            </a:r>
            <a:r>
              <a:rPr lang="en-US" spc="-10" dirty="0">
                <a:solidFill>
                  <a:srgbClr val="008700"/>
                </a:solidFill>
                <a:latin typeface="Consolas"/>
                <a:cs typeface="Consolas"/>
              </a:rPr>
              <a:t>"Button</a:t>
            </a:r>
            <a:r>
              <a:rPr lang="en-US" spc="204" dirty="0">
                <a:solidFill>
                  <a:srgbClr val="008700"/>
                </a:solidFill>
                <a:latin typeface="Times New Roman"/>
                <a:cs typeface="Times New Roman"/>
              </a:rPr>
              <a:t> </a:t>
            </a:r>
            <a:r>
              <a:rPr lang="en-US" spc="-25" dirty="0">
                <a:solidFill>
                  <a:srgbClr val="008700"/>
                </a:solidFill>
                <a:latin typeface="Consolas"/>
                <a:cs typeface="Consolas"/>
              </a:rPr>
              <a:t>2"</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textColor</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fff</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textSize</a:t>
            </a:r>
            <a:r>
              <a:rPr lang="en-US" spc="-10" dirty="0">
                <a:solidFill>
                  <a:srgbClr val="656500"/>
                </a:solidFill>
                <a:latin typeface="Consolas"/>
                <a:cs typeface="Consolas"/>
              </a:rPr>
              <a:t>=</a:t>
            </a:r>
            <a:r>
              <a:rPr lang="en-US" spc="-10" dirty="0">
                <a:solidFill>
                  <a:srgbClr val="008700"/>
                </a:solidFill>
                <a:latin typeface="Consolas"/>
                <a:cs typeface="Consolas"/>
              </a:rPr>
              <a:t>"20sp"</a:t>
            </a:r>
            <a:r>
              <a:rPr lang="en-US" spc="220" dirty="0">
                <a:solidFill>
                  <a:srgbClr val="008700"/>
                </a:solidFill>
                <a:latin typeface="Times New Roman"/>
                <a:cs typeface="Times New Roman"/>
              </a:rPr>
              <a:t> </a:t>
            </a:r>
            <a:r>
              <a:rPr lang="en-US" spc="-25" dirty="0" smtClean="0">
                <a:solidFill>
                  <a:srgbClr val="656500"/>
                </a:solidFill>
                <a:latin typeface="Consolas"/>
                <a:cs typeface="Consolas"/>
              </a:rPr>
              <a:t>/&gt;</a:t>
            </a:r>
          </a:p>
          <a:p>
            <a:pPr marL="0" marR="3621404" indent="0">
              <a:lnSpc>
                <a:spcPct val="97600"/>
              </a:lnSpc>
              <a:spcBef>
                <a:spcPts val="0"/>
              </a:spcBef>
              <a:buNone/>
            </a:pPr>
            <a:endParaRPr lang="en-US" spc="-25" dirty="0">
              <a:solidFill>
                <a:srgbClr val="656500"/>
              </a:solidFill>
              <a:latin typeface="Consolas"/>
              <a:cs typeface="Consolas"/>
            </a:endParaRPr>
          </a:p>
          <a:p>
            <a:pPr marL="0" marR="3621404" indent="0">
              <a:lnSpc>
                <a:spcPct val="97600"/>
              </a:lnSpc>
              <a:spcBef>
                <a:spcPts val="0"/>
              </a:spcBef>
              <a:buNone/>
            </a:pPr>
            <a:endParaRPr lang="en-US" spc="-25" dirty="0" smtClean="0">
              <a:solidFill>
                <a:srgbClr val="656500"/>
              </a:solidFill>
              <a:latin typeface="Consolas"/>
              <a:cs typeface="Consolas"/>
            </a:endParaRPr>
          </a:p>
          <a:p>
            <a:pPr marL="0" marR="3621404" indent="0">
              <a:lnSpc>
                <a:spcPct val="97600"/>
              </a:lnSpc>
              <a:spcBef>
                <a:spcPts val="0"/>
              </a:spcBef>
              <a:buNone/>
            </a:pPr>
            <a:endParaRPr lang="en-US" dirty="0">
              <a:latin typeface="Consolas"/>
              <a:cs typeface="Consolas"/>
            </a:endParaRPr>
          </a:p>
          <a:p>
            <a:pPr marL="0" marR="3621404" indent="0">
              <a:lnSpc>
                <a:spcPct val="97500"/>
              </a:lnSpc>
              <a:spcBef>
                <a:spcPts val="0"/>
              </a:spcBef>
              <a:buNone/>
            </a:pPr>
            <a:r>
              <a:rPr lang="en-US" spc="-10" dirty="0">
                <a:latin typeface="Consolas"/>
                <a:cs typeface="Consolas"/>
              </a:rPr>
              <a:t>&lt;Button</a:t>
            </a:r>
            <a:r>
              <a:rPr lang="en-US" spc="-10" dirty="0">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layout_width</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fill_parent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layout_height</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wrap_content</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layout_gravity</a:t>
            </a:r>
            <a:r>
              <a:rPr lang="en-US" spc="-10" dirty="0">
                <a:solidFill>
                  <a:srgbClr val="656500"/>
                </a:solidFill>
                <a:latin typeface="Consolas"/>
                <a:cs typeface="Consolas"/>
              </a:rPr>
              <a:t>=</a:t>
            </a:r>
            <a:r>
              <a:rPr lang="en-US" spc="-10" dirty="0">
                <a:solidFill>
                  <a:srgbClr val="008700"/>
                </a:solidFill>
                <a:latin typeface="Consolas"/>
                <a:cs typeface="Consolas"/>
              </a:rPr>
              <a:t>"center"</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layout_marginTop</a:t>
            </a:r>
            <a:r>
              <a:rPr lang="en-US" spc="-10" dirty="0">
                <a:solidFill>
                  <a:srgbClr val="656500"/>
                </a:solidFill>
                <a:latin typeface="Consolas"/>
                <a:cs typeface="Consolas"/>
              </a:rPr>
              <a:t>=</a:t>
            </a:r>
            <a:r>
              <a:rPr lang="en-US" spc="-10" dirty="0">
                <a:solidFill>
                  <a:srgbClr val="008700"/>
                </a:solidFill>
                <a:latin typeface="Consolas"/>
                <a:cs typeface="Consolas"/>
              </a:rPr>
              <a:t>"20dp"</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background</a:t>
            </a:r>
            <a:r>
              <a:rPr lang="en-US" spc="-10" dirty="0">
                <a:solidFill>
                  <a:srgbClr val="656500"/>
                </a:solidFill>
                <a:latin typeface="Consolas"/>
                <a:cs typeface="Consolas"/>
              </a:rPr>
              <a:t>=</a:t>
            </a:r>
            <a:r>
              <a:rPr lang="en-US" spc="-10" dirty="0">
                <a:solidFill>
                  <a:srgbClr val="008700"/>
                </a:solidFill>
                <a:latin typeface="Consolas"/>
                <a:cs typeface="Consolas"/>
              </a:rPr>
              <a:t>"#0f0"</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a:t>
            </a:r>
            <a:r>
              <a:rPr lang="en-US" spc="-10" dirty="0">
                <a:solidFill>
                  <a:srgbClr val="656500"/>
                </a:solidFill>
                <a:latin typeface="Consolas"/>
                <a:cs typeface="Consolas"/>
              </a:rPr>
              <a:t>=</a:t>
            </a:r>
            <a:r>
              <a:rPr lang="en-US" spc="-10" dirty="0">
                <a:solidFill>
                  <a:srgbClr val="008700"/>
                </a:solidFill>
                <a:latin typeface="Consolas"/>
                <a:cs typeface="Consolas"/>
              </a:rPr>
              <a:t>"Button</a:t>
            </a:r>
            <a:r>
              <a:rPr lang="en-US" spc="204" dirty="0">
                <a:solidFill>
                  <a:srgbClr val="008700"/>
                </a:solidFill>
                <a:latin typeface="Times New Roman"/>
                <a:cs typeface="Times New Roman"/>
              </a:rPr>
              <a:t> </a:t>
            </a:r>
            <a:r>
              <a:rPr lang="en-US" spc="-25" dirty="0">
                <a:solidFill>
                  <a:srgbClr val="008700"/>
                </a:solidFill>
                <a:latin typeface="Consolas"/>
                <a:cs typeface="Consolas"/>
              </a:rPr>
              <a:t>10"</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textColor</a:t>
            </a:r>
            <a:r>
              <a:rPr lang="en-US" spc="-10" dirty="0">
                <a:solidFill>
                  <a:srgbClr val="656500"/>
                </a:solidFill>
                <a:latin typeface="Consolas"/>
                <a:cs typeface="Consolas"/>
              </a:rPr>
              <a:t>=</a:t>
            </a:r>
            <a:r>
              <a:rPr lang="en-US" spc="-10" dirty="0">
                <a:solidFill>
                  <a:srgbClr val="008700"/>
                </a:solidFill>
                <a:latin typeface="Consolas"/>
                <a:cs typeface="Consolas"/>
              </a:rPr>
              <a:t>"#</a:t>
            </a:r>
            <a:r>
              <a:rPr lang="en-US" spc="-10" dirty="0" err="1">
                <a:solidFill>
                  <a:srgbClr val="008700"/>
                </a:solidFill>
                <a:latin typeface="Consolas"/>
                <a:cs typeface="Consolas"/>
              </a:rPr>
              <a:t>fff</a:t>
            </a:r>
            <a:r>
              <a:rPr lang="en-US" spc="-10" dirty="0">
                <a:solidFill>
                  <a:srgbClr val="008700"/>
                </a:solidFill>
                <a:latin typeface="Consolas"/>
                <a:cs typeface="Consolas"/>
              </a:rPr>
              <a:t>"</a:t>
            </a:r>
            <a:r>
              <a:rPr lang="en-US" spc="-10" dirty="0">
                <a:solidFill>
                  <a:srgbClr val="008700"/>
                </a:solidFill>
                <a:latin typeface="Times New Roman"/>
                <a:cs typeface="Times New Roman"/>
              </a:rPr>
              <a:t> </a:t>
            </a:r>
            <a:r>
              <a:rPr lang="en-US" spc="-10" dirty="0" err="1">
                <a:latin typeface="Consolas"/>
                <a:cs typeface="Consolas"/>
              </a:rPr>
              <a:t>android</a:t>
            </a:r>
            <a:r>
              <a:rPr lang="en-US" spc="-10" dirty="0" err="1">
                <a:solidFill>
                  <a:srgbClr val="656500"/>
                </a:solidFill>
                <a:latin typeface="Consolas"/>
                <a:cs typeface="Consolas"/>
              </a:rPr>
              <a:t>:</a:t>
            </a:r>
            <a:r>
              <a:rPr lang="en-US" spc="-10" dirty="0" err="1">
                <a:latin typeface="Consolas"/>
                <a:cs typeface="Consolas"/>
              </a:rPr>
              <a:t>textSize</a:t>
            </a:r>
            <a:r>
              <a:rPr lang="en-US" spc="-10" dirty="0">
                <a:solidFill>
                  <a:srgbClr val="656500"/>
                </a:solidFill>
                <a:latin typeface="Consolas"/>
                <a:cs typeface="Consolas"/>
              </a:rPr>
              <a:t>=</a:t>
            </a:r>
            <a:r>
              <a:rPr lang="en-US" spc="-10" dirty="0">
                <a:solidFill>
                  <a:srgbClr val="008700"/>
                </a:solidFill>
                <a:latin typeface="Consolas"/>
                <a:cs typeface="Consolas"/>
              </a:rPr>
              <a:t>"20sp"</a:t>
            </a:r>
            <a:r>
              <a:rPr lang="en-US" spc="220" dirty="0">
                <a:solidFill>
                  <a:srgbClr val="008700"/>
                </a:solidFill>
                <a:latin typeface="Times New Roman"/>
                <a:cs typeface="Times New Roman"/>
              </a:rPr>
              <a:t> </a:t>
            </a:r>
            <a:r>
              <a:rPr lang="en-US" spc="-25" dirty="0">
                <a:solidFill>
                  <a:srgbClr val="656500"/>
                </a:solidFill>
                <a:latin typeface="Consolas"/>
                <a:cs typeface="Consolas"/>
              </a:rPr>
              <a:t>/&gt;</a:t>
            </a:r>
            <a:endParaRPr lang="en-US" dirty="0">
              <a:latin typeface="Consolas"/>
              <a:cs typeface="Consolas"/>
            </a:endParaRPr>
          </a:p>
          <a:p>
            <a:pPr marL="0" indent="0">
              <a:lnSpc>
                <a:spcPct val="100000"/>
              </a:lnSpc>
              <a:spcBef>
                <a:spcPts val="0"/>
              </a:spcBef>
              <a:buNone/>
            </a:pPr>
            <a:r>
              <a:rPr lang="en-US" spc="-10" dirty="0">
                <a:solidFill>
                  <a:srgbClr val="000087"/>
                </a:solidFill>
                <a:latin typeface="Consolas"/>
                <a:cs typeface="Consolas"/>
              </a:rPr>
              <a:t>&lt;/</a:t>
            </a:r>
            <a:r>
              <a:rPr lang="en-US" spc="-10" dirty="0" err="1">
                <a:solidFill>
                  <a:srgbClr val="000087"/>
                </a:solidFill>
                <a:latin typeface="Consolas"/>
                <a:cs typeface="Consolas"/>
              </a:rPr>
              <a:t>LinearLayout</a:t>
            </a:r>
            <a:r>
              <a:rPr lang="en-US" spc="-10" dirty="0">
                <a:solidFill>
                  <a:srgbClr val="000087"/>
                </a:solidFill>
                <a:latin typeface="Consolas"/>
                <a:cs typeface="Consolas"/>
              </a:rPr>
              <a:t>&gt;</a:t>
            </a:r>
            <a:endParaRPr lang="en-US" dirty="0">
              <a:latin typeface="Consolas"/>
              <a:cs typeface="Consolas"/>
            </a:endParaRPr>
          </a:p>
          <a:p>
            <a:pPr marL="0" indent="0">
              <a:lnSpc>
                <a:spcPct val="100000"/>
              </a:lnSpc>
              <a:spcBef>
                <a:spcPts val="0"/>
              </a:spcBef>
              <a:buNone/>
            </a:pPr>
            <a:r>
              <a:rPr lang="en-US" spc="-10" dirty="0">
                <a:solidFill>
                  <a:srgbClr val="000087"/>
                </a:solidFill>
                <a:latin typeface="Consolas"/>
                <a:cs typeface="Consolas"/>
              </a:rPr>
              <a:t>&lt;/</a:t>
            </a:r>
            <a:r>
              <a:rPr lang="en-US" spc="-10" dirty="0" err="1">
                <a:solidFill>
                  <a:srgbClr val="000087"/>
                </a:solidFill>
                <a:latin typeface="Consolas"/>
                <a:cs typeface="Consolas"/>
              </a:rPr>
              <a:t>ScrollView</a:t>
            </a:r>
            <a:r>
              <a:rPr lang="en-US" spc="-10" dirty="0">
                <a:solidFill>
                  <a:srgbClr val="000087"/>
                </a:solidFill>
                <a:latin typeface="Consolas"/>
                <a:cs typeface="Consolas"/>
              </a:rPr>
              <a:t>&gt;</a:t>
            </a:r>
            <a:endParaRPr lang="en-US" dirty="0">
              <a:latin typeface="Consolas"/>
              <a:cs typeface="Consolas"/>
            </a:endParaRPr>
          </a:p>
          <a:p>
            <a:pPr marL="0" indent="0">
              <a:lnSpc>
                <a:spcPct val="100000"/>
              </a:lnSpc>
              <a:spcBef>
                <a:spcPts val="0"/>
              </a:spcBef>
              <a:buNone/>
            </a:pPr>
            <a:r>
              <a:rPr lang="en-US" spc="-10" dirty="0">
                <a:solidFill>
                  <a:srgbClr val="000087"/>
                </a:solidFill>
                <a:latin typeface="Consolas"/>
                <a:cs typeface="Consolas"/>
              </a:rPr>
              <a:t>&lt;/</a:t>
            </a:r>
            <a:r>
              <a:rPr lang="en-US" spc="-10" dirty="0" err="1">
                <a:solidFill>
                  <a:srgbClr val="000087"/>
                </a:solidFill>
                <a:latin typeface="Consolas"/>
                <a:cs typeface="Consolas"/>
              </a:rPr>
              <a:t>RelativeLayout</a:t>
            </a:r>
            <a:r>
              <a:rPr lang="en-US" spc="-10" dirty="0">
                <a:solidFill>
                  <a:srgbClr val="000087"/>
                </a:solidFill>
                <a:latin typeface="Consolas"/>
                <a:cs typeface="Consolas"/>
              </a:rPr>
              <a:t>&gt;</a:t>
            </a:r>
            <a:endParaRPr lang="en-US" dirty="0">
              <a:latin typeface="Consolas"/>
              <a:cs typeface="Consolas"/>
            </a:endParaRPr>
          </a:p>
          <a:p>
            <a:pPr marL="0" indent="0">
              <a:spcBef>
                <a:spcPts val="0"/>
              </a:spcBef>
              <a:buNone/>
            </a:pPr>
            <a:endParaRPr lang="en-US" dirty="0"/>
          </a:p>
        </p:txBody>
      </p:sp>
    </p:spTree>
    <p:extLst>
      <p:ext uri="{BB962C8B-B14F-4D97-AF65-F5344CB8AC3E}">
        <p14:creationId xmlns:p14="http://schemas.microsoft.com/office/powerpoint/2010/main" val="8240357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Recycler view</a:t>
            </a:r>
            <a:endParaRPr lang="en-US" dirty="0"/>
          </a:p>
        </p:txBody>
      </p:sp>
      <p:sp>
        <p:nvSpPr>
          <p:cNvPr id="3" name="Content Placeholder 2"/>
          <p:cNvSpPr>
            <a:spLocks noGrp="1"/>
          </p:cNvSpPr>
          <p:nvPr>
            <p:ph idx="1"/>
          </p:nvPr>
        </p:nvSpPr>
        <p:spPr/>
        <p:txBody>
          <a:bodyPr/>
          <a:lstStyle/>
          <a:p>
            <a:r>
              <a:rPr lang="en-US" dirty="0" err="1"/>
              <a:t>RecyclerView</a:t>
            </a:r>
            <a:r>
              <a:rPr lang="en-US" dirty="0"/>
              <a:t> makes it easy to efficiently display large sets of data. You supply the data and define how each item looks, and the </a:t>
            </a:r>
            <a:r>
              <a:rPr lang="en-US" dirty="0" err="1"/>
              <a:t>RecyclerView</a:t>
            </a:r>
            <a:r>
              <a:rPr lang="en-US" dirty="0"/>
              <a:t> library dynamically creates the elements when they're </a:t>
            </a:r>
            <a:r>
              <a:rPr lang="en-US" dirty="0" smtClean="0"/>
              <a:t>needed</a:t>
            </a:r>
          </a:p>
          <a:p>
            <a:r>
              <a:rPr lang="en-US" dirty="0" smtClean="0"/>
              <a:t>As </a:t>
            </a:r>
            <a:r>
              <a:rPr lang="en-US" dirty="0"/>
              <a:t>the name implies, </a:t>
            </a:r>
            <a:r>
              <a:rPr lang="en-US" dirty="0" err="1"/>
              <a:t>RecyclerView</a:t>
            </a:r>
            <a:r>
              <a:rPr lang="en-US" dirty="0"/>
              <a:t> </a:t>
            </a:r>
            <a:r>
              <a:rPr lang="en-US" i="1" dirty="0"/>
              <a:t>recycles</a:t>
            </a:r>
            <a:r>
              <a:rPr lang="en-US" dirty="0"/>
              <a:t> those individual elements. When an item scrolls off the screen, </a:t>
            </a:r>
            <a:r>
              <a:rPr lang="en-US" dirty="0" err="1"/>
              <a:t>RecyclerView</a:t>
            </a:r>
            <a:r>
              <a:rPr lang="en-US" dirty="0"/>
              <a:t> doesn't destroy its view. Instead, </a:t>
            </a:r>
            <a:r>
              <a:rPr lang="en-US" dirty="0" err="1"/>
              <a:t>RecyclerView</a:t>
            </a:r>
            <a:r>
              <a:rPr lang="en-US" dirty="0"/>
              <a:t> reuses the view for new items that have scrolled onscreen. </a:t>
            </a:r>
            <a:r>
              <a:rPr lang="en-US" dirty="0" err="1"/>
              <a:t>RecyclerView</a:t>
            </a:r>
            <a:r>
              <a:rPr lang="en-US" dirty="0"/>
              <a:t> improves performance and your app's responsiveness, and it reduces power consumption.</a:t>
            </a:r>
            <a:endParaRPr lang="en-US" dirty="0"/>
          </a:p>
        </p:txBody>
      </p:sp>
    </p:spTree>
    <p:extLst>
      <p:ext uri="{BB962C8B-B14F-4D97-AF65-F5344CB8AC3E}">
        <p14:creationId xmlns:p14="http://schemas.microsoft.com/office/powerpoint/2010/main" val="2987130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Recycler view</a:t>
            </a:r>
            <a:endParaRPr lang="en-US" dirty="0"/>
          </a:p>
        </p:txBody>
      </p:sp>
      <p:sp>
        <p:nvSpPr>
          <p:cNvPr id="3" name="Content Placeholder 2"/>
          <p:cNvSpPr>
            <a:spLocks noGrp="1"/>
          </p:cNvSpPr>
          <p:nvPr>
            <p:ph idx="1"/>
          </p:nvPr>
        </p:nvSpPr>
        <p:spPr/>
        <p:txBody>
          <a:bodyPr/>
          <a:lstStyle/>
          <a:p>
            <a:r>
              <a:rPr lang="en-US" dirty="0" err="1"/>
              <a:t>RecyclerView</a:t>
            </a:r>
            <a:r>
              <a:rPr lang="en-US" dirty="0"/>
              <a:t> is the </a:t>
            </a:r>
            <a:r>
              <a:rPr lang="en-US" dirty="0" err="1"/>
              <a:t>ViewGroup</a:t>
            </a:r>
            <a:r>
              <a:rPr lang="en-US" dirty="0"/>
              <a:t> that contains the views corresponding to your data. It's a view itself, so you add </a:t>
            </a:r>
            <a:r>
              <a:rPr lang="en-US" dirty="0" err="1"/>
              <a:t>RecyclerView</a:t>
            </a:r>
            <a:r>
              <a:rPr lang="en-US" dirty="0"/>
              <a:t> to your layout the way you would add any other UI element.</a:t>
            </a:r>
            <a:endParaRPr lang="en-US" dirty="0"/>
          </a:p>
        </p:txBody>
      </p:sp>
    </p:spTree>
    <p:extLst>
      <p:ext uri="{BB962C8B-B14F-4D97-AF65-F5344CB8AC3E}">
        <p14:creationId xmlns:p14="http://schemas.microsoft.com/office/powerpoint/2010/main" val="2475180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Cardview</a:t>
            </a:r>
            <a:endParaRPr lang="en-US" dirty="0"/>
          </a:p>
        </p:txBody>
      </p:sp>
      <p:sp>
        <p:nvSpPr>
          <p:cNvPr id="3" name="Content Placeholder 2"/>
          <p:cNvSpPr>
            <a:spLocks noGrp="1"/>
          </p:cNvSpPr>
          <p:nvPr>
            <p:ph idx="1"/>
          </p:nvPr>
        </p:nvSpPr>
        <p:spPr/>
        <p:txBody>
          <a:bodyPr/>
          <a:lstStyle/>
          <a:p>
            <a:r>
              <a:rPr lang="en-US" b="1" dirty="0" err="1"/>
              <a:t>CardView</a:t>
            </a:r>
            <a:r>
              <a:rPr lang="en-US" dirty="0"/>
              <a:t> is a new widget in Android that can be used to display any sort of data by providing a rounded corner layout along with a specific elevation. </a:t>
            </a:r>
            <a:r>
              <a:rPr lang="en-US" dirty="0" err="1"/>
              <a:t>CardView</a:t>
            </a:r>
            <a:r>
              <a:rPr lang="en-US" dirty="0"/>
              <a:t> is the view that can display views on top of each other. The main usage of </a:t>
            </a:r>
            <a:r>
              <a:rPr lang="en-US" dirty="0" err="1"/>
              <a:t>CardView</a:t>
            </a:r>
            <a:r>
              <a:rPr lang="en-US" dirty="0"/>
              <a:t> is that it helps to give a rich feel and look to the UI design. This widget can be easily seen in many different Android Apps. </a:t>
            </a:r>
            <a:r>
              <a:rPr lang="en-US" dirty="0" err="1"/>
              <a:t>CardView</a:t>
            </a:r>
            <a:r>
              <a:rPr lang="en-US" dirty="0"/>
              <a:t> can be used for creating items in </a:t>
            </a:r>
            <a:r>
              <a:rPr lang="en-US" dirty="0" err="1"/>
              <a:t>listview</a:t>
            </a:r>
            <a:r>
              <a:rPr lang="en-US" dirty="0"/>
              <a:t> or inside </a:t>
            </a:r>
            <a:r>
              <a:rPr lang="en-US" dirty="0" err="1"/>
              <a:t>RecyclerView</a:t>
            </a:r>
            <a:r>
              <a:rPr lang="en-US" dirty="0"/>
              <a:t>. The best part about </a:t>
            </a:r>
            <a:r>
              <a:rPr lang="en-US" dirty="0" err="1"/>
              <a:t>CardView</a:t>
            </a:r>
            <a:r>
              <a:rPr lang="en-US" dirty="0"/>
              <a:t> is that it extends </a:t>
            </a:r>
            <a:r>
              <a:rPr lang="en-US" dirty="0" err="1"/>
              <a:t>Framelayout</a:t>
            </a:r>
            <a:r>
              <a:rPr lang="en-US" dirty="0"/>
              <a:t> and it can be displayed on all platforms of Android. Now we will see the simple example of </a:t>
            </a:r>
            <a:r>
              <a:rPr lang="en-US" dirty="0" err="1"/>
              <a:t>CardView</a:t>
            </a:r>
            <a:r>
              <a:rPr lang="en-US" dirty="0"/>
              <a:t> implementation. </a:t>
            </a:r>
            <a:endParaRPr lang="en-US" dirty="0"/>
          </a:p>
        </p:txBody>
      </p:sp>
    </p:spTree>
    <p:extLst>
      <p:ext uri="{BB962C8B-B14F-4D97-AF65-F5344CB8AC3E}">
        <p14:creationId xmlns:p14="http://schemas.microsoft.com/office/powerpoint/2010/main" val="262480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Cardview</a:t>
            </a:r>
            <a:endParaRPr lang="en-US" dirty="0"/>
          </a:p>
        </p:txBody>
      </p:sp>
      <p:graphicFrame>
        <p:nvGraphicFramePr>
          <p:cNvPr id="4" name="Content Placeholder 3"/>
          <p:cNvGraphicFramePr>
            <a:graphicFrameLocks noGrp="1"/>
          </p:cNvGraphicFramePr>
          <p:nvPr>
            <p:ph idx="1"/>
          </p:nvPr>
        </p:nvGraphicFramePr>
        <p:xfrm>
          <a:off x="2640012" y="2459514"/>
          <a:ext cx="7226300" cy="2562860"/>
        </p:xfrm>
        <a:graphic>
          <a:graphicData uri="http://schemas.openxmlformats.org/drawingml/2006/table">
            <a:tbl>
              <a:tblPr/>
              <a:tblGrid>
                <a:gridCol w="2890444">
                  <a:extLst>
                    <a:ext uri="{9D8B030D-6E8A-4147-A177-3AD203B41FA5}">
                      <a16:colId xmlns:a16="http://schemas.microsoft.com/office/drawing/2014/main" val="1537176329"/>
                    </a:ext>
                  </a:extLst>
                </a:gridCol>
                <a:gridCol w="4335856">
                  <a:extLst>
                    <a:ext uri="{9D8B030D-6E8A-4147-A177-3AD203B41FA5}">
                      <a16:colId xmlns:a16="http://schemas.microsoft.com/office/drawing/2014/main" val="3625761254"/>
                    </a:ext>
                  </a:extLst>
                </a:gridCol>
              </a:tblGrid>
              <a:tr h="0">
                <a:tc>
                  <a:txBody>
                    <a:bodyPr/>
                    <a:lstStyle/>
                    <a:p>
                      <a:pPr algn="ctr" rtl="0" fontAlgn="base"/>
                      <a:r>
                        <a:rPr lang="en-US" sz="1400" b="1">
                          <a:effectLst/>
                        </a:rPr>
                        <a:t>ttribute</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400" b="1">
                          <a:effectLst/>
                        </a:rPr>
                        <a:t>Description</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73009263"/>
                  </a:ext>
                </a:extLst>
              </a:tr>
              <a:tr h="0">
                <a:tc>
                  <a:txBody>
                    <a:bodyPr/>
                    <a:lstStyle/>
                    <a:p>
                      <a:pPr algn="ctr" rtl="0" fontAlgn="base"/>
                      <a:r>
                        <a:rPr lang="en-US" sz="1250" b="0">
                          <a:effectLst/>
                        </a:rPr>
                        <a:t>app:cardCornerRadius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Sets a corner radius for the card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43756989"/>
                  </a:ext>
                </a:extLst>
              </a:tr>
              <a:tr h="0">
                <a:tc>
                  <a:txBody>
                    <a:bodyPr/>
                    <a:lstStyle/>
                    <a:p>
                      <a:pPr algn="ctr" fontAlgn="ctr"/>
                      <a:r>
                        <a:rPr lang="en-US" sz="1250" b="0">
                          <a:effectLst/>
                        </a:rPr>
                        <a:t>app:cardBackgroundColor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Sets a background color for the card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83096490"/>
                  </a:ext>
                </a:extLst>
              </a:tr>
              <a:tr h="0">
                <a:tc>
                  <a:txBody>
                    <a:bodyPr/>
                    <a:lstStyle/>
                    <a:p>
                      <a:pPr algn="ctr" fontAlgn="ctr"/>
                      <a:r>
                        <a:rPr lang="en-US" sz="1250" b="0">
                          <a:effectLst/>
                        </a:rPr>
                        <a:t>app:cardElevation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Sets an elevation to the card. This is used to add a drop shadow to the card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9280988"/>
                  </a:ext>
                </a:extLst>
              </a:tr>
              <a:tr h="0">
                <a:tc>
                  <a:txBody>
                    <a:bodyPr/>
                    <a:lstStyle/>
                    <a:p>
                      <a:pPr algn="ctr" rtl="0" fontAlgn="base"/>
                      <a:r>
                        <a:rPr lang="en-US" sz="1250" b="0">
                          <a:effectLst/>
                        </a:rPr>
                        <a:t>app:cardMaxElevation</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a:effectLst/>
                        </a:rPr>
                        <a:t>Sets a max elevation for the card</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52108394"/>
                  </a:ext>
                </a:extLst>
              </a:tr>
              <a:tr h="0">
                <a:tc>
                  <a:txBody>
                    <a:bodyPr/>
                    <a:lstStyle/>
                    <a:p>
                      <a:pPr algn="ctr" rtl="0" fontAlgn="base"/>
                      <a:r>
                        <a:rPr lang="en-US" sz="1250" b="0">
                          <a:effectLst/>
                        </a:rPr>
                        <a:t>app:UseCompatPadding</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rtl="0" fontAlgn="base"/>
                      <a:r>
                        <a:rPr lang="en-US" sz="1250" b="0" dirty="0">
                          <a:effectLst/>
                        </a:rPr>
                        <a:t>Used to define a space around the view which prevents the view’s elevation to get clipped by the parent view</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8511685"/>
                  </a:ext>
                </a:extLst>
              </a:tr>
            </a:tbl>
          </a:graphicData>
        </a:graphic>
      </p:graphicFrame>
    </p:spTree>
    <p:extLst>
      <p:ext uri="{BB962C8B-B14F-4D97-AF65-F5344CB8AC3E}">
        <p14:creationId xmlns:p14="http://schemas.microsoft.com/office/powerpoint/2010/main" val="3682624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Fragment AND ITS LIFECYCLE</a:t>
            </a:r>
            <a:endParaRPr lang="en-US" dirty="0"/>
          </a:p>
        </p:txBody>
      </p:sp>
      <p:sp>
        <p:nvSpPr>
          <p:cNvPr id="9" name="Rectangle 8"/>
          <p:cNvSpPr/>
          <p:nvPr/>
        </p:nvSpPr>
        <p:spPr>
          <a:xfrm>
            <a:off x="1451578" y="1853754"/>
            <a:ext cx="9051321" cy="923330"/>
          </a:xfrm>
          <a:prstGeom prst="rect">
            <a:avLst/>
          </a:prstGeom>
        </p:spPr>
        <p:txBody>
          <a:bodyPr wrap="square">
            <a:spAutoFit/>
          </a:bodyPr>
          <a:lstStyle/>
          <a:p>
            <a:r>
              <a:rPr lang="en-US" dirty="0"/>
              <a:t>A Fragment represents a reusable portion of your app's UI. A fragment defines and manages its own layout, has its own lifecycle, and can handle its own input events. Fragments can't live on their own. They must be hosted by an activity or another fragment</a:t>
            </a:r>
          </a:p>
        </p:txBody>
      </p:sp>
    </p:spTree>
    <p:extLst>
      <p:ext uri="{BB962C8B-B14F-4D97-AF65-F5344CB8AC3E}">
        <p14:creationId xmlns:p14="http://schemas.microsoft.com/office/powerpoint/2010/main" val="3719758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AND ITS LIFECYCLE</a:t>
            </a:r>
            <a:endParaRPr lang="en-US" dirty="0"/>
          </a:p>
        </p:txBody>
      </p:sp>
      <p:sp>
        <p:nvSpPr>
          <p:cNvPr id="3" name="Content Placeholder 2"/>
          <p:cNvSpPr>
            <a:spLocks noGrp="1"/>
          </p:cNvSpPr>
          <p:nvPr>
            <p:ph idx="1"/>
          </p:nvPr>
        </p:nvSpPr>
        <p:spPr/>
        <p:txBody>
          <a:bodyPr>
            <a:normAutofit fontScale="62500" lnSpcReduction="20000"/>
          </a:bodyPr>
          <a:lstStyle/>
          <a:p>
            <a:endParaRPr lang="en-US" dirty="0"/>
          </a:p>
          <a:p>
            <a:r>
              <a:rPr lang="en-US" dirty="0"/>
              <a:t>Each Fragment instance has its own lifecycle. When a user navigates and interacts with your app, your fragments transition through various states in their lifecycle as they are added, removed, and enter or exit the screen.</a:t>
            </a:r>
          </a:p>
          <a:p>
            <a:r>
              <a:rPr lang="en-US" dirty="0"/>
              <a:t>Each possible Lifecycle state is represented in the </a:t>
            </a:r>
            <a:r>
              <a:rPr lang="en-US" dirty="0" err="1"/>
              <a:t>Lifecycle.State</a:t>
            </a:r>
            <a:r>
              <a:rPr lang="en-US" dirty="0"/>
              <a:t> </a:t>
            </a:r>
            <a:r>
              <a:rPr lang="en-US" dirty="0" err="1"/>
              <a:t>enum</a:t>
            </a:r>
            <a:r>
              <a:rPr lang="en-US" dirty="0"/>
              <a:t>.</a:t>
            </a:r>
          </a:p>
          <a:p>
            <a:endParaRPr lang="en-US" dirty="0"/>
          </a:p>
          <a:p>
            <a:r>
              <a:rPr lang="en-US" dirty="0"/>
              <a:t>INITIALIZED</a:t>
            </a:r>
          </a:p>
          <a:p>
            <a:r>
              <a:rPr lang="en-US" dirty="0"/>
              <a:t>CREATED</a:t>
            </a:r>
          </a:p>
          <a:p>
            <a:r>
              <a:rPr lang="en-US" dirty="0"/>
              <a:t>STARTED</a:t>
            </a:r>
          </a:p>
          <a:p>
            <a:r>
              <a:rPr lang="en-US" dirty="0"/>
              <a:t>RESUMED</a:t>
            </a:r>
          </a:p>
          <a:p>
            <a:r>
              <a:rPr lang="en-US" dirty="0"/>
              <a:t>DESTROYED</a:t>
            </a:r>
          </a:p>
          <a:p>
            <a:r>
              <a:rPr lang="en-US" altLang="en-US" dirty="0"/>
              <a:t>These include onCreate(), </a:t>
            </a:r>
            <a:r>
              <a:rPr lang="en-US" altLang="en-US" dirty="0" err="1"/>
              <a:t>onStart</a:t>
            </a:r>
            <a:r>
              <a:rPr lang="en-US" altLang="en-US" dirty="0"/>
              <a:t>(), </a:t>
            </a:r>
            <a:r>
              <a:rPr lang="en-US" altLang="en-US" dirty="0" err="1"/>
              <a:t>onResume</a:t>
            </a:r>
            <a:r>
              <a:rPr lang="en-US" altLang="en-US" dirty="0"/>
              <a:t>(), </a:t>
            </a:r>
            <a:r>
              <a:rPr lang="en-US" altLang="en-US" dirty="0" err="1"/>
              <a:t>onPause</a:t>
            </a:r>
            <a:r>
              <a:rPr lang="en-US" altLang="en-US" dirty="0"/>
              <a:t>(), </a:t>
            </a:r>
            <a:r>
              <a:rPr lang="en-US" altLang="en-US" dirty="0" err="1"/>
              <a:t>onStop</a:t>
            </a:r>
            <a:r>
              <a:rPr lang="en-US" altLang="en-US" dirty="0"/>
              <a:t>(), and </a:t>
            </a:r>
            <a:r>
              <a:rPr lang="en-US" altLang="en-US" dirty="0" err="1"/>
              <a:t>onDestroy</a:t>
            </a:r>
            <a:r>
              <a:rPr lang="en-US" altLang="en-US" dirty="0"/>
              <a:t>()..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710410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Fragment AND ITS LIFECYCLE</a:t>
            </a:r>
            <a:endParaRPr lang="en-US" dirty="0"/>
          </a:p>
        </p:txBody>
      </p:sp>
      <p:pic>
        <p:nvPicPr>
          <p:cNvPr id="4098" name="Picture 2" descr="fragment lifecycle states and their relation both the fragment's&#10;            lifecycle callbacks and the fragment's view lifecyc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35228" y="2168525"/>
            <a:ext cx="2820869" cy="34496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51579" y="2062540"/>
            <a:ext cx="6096000" cy="3139321"/>
          </a:xfrm>
          <a:prstGeom prst="rect">
            <a:avLst/>
          </a:prstGeom>
        </p:spPr>
        <p:txBody>
          <a:bodyPr>
            <a:spAutoFit/>
          </a:bodyPr>
          <a:lstStyle/>
          <a:p>
            <a:r>
              <a:rPr lang="en-US" dirty="0"/>
              <a:t>Figure 1 shows each of the fragment's Lifecycle states and how they relate to both the fragment's lifecycle callbacks and the fragment's view Lifecycle.</a:t>
            </a:r>
          </a:p>
          <a:p>
            <a:endParaRPr lang="en-US" dirty="0"/>
          </a:p>
          <a:p>
            <a:r>
              <a:rPr lang="en-US" dirty="0"/>
              <a:t>As a fragment progresses through its lifecycle, it moves upward and downward through its states. For example, a fragment that is added to the top of the back stack moves upward from CREATED to STARTED to RESUMED. Conversely, when a fragment is popped off of the back stack, it moves downward through those states, going from RESUMED to STARTED to CREATED and finally DESTROYED.</a:t>
            </a:r>
          </a:p>
        </p:txBody>
      </p:sp>
    </p:spTree>
    <p:extLst>
      <p:ext uri="{BB962C8B-B14F-4D97-AF65-F5344CB8AC3E}">
        <p14:creationId xmlns:p14="http://schemas.microsoft.com/office/powerpoint/2010/main" val="400294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a:t>Fragment : </a:t>
            </a:r>
            <a:r>
              <a:rPr lang="en-US" dirty="0" smtClean="0"/>
              <a:t>Introduction</a:t>
            </a:r>
          </a:p>
          <a:p>
            <a:r>
              <a:rPr lang="en-US" dirty="0"/>
              <a:t>life </a:t>
            </a:r>
            <a:r>
              <a:rPr lang="en-US" dirty="0" smtClean="0"/>
              <a:t>Cycle</a:t>
            </a:r>
          </a:p>
          <a:p>
            <a:r>
              <a:rPr lang="en-US" dirty="0"/>
              <a:t>Implementation</a:t>
            </a:r>
          </a:p>
        </p:txBody>
      </p:sp>
    </p:spTree>
    <p:extLst>
      <p:ext uri="{BB962C8B-B14F-4D97-AF65-F5344CB8AC3E}">
        <p14:creationId xmlns:p14="http://schemas.microsoft.com/office/powerpoint/2010/main" val="713961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Gridview</a:t>
            </a:r>
            <a:endParaRPr lang="en-US" dirty="0"/>
          </a:p>
        </p:txBody>
      </p:sp>
      <p:sp>
        <p:nvSpPr>
          <p:cNvPr id="3" name="Content Placeholder 2"/>
          <p:cNvSpPr>
            <a:spLocks noGrp="1"/>
          </p:cNvSpPr>
          <p:nvPr>
            <p:ph idx="1"/>
          </p:nvPr>
        </p:nvSpPr>
        <p:spPr/>
        <p:txBody>
          <a:bodyPr/>
          <a:lstStyle/>
          <a:p>
            <a:pPr algn="just"/>
            <a:r>
              <a:rPr lang="en-US" dirty="0"/>
              <a:t>In android </a:t>
            </a:r>
            <a:r>
              <a:rPr lang="en-US" dirty="0" err="1"/>
              <a:t>GridView</a:t>
            </a:r>
            <a:r>
              <a:rPr lang="en-US" dirty="0"/>
              <a:t> is a view group that display items in two dimensional scrolling grid (rows and columns), the grid items are not necessarily predetermined but they are automatically inserted to the layout using a </a:t>
            </a:r>
            <a:r>
              <a:rPr lang="en-US" dirty="0" err="1"/>
              <a:t>ListAdapter</a:t>
            </a:r>
            <a:r>
              <a:rPr lang="en-US" dirty="0"/>
              <a:t>. </a:t>
            </a:r>
            <a:endParaRPr lang="en-US" dirty="0" smtClean="0"/>
          </a:p>
          <a:p>
            <a:pPr algn="just"/>
            <a:r>
              <a:rPr lang="en-US" dirty="0" smtClean="0"/>
              <a:t>Users </a:t>
            </a:r>
            <a:r>
              <a:rPr lang="en-US" dirty="0"/>
              <a:t>can then select any grid item by clicking on it. </a:t>
            </a:r>
            <a:r>
              <a:rPr lang="en-US" dirty="0" err="1"/>
              <a:t>GridView</a:t>
            </a:r>
            <a:r>
              <a:rPr lang="en-US" dirty="0"/>
              <a:t> is default scrollable so we don’t need to use </a:t>
            </a:r>
            <a:r>
              <a:rPr lang="en-US" dirty="0" err="1"/>
              <a:t>ScrollView</a:t>
            </a:r>
            <a:r>
              <a:rPr lang="en-US" dirty="0"/>
              <a:t> or anything else with </a:t>
            </a:r>
            <a:r>
              <a:rPr lang="en-US" dirty="0" err="1"/>
              <a:t>GridView</a:t>
            </a:r>
            <a:r>
              <a:rPr lang="en-US" dirty="0"/>
              <a:t>. </a:t>
            </a:r>
            <a:endParaRPr lang="en-US" dirty="0" smtClean="0"/>
          </a:p>
          <a:p>
            <a:pPr algn="just"/>
            <a:r>
              <a:rPr lang="en-US" dirty="0" err="1" smtClean="0"/>
              <a:t>GridView</a:t>
            </a:r>
            <a:r>
              <a:rPr lang="en-US" dirty="0" smtClean="0"/>
              <a:t> </a:t>
            </a:r>
            <a:r>
              <a:rPr lang="en-US" dirty="0"/>
              <a:t>is widely used in android applications. </a:t>
            </a:r>
            <a:endParaRPr lang="en-US" dirty="0" smtClean="0"/>
          </a:p>
          <a:p>
            <a:pPr algn="just"/>
            <a:r>
              <a:rPr lang="en-US" dirty="0" smtClean="0"/>
              <a:t>An </a:t>
            </a:r>
            <a:r>
              <a:rPr lang="en-US" dirty="0"/>
              <a:t>example of </a:t>
            </a:r>
            <a:r>
              <a:rPr lang="en-US" dirty="0" err="1"/>
              <a:t>GridView</a:t>
            </a:r>
            <a:r>
              <a:rPr lang="en-US" dirty="0"/>
              <a:t> is your default Gallery, where you have number of images displayed using grid. </a:t>
            </a:r>
          </a:p>
        </p:txBody>
      </p:sp>
    </p:spTree>
    <p:extLst>
      <p:ext uri="{BB962C8B-B14F-4D97-AF65-F5344CB8AC3E}">
        <p14:creationId xmlns:p14="http://schemas.microsoft.com/office/powerpoint/2010/main" val="18503418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Gridview</a:t>
            </a:r>
            <a:r>
              <a:rPr lang="en-US" dirty="0" smtClean="0"/>
              <a:t> - attributes</a:t>
            </a:r>
            <a:endParaRPr lang="en-US" dirty="0"/>
          </a:p>
        </p:txBody>
      </p:sp>
      <p:sp>
        <p:nvSpPr>
          <p:cNvPr id="3" name="Content Placeholder 2"/>
          <p:cNvSpPr>
            <a:spLocks noGrp="1"/>
          </p:cNvSpPr>
          <p:nvPr>
            <p:ph idx="1"/>
          </p:nvPr>
        </p:nvSpPr>
        <p:spPr>
          <a:xfrm>
            <a:off x="1451579" y="2015732"/>
            <a:ext cx="4541717" cy="3450613"/>
          </a:xfrm>
        </p:spPr>
        <p:txBody>
          <a:bodyPr>
            <a:normAutofit fontScale="92500" lnSpcReduction="20000"/>
          </a:bodyPr>
          <a:lstStyle/>
          <a:p>
            <a:r>
              <a:rPr lang="en-US" dirty="0"/>
              <a:t>1.id: id is used to uniquely identify a </a:t>
            </a:r>
            <a:r>
              <a:rPr lang="en-US" dirty="0" err="1"/>
              <a:t>GridView</a:t>
            </a:r>
            <a:r>
              <a:rPr lang="en-US" dirty="0"/>
              <a:t>. </a:t>
            </a:r>
            <a:endParaRPr lang="en-US" dirty="0" smtClean="0"/>
          </a:p>
          <a:p>
            <a:r>
              <a:rPr lang="en-US" dirty="0" smtClean="0"/>
              <a:t>2.numColumns</a:t>
            </a:r>
            <a:r>
              <a:rPr lang="en-US" dirty="0"/>
              <a:t>: </a:t>
            </a:r>
            <a:r>
              <a:rPr lang="en-US" dirty="0" err="1"/>
              <a:t>numColumn</a:t>
            </a:r>
            <a:r>
              <a:rPr lang="en-US" dirty="0"/>
              <a:t> define how many columns to show. It may be a integer value, such as “5” or </a:t>
            </a:r>
            <a:r>
              <a:rPr lang="en-US" dirty="0" err="1"/>
              <a:t>auto_fit</a:t>
            </a:r>
            <a:r>
              <a:rPr lang="en-US" dirty="0"/>
              <a:t>. </a:t>
            </a:r>
            <a:endParaRPr lang="en-US" dirty="0" smtClean="0"/>
          </a:p>
          <a:p>
            <a:r>
              <a:rPr lang="en-US" dirty="0" smtClean="0"/>
              <a:t>3</a:t>
            </a:r>
            <a:r>
              <a:rPr lang="en-US" dirty="0"/>
              <a:t>. </a:t>
            </a:r>
            <a:r>
              <a:rPr lang="en-US" dirty="0" err="1"/>
              <a:t>horizontalSpacing</a:t>
            </a:r>
            <a:r>
              <a:rPr lang="en-US" dirty="0"/>
              <a:t>: </a:t>
            </a:r>
            <a:r>
              <a:rPr lang="en-US" dirty="0" err="1"/>
              <a:t>horizontalSpacing</a:t>
            </a:r>
            <a:r>
              <a:rPr lang="en-US" dirty="0"/>
              <a:t> property is used to define the default horizontal spacing between columns. This could be in pixel(</a:t>
            </a:r>
            <a:r>
              <a:rPr lang="en-US" dirty="0" err="1"/>
              <a:t>px</a:t>
            </a:r>
            <a:r>
              <a:rPr lang="en-US" dirty="0"/>
              <a:t>),density pixel(</a:t>
            </a:r>
            <a:r>
              <a:rPr lang="en-US" dirty="0" err="1"/>
              <a:t>dp</a:t>
            </a:r>
            <a:r>
              <a:rPr lang="en-US" dirty="0"/>
              <a:t>) or scale independent pixel(</a:t>
            </a:r>
            <a:r>
              <a:rPr lang="en-US" dirty="0" err="1"/>
              <a:t>sp</a:t>
            </a:r>
            <a:r>
              <a:rPr lang="en-US" dirty="0"/>
              <a:t>). </a:t>
            </a:r>
            <a:endParaRPr lang="en-US" dirty="0" smtClean="0"/>
          </a:p>
          <a:p>
            <a:endParaRPr lang="en-US" dirty="0"/>
          </a:p>
        </p:txBody>
      </p:sp>
      <p:pic>
        <p:nvPicPr>
          <p:cNvPr id="4" name="Picture 3"/>
          <p:cNvPicPr>
            <a:picLocks noChangeAspect="1"/>
          </p:cNvPicPr>
          <p:nvPr/>
        </p:nvPicPr>
        <p:blipFill>
          <a:blip r:embed="rId2"/>
          <a:stretch>
            <a:fillRect/>
          </a:stretch>
        </p:blipFill>
        <p:spPr>
          <a:xfrm>
            <a:off x="7786362" y="2085302"/>
            <a:ext cx="3494552" cy="1602115"/>
          </a:xfrm>
          <a:prstGeom prst="rect">
            <a:avLst/>
          </a:prstGeom>
        </p:spPr>
      </p:pic>
      <p:pic>
        <p:nvPicPr>
          <p:cNvPr id="5" name="object 5"/>
          <p:cNvPicPr/>
          <p:nvPr/>
        </p:nvPicPr>
        <p:blipFill>
          <a:blip r:embed="rId3" cstate="print"/>
          <a:stretch>
            <a:fillRect/>
          </a:stretch>
        </p:blipFill>
        <p:spPr>
          <a:xfrm>
            <a:off x="5799482" y="2085302"/>
            <a:ext cx="1767839" cy="2939795"/>
          </a:xfrm>
          <a:prstGeom prst="rect">
            <a:avLst/>
          </a:prstGeom>
        </p:spPr>
      </p:pic>
    </p:spTree>
    <p:extLst>
      <p:ext uri="{BB962C8B-B14F-4D97-AF65-F5344CB8AC3E}">
        <p14:creationId xmlns:p14="http://schemas.microsoft.com/office/powerpoint/2010/main" val="1515310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Gridview</a:t>
            </a:r>
            <a:r>
              <a:rPr lang="en-US" dirty="0"/>
              <a:t> - attributes</a:t>
            </a:r>
          </a:p>
        </p:txBody>
      </p:sp>
      <p:sp>
        <p:nvSpPr>
          <p:cNvPr id="3" name="Content Placeholder 2"/>
          <p:cNvSpPr>
            <a:spLocks noGrp="1"/>
          </p:cNvSpPr>
          <p:nvPr>
            <p:ph idx="1"/>
          </p:nvPr>
        </p:nvSpPr>
        <p:spPr/>
        <p:txBody>
          <a:bodyPr/>
          <a:lstStyle/>
          <a:p>
            <a:pPr marL="12700" marR="5080">
              <a:lnSpc>
                <a:spcPts val="3170"/>
              </a:lnSpc>
              <a:spcBef>
                <a:spcPts val="190"/>
              </a:spcBef>
            </a:pPr>
            <a:r>
              <a:rPr lang="en-US" b="1" spc="-20" dirty="0">
                <a:solidFill>
                  <a:srgbClr val="008000"/>
                </a:solidFill>
                <a:latin typeface="Calibri"/>
                <a:cs typeface="Calibri"/>
              </a:rPr>
              <a:t>4.verticalSpacing:</a:t>
            </a:r>
            <a:r>
              <a:rPr lang="en-US" b="1" spc="-85" dirty="0">
                <a:solidFill>
                  <a:srgbClr val="008000"/>
                </a:solidFill>
                <a:latin typeface="Calibri"/>
                <a:cs typeface="Calibri"/>
              </a:rPr>
              <a:t> </a:t>
            </a:r>
            <a:r>
              <a:rPr lang="en-US" b="1" spc="-10" dirty="0" err="1">
                <a:latin typeface="Calibri"/>
                <a:cs typeface="Calibri"/>
              </a:rPr>
              <a:t>verticalSpacing</a:t>
            </a:r>
            <a:r>
              <a:rPr lang="en-US" b="1" spc="-80" dirty="0">
                <a:latin typeface="Calibri"/>
                <a:cs typeface="Calibri"/>
              </a:rPr>
              <a:t> </a:t>
            </a:r>
            <a:r>
              <a:rPr lang="en-US" b="1" dirty="0">
                <a:latin typeface="Calibri"/>
                <a:cs typeface="Calibri"/>
              </a:rPr>
              <a:t>property</a:t>
            </a:r>
            <a:r>
              <a:rPr lang="en-US" b="1" spc="-60" dirty="0">
                <a:latin typeface="Calibri"/>
                <a:cs typeface="Calibri"/>
              </a:rPr>
              <a:t> </a:t>
            </a:r>
            <a:r>
              <a:rPr lang="en-US" b="1" dirty="0">
                <a:latin typeface="Calibri"/>
                <a:cs typeface="Calibri"/>
              </a:rPr>
              <a:t>used</a:t>
            </a:r>
            <a:r>
              <a:rPr lang="en-US" b="1" spc="-65" dirty="0">
                <a:latin typeface="Calibri"/>
                <a:cs typeface="Calibri"/>
              </a:rPr>
              <a:t> </a:t>
            </a:r>
            <a:r>
              <a:rPr lang="en-US" b="1" dirty="0">
                <a:latin typeface="Calibri"/>
                <a:cs typeface="Calibri"/>
              </a:rPr>
              <a:t>to</a:t>
            </a:r>
            <a:r>
              <a:rPr lang="en-US" b="1" spc="-45" dirty="0">
                <a:latin typeface="Calibri"/>
                <a:cs typeface="Calibri"/>
              </a:rPr>
              <a:t> </a:t>
            </a:r>
            <a:r>
              <a:rPr lang="en-US" b="1" dirty="0">
                <a:latin typeface="Calibri"/>
                <a:cs typeface="Calibri"/>
              </a:rPr>
              <a:t>define</a:t>
            </a:r>
            <a:r>
              <a:rPr lang="en-US" b="1" spc="-60" dirty="0">
                <a:latin typeface="Calibri"/>
                <a:cs typeface="Calibri"/>
              </a:rPr>
              <a:t> </a:t>
            </a:r>
            <a:r>
              <a:rPr lang="en-US" b="1" spc="-25" dirty="0">
                <a:latin typeface="Calibri"/>
                <a:cs typeface="Calibri"/>
              </a:rPr>
              <a:t>the </a:t>
            </a:r>
            <a:r>
              <a:rPr lang="en-US" b="1" spc="-10" dirty="0">
                <a:latin typeface="Calibri"/>
                <a:cs typeface="Calibri"/>
              </a:rPr>
              <a:t>default</a:t>
            </a:r>
            <a:r>
              <a:rPr lang="en-US" b="1" spc="-100" dirty="0">
                <a:latin typeface="Calibri"/>
                <a:cs typeface="Calibri"/>
              </a:rPr>
              <a:t> </a:t>
            </a:r>
            <a:r>
              <a:rPr lang="en-US" b="1" dirty="0">
                <a:latin typeface="Calibri"/>
                <a:cs typeface="Calibri"/>
              </a:rPr>
              <a:t>vertical</a:t>
            </a:r>
            <a:r>
              <a:rPr lang="en-US" b="1" spc="-100" dirty="0">
                <a:latin typeface="Calibri"/>
                <a:cs typeface="Calibri"/>
              </a:rPr>
              <a:t> </a:t>
            </a:r>
            <a:r>
              <a:rPr lang="en-US" b="1" dirty="0">
                <a:latin typeface="Calibri"/>
                <a:cs typeface="Calibri"/>
              </a:rPr>
              <a:t>spacing</a:t>
            </a:r>
            <a:r>
              <a:rPr lang="en-US" b="1" spc="-95" dirty="0">
                <a:latin typeface="Calibri"/>
                <a:cs typeface="Calibri"/>
              </a:rPr>
              <a:t> </a:t>
            </a:r>
            <a:r>
              <a:rPr lang="en-US" b="1" dirty="0">
                <a:latin typeface="Calibri"/>
                <a:cs typeface="Calibri"/>
              </a:rPr>
              <a:t>between</a:t>
            </a:r>
            <a:r>
              <a:rPr lang="en-US" b="1" spc="-80" dirty="0">
                <a:latin typeface="Calibri"/>
                <a:cs typeface="Calibri"/>
              </a:rPr>
              <a:t> </a:t>
            </a:r>
            <a:r>
              <a:rPr lang="en-US" b="1" dirty="0">
                <a:latin typeface="Calibri"/>
                <a:cs typeface="Calibri"/>
              </a:rPr>
              <a:t>rows.</a:t>
            </a:r>
            <a:r>
              <a:rPr lang="en-US" b="1" spc="-75" dirty="0">
                <a:latin typeface="Calibri"/>
                <a:cs typeface="Calibri"/>
              </a:rPr>
              <a:t> </a:t>
            </a:r>
            <a:r>
              <a:rPr lang="en-US" b="1" dirty="0">
                <a:latin typeface="Calibri"/>
                <a:cs typeface="Calibri"/>
              </a:rPr>
              <a:t>This</a:t>
            </a:r>
            <a:r>
              <a:rPr lang="en-US" b="1" spc="-85" dirty="0">
                <a:latin typeface="Calibri"/>
                <a:cs typeface="Calibri"/>
              </a:rPr>
              <a:t> </a:t>
            </a:r>
            <a:r>
              <a:rPr lang="en-US" b="1" dirty="0">
                <a:latin typeface="Calibri"/>
                <a:cs typeface="Calibri"/>
              </a:rPr>
              <a:t>should</a:t>
            </a:r>
            <a:r>
              <a:rPr lang="en-US" b="1" spc="-100" dirty="0">
                <a:latin typeface="Calibri"/>
                <a:cs typeface="Calibri"/>
              </a:rPr>
              <a:t> </a:t>
            </a:r>
            <a:r>
              <a:rPr lang="en-US" b="1" dirty="0">
                <a:latin typeface="Calibri"/>
                <a:cs typeface="Calibri"/>
              </a:rPr>
              <a:t>be</a:t>
            </a:r>
            <a:r>
              <a:rPr lang="en-US" b="1" spc="-95" dirty="0">
                <a:latin typeface="Calibri"/>
                <a:cs typeface="Calibri"/>
              </a:rPr>
              <a:t> </a:t>
            </a:r>
            <a:r>
              <a:rPr lang="en-US" b="1" dirty="0">
                <a:latin typeface="Calibri"/>
                <a:cs typeface="Calibri"/>
              </a:rPr>
              <a:t>in</a:t>
            </a:r>
            <a:r>
              <a:rPr lang="en-US" b="1" spc="-75" dirty="0">
                <a:latin typeface="Calibri"/>
                <a:cs typeface="Calibri"/>
              </a:rPr>
              <a:t> </a:t>
            </a:r>
            <a:r>
              <a:rPr lang="en-US" b="1" dirty="0" err="1">
                <a:latin typeface="Calibri"/>
                <a:cs typeface="Calibri"/>
              </a:rPr>
              <a:t>px</a:t>
            </a:r>
            <a:r>
              <a:rPr lang="en-US" b="1" dirty="0">
                <a:latin typeface="Calibri"/>
                <a:cs typeface="Calibri"/>
              </a:rPr>
              <a:t>,</a:t>
            </a:r>
            <a:r>
              <a:rPr lang="en-US" b="1" spc="-85" dirty="0">
                <a:latin typeface="Calibri"/>
                <a:cs typeface="Calibri"/>
              </a:rPr>
              <a:t> </a:t>
            </a:r>
            <a:r>
              <a:rPr lang="en-US" b="1" spc="-25" dirty="0" err="1">
                <a:latin typeface="Calibri"/>
                <a:cs typeface="Calibri"/>
              </a:rPr>
              <a:t>dp</a:t>
            </a:r>
            <a:r>
              <a:rPr lang="en-US" b="1" spc="-25" dirty="0">
                <a:latin typeface="Calibri"/>
                <a:cs typeface="Calibri"/>
              </a:rPr>
              <a:t> </a:t>
            </a:r>
            <a:r>
              <a:rPr lang="en-US" b="1" dirty="0">
                <a:latin typeface="Calibri"/>
                <a:cs typeface="Calibri"/>
              </a:rPr>
              <a:t>or</a:t>
            </a:r>
            <a:r>
              <a:rPr lang="en-US" b="1" spc="-20" dirty="0">
                <a:latin typeface="Calibri"/>
                <a:cs typeface="Calibri"/>
              </a:rPr>
              <a:t> </a:t>
            </a:r>
            <a:r>
              <a:rPr lang="en-US" b="1" spc="-25" dirty="0">
                <a:latin typeface="Calibri"/>
                <a:cs typeface="Calibri"/>
              </a:rPr>
              <a:t>sp.</a:t>
            </a:r>
            <a:endParaRPr lang="en-US" dirty="0">
              <a:latin typeface="Calibri"/>
              <a:cs typeface="Calibri"/>
            </a:endParaRPr>
          </a:p>
          <a:p>
            <a:endParaRPr lang="en-US" dirty="0"/>
          </a:p>
        </p:txBody>
      </p:sp>
      <p:pic>
        <p:nvPicPr>
          <p:cNvPr id="4" name="object 4"/>
          <p:cNvPicPr/>
          <p:nvPr/>
        </p:nvPicPr>
        <p:blipFill>
          <a:blip r:embed="rId2" cstate="print"/>
          <a:stretch>
            <a:fillRect/>
          </a:stretch>
        </p:blipFill>
        <p:spPr>
          <a:xfrm>
            <a:off x="2149502" y="3341071"/>
            <a:ext cx="4636008" cy="1075943"/>
          </a:xfrm>
          <a:prstGeom prst="rect">
            <a:avLst/>
          </a:prstGeom>
        </p:spPr>
      </p:pic>
      <p:pic>
        <p:nvPicPr>
          <p:cNvPr id="5" name="object 5"/>
          <p:cNvPicPr/>
          <p:nvPr/>
        </p:nvPicPr>
        <p:blipFill>
          <a:blip r:embed="rId3" cstate="print"/>
          <a:stretch>
            <a:fillRect/>
          </a:stretch>
        </p:blipFill>
        <p:spPr>
          <a:xfrm>
            <a:off x="8196868" y="2815020"/>
            <a:ext cx="1767839" cy="2813303"/>
          </a:xfrm>
          <a:prstGeom prst="rect">
            <a:avLst/>
          </a:prstGeom>
        </p:spPr>
      </p:pic>
    </p:spTree>
    <p:extLst>
      <p:ext uri="{BB962C8B-B14F-4D97-AF65-F5344CB8AC3E}">
        <p14:creationId xmlns:p14="http://schemas.microsoft.com/office/powerpoint/2010/main" val="4241570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Gridview</a:t>
            </a:r>
            <a:r>
              <a:rPr lang="en-US" dirty="0"/>
              <a:t> - attributes</a:t>
            </a:r>
          </a:p>
        </p:txBody>
      </p:sp>
      <p:sp>
        <p:nvSpPr>
          <p:cNvPr id="3" name="Content Placeholder 2"/>
          <p:cNvSpPr>
            <a:spLocks noGrp="1"/>
          </p:cNvSpPr>
          <p:nvPr>
            <p:ph idx="1"/>
          </p:nvPr>
        </p:nvSpPr>
        <p:spPr/>
        <p:txBody>
          <a:bodyPr/>
          <a:lstStyle/>
          <a:p>
            <a:pPr marL="12700" marR="5080" indent="-1270" algn="just">
              <a:lnSpc>
                <a:spcPts val="3170"/>
              </a:lnSpc>
              <a:spcBef>
                <a:spcPts val="204"/>
              </a:spcBef>
              <a:buSzPct val="96226"/>
              <a:buAutoNum type="arabicPeriod" startAt="5"/>
              <a:tabLst>
                <a:tab pos="273050" algn="l"/>
              </a:tabLst>
            </a:pPr>
            <a:r>
              <a:rPr lang="en-US" sz="2650" b="1" dirty="0">
                <a:solidFill>
                  <a:srgbClr val="008000"/>
                </a:solidFill>
                <a:latin typeface="Calibri"/>
                <a:cs typeface="Calibri"/>
              </a:rPr>
              <a:t>	</a:t>
            </a:r>
            <a:r>
              <a:rPr lang="en-US" sz="2650" b="1" dirty="0" err="1">
                <a:solidFill>
                  <a:srgbClr val="008000"/>
                </a:solidFill>
                <a:latin typeface="Calibri"/>
                <a:cs typeface="Calibri"/>
              </a:rPr>
              <a:t>columnWidth</a:t>
            </a:r>
            <a:r>
              <a:rPr lang="en-US" sz="2650" b="1" dirty="0">
                <a:solidFill>
                  <a:srgbClr val="008000"/>
                </a:solidFill>
                <a:latin typeface="Calibri"/>
                <a:cs typeface="Calibri"/>
              </a:rPr>
              <a:t>:</a:t>
            </a:r>
            <a:r>
              <a:rPr lang="en-US" sz="2650" b="1" spc="280" dirty="0">
                <a:solidFill>
                  <a:srgbClr val="008000"/>
                </a:solidFill>
                <a:latin typeface="Calibri"/>
                <a:cs typeface="Calibri"/>
              </a:rPr>
              <a:t>  </a:t>
            </a:r>
            <a:r>
              <a:rPr lang="en-US" sz="2650" b="1" dirty="0" err="1">
                <a:latin typeface="Calibri"/>
                <a:cs typeface="Calibri"/>
              </a:rPr>
              <a:t>columnWidth</a:t>
            </a:r>
            <a:r>
              <a:rPr lang="en-US" sz="2650" b="1" spc="280" dirty="0">
                <a:latin typeface="Calibri"/>
                <a:cs typeface="Calibri"/>
              </a:rPr>
              <a:t>  </a:t>
            </a:r>
            <a:r>
              <a:rPr lang="en-US" sz="2650" b="1" dirty="0">
                <a:latin typeface="Calibri"/>
                <a:cs typeface="Calibri"/>
              </a:rPr>
              <a:t>property</a:t>
            </a:r>
            <a:r>
              <a:rPr lang="en-US" sz="2650" b="1" spc="265" dirty="0">
                <a:latin typeface="Calibri"/>
                <a:cs typeface="Calibri"/>
              </a:rPr>
              <a:t>  </a:t>
            </a:r>
            <a:r>
              <a:rPr lang="en-US" sz="2650" b="1" dirty="0">
                <a:latin typeface="Calibri"/>
                <a:cs typeface="Calibri"/>
              </a:rPr>
              <a:t>specifies</a:t>
            </a:r>
            <a:r>
              <a:rPr lang="en-US" sz="2650" b="1" spc="290" dirty="0">
                <a:latin typeface="Calibri"/>
                <a:cs typeface="Calibri"/>
              </a:rPr>
              <a:t>  </a:t>
            </a:r>
            <a:r>
              <a:rPr lang="en-US" sz="2650" b="1" dirty="0">
                <a:latin typeface="Calibri"/>
                <a:cs typeface="Calibri"/>
              </a:rPr>
              <a:t>the</a:t>
            </a:r>
            <a:r>
              <a:rPr lang="en-US" sz="2650" b="1" spc="275" dirty="0">
                <a:latin typeface="Calibri"/>
                <a:cs typeface="Calibri"/>
              </a:rPr>
              <a:t>  </a:t>
            </a:r>
            <a:r>
              <a:rPr lang="en-US" sz="2650" b="1" spc="-10" dirty="0">
                <a:latin typeface="Calibri"/>
                <a:cs typeface="Calibri"/>
              </a:rPr>
              <a:t>fixed </a:t>
            </a:r>
            <a:r>
              <a:rPr lang="en-US" sz="2650" b="1" dirty="0">
                <a:latin typeface="Calibri"/>
                <a:cs typeface="Calibri"/>
              </a:rPr>
              <a:t>width</a:t>
            </a:r>
            <a:r>
              <a:rPr lang="en-US" sz="2650" b="1" spc="-40" dirty="0">
                <a:latin typeface="Calibri"/>
                <a:cs typeface="Calibri"/>
              </a:rPr>
              <a:t> </a:t>
            </a:r>
            <a:r>
              <a:rPr lang="en-US" sz="2650" b="1" dirty="0">
                <a:latin typeface="Calibri"/>
                <a:cs typeface="Calibri"/>
              </a:rPr>
              <a:t>of</a:t>
            </a:r>
            <a:r>
              <a:rPr lang="en-US" sz="2650" b="1" spc="-40" dirty="0">
                <a:latin typeface="Calibri"/>
                <a:cs typeface="Calibri"/>
              </a:rPr>
              <a:t> </a:t>
            </a:r>
            <a:r>
              <a:rPr lang="en-US" sz="2650" b="1" dirty="0">
                <a:latin typeface="Calibri"/>
                <a:cs typeface="Calibri"/>
              </a:rPr>
              <a:t>each</a:t>
            </a:r>
            <a:r>
              <a:rPr lang="en-US" sz="2650" b="1" spc="-60" dirty="0">
                <a:latin typeface="Calibri"/>
                <a:cs typeface="Calibri"/>
              </a:rPr>
              <a:t> </a:t>
            </a:r>
            <a:r>
              <a:rPr lang="en-US" sz="2650" b="1" dirty="0">
                <a:latin typeface="Calibri"/>
                <a:cs typeface="Calibri"/>
              </a:rPr>
              <a:t>column.</a:t>
            </a:r>
            <a:r>
              <a:rPr lang="en-US" sz="2650" b="1" spc="-65" dirty="0">
                <a:latin typeface="Calibri"/>
                <a:cs typeface="Calibri"/>
              </a:rPr>
              <a:t> </a:t>
            </a:r>
            <a:r>
              <a:rPr lang="en-US" sz="2650" b="1" dirty="0">
                <a:latin typeface="Calibri"/>
                <a:cs typeface="Calibri"/>
              </a:rPr>
              <a:t>This</a:t>
            </a:r>
            <a:r>
              <a:rPr lang="en-US" sz="2650" b="1" spc="-70" dirty="0">
                <a:latin typeface="Calibri"/>
                <a:cs typeface="Calibri"/>
              </a:rPr>
              <a:t> </a:t>
            </a:r>
            <a:r>
              <a:rPr lang="en-US" sz="2650" b="1" dirty="0">
                <a:latin typeface="Calibri"/>
                <a:cs typeface="Calibri"/>
              </a:rPr>
              <a:t>could</a:t>
            </a:r>
            <a:r>
              <a:rPr lang="en-US" sz="2650" b="1" spc="-65" dirty="0">
                <a:latin typeface="Calibri"/>
                <a:cs typeface="Calibri"/>
              </a:rPr>
              <a:t> </a:t>
            </a:r>
            <a:r>
              <a:rPr lang="en-US" sz="2650" b="1" dirty="0">
                <a:latin typeface="Calibri"/>
                <a:cs typeface="Calibri"/>
              </a:rPr>
              <a:t>be</a:t>
            </a:r>
            <a:r>
              <a:rPr lang="en-US" sz="2650" b="1" spc="-55" dirty="0">
                <a:latin typeface="Calibri"/>
                <a:cs typeface="Calibri"/>
              </a:rPr>
              <a:t> </a:t>
            </a:r>
            <a:r>
              <a:rPr lang="en-US" sz="2650" b="1" dirty="0">
                <a:latin typeface="Calibri"/>
                <a:cs typeface="Calibri"/>
              </a:rPr>
              <a:t>in</a:t>
            </a:r>
            <a:r>
              <a:rPr lang="en-US" sz="2650" b="1" spc="-60" dirty="0">
                <a:latin typeface="Calibri"/>
                <a:cs typeface="Calibri"/>
              </a:rPr>
              <a:t> </a:t>
            </a:r>
            <a:r>
              <a:rPr lang="en-US" sz="2650" b="1" dirty="0" err="1">
                <a:latin typeface="Calibri"/>
                <a:cs typeface="Calibri"/>
              </a:rPr>
              <a:t>px</a:t>
            </a:r>
            <a:r>
              <a:rPr lang="en-US" sz="2650" b="1" dirty="0">
                <a:latin typeface="Calibri"/>
                <a:cs typeface="Calibri"/>
              </a:rPr>
              <a:t>,</a:t>
            </a:r>
            <a:r>
              <a:rPr lang="en-US" sz="2650" b="1" spc="-65" dirty="0">
                <a:latin typeface="Calibri"/>
                <a:cs typeface="Calibri"/>
              </a:rPr>
              <a:t> </a:t>
            </a:r>
            <a:r>
              <a:rPr lang="en-US" sz="2650" b="1" dirty="0" err="1">
                <a:latin typeface="Calibri"/>
                <a:cs typeface="Calibri"/>
              </a:rPr>
              <a:t>dp</a:t>
            </a:r>
            <a:r>
              <a:rPr lang="en-US" sz="2650" b="1" spc="-65" dirty="0">
                <a:latin typeface="Calibri"/>
                <a:cs typeface="Calibri"/>
              </a:rPr>
              <a:t> </a:t>
            </a:r>
            <a:r>
              <a:rPr lang="en-US" sz="2650" b="1" dirty="0">
                <a:latin typeface="Calibri"/>
                <a:cs typeface="Calibri"/>
              </a:rPr>
              <a:t>or</a:t>
            </a:r>
            <a:r>
              <a:rPr lang="en-US" sz="2650" b="1" spc="-60" dirty="0">
                <a:latin typeface="Calibri"/>
                <a:cs typeface="Calibri"/>
              </a:rPr>
              <a:t> </a:t>
            </a:r>
            <a:r>
              <a:rPr lang="en-US" sz="2650" b="1" spc="-25" dirty="0">
                <a:latin typeface="Calibri"/>
                <a:cs typeface="Calibri"/>
              </a:rPr>
              <a:t>sp.</a:t>
            </a:r>
            <a:endParaRPr lang="en-US" sz="2650" dirty="0">
              <a:latin typeface="Calibri"/>
              <a:cs typeface="Calibri"/>
            </a:endParaRPr>
          </a:p>
          <a:p>
            <a:pPr marL="295910" marR="5080" lvl="1" indent="-283845" algn="just">
              <a:lnSpc>
                <a:spcPts val="3170"/>
              </a:lnSpc>
              <a:spcBef>
                <a:spcPts val="620"/>
              </a:spcBef>
              <a:buFont typeface="Arial MT"/>
              <a:buChar char="•"/>
              <a:tabLst>
                <a:tab pos="295910" algn="l"/>
              </a:tabLst>
            </a:pPr>
            <a:r>
              <a:rPr lang="en-US" sz="2650" b="1" dirty="0">
                <a:latin typeface="Calibri"/>
                <a:cs typeface="Calibri"/>
              </a:rPr>
              <a:t>Below</a:t>
            </a:r>
            <a:r>
              <a:rPr lang="en-US" sz="2650" b="1" spc="5" dirty="0">
                <a:latin typeface="Calibri"/>
                <a:cs typeface="Calibri"/>
              </a:rPr>
              <a:t> </a:t>
            </a:r>
            <a:r>
              <a:rPr lang="en-US" sz="2650" b="1" dirty="0">
                <a:latin typeface="Calibri"/>
                <a:cs typeface="Calibri"/>
              </a:rPr>
              <a:t>is</a:t>
            </a:r>
            <a:r>
              <a:rPr lang="en-US" sz="2650" b="1" spc="20" dirty="0">
                <a:latin typeface="Calibri"/>
                <a:cs typeface="Calibri"/>
              </a:rPr>
              <a:t> </a:t>
            </a:r>
            <a:r>
              <a:rPr lang="en-US" sz="2650" b="1" dirty="0">
                <a:latin typeface="Calibri"/>
                <a:cs typeface="Calibri"/>
              </a:rPr>
              <a:t>the</a:t>
            </a:r>
            <a:r>
              <a:rPr lang="en-US" sz="2650" b="1" spc="30" dirty="0">
                <a:latin typeface="Calibri"/>
                <a:cs typeface="Calibri"/>
              </a:rPr>
              <a:t> </a:t>
            </a:r>
            <a:r>
              <a:rPr lang="en-US" sz="2650" b="1" dirty="0" err="1">
                <a:latin typeface="Calibri"/>
                <a:cs typeface="Calibri"/>
              </a:rPr>
              <a:t>columnWidth</a:t>
            </a:r>
            <a:r>
              <a:rPr lang="en-US" sz="2650" b="1" spc="25" dirty="0">
                <a:latin typeface="Calibri"/>
                <a:cs typeface="Calibri"/>
              </a:rPr>
              <a:t> </a:t>
            </a:r>
            <a:r>
              <a:rPr lang="en-US" sz="2650" b="1" dirty="0">
                <a:latin typeface="Calibri"/>
                <a:cs typeface="Calibri"/>
              </a:rPr>
              <a:t>example</a:t>
            </a:r>
            <a:r>
              <a:rPr lang="en-US" sz="2650" b="1" spc="5" dirty="0">
                <a:latin typeface="Calibri"/>
                <a:cs typeface="Calibri"/>
              </a:rPr>
              <a:t> </a:t>
            </a:r>
            <a:r>
              <a:rPr lang="en-US" sz="2650" b="1" dirty="0">
                <a:latin typeface="Calibri"/>
                <a:cs typeface="Calibri"/>
              </a:rPr>
              <a:t>code.</a:t>
            </a:r>
            <a:r>
              <a:rPr lang="en-US" sz="2650" b="1" spc="25" dirty="0">
                <a:latin typeface="Calibri"/>
                <a:cs typeface="Calibri"/>
              </a:rPr>
              <a:t> </a:t>
            </a:r>
            <a:r>
              <a:rPr lang="en-US" sz="2650" b="1" dirty="0">
                <a:latin typeface="Calibri"/>
                <a:cs typeface="Calibri"/>
              </a:rPr>
              <a:t>Here</a:t>
            </a:r>
            <a:r>
              <a:rPr lang="en-US" sz="2650" b="1" spc="30" dirty="0">
                <a:latin typeface="Calibri"/>
                <a:cs typeface="Calibri"/>
              </a:rPr>
              <a:t> </a:t>
            </a:r>
            <a:r>
              <a:rPr lang="en-US" sz="2650" b="1" dirty="0">
                <a:latin typeface="Calibri"/>
                <a:cs typeface="Calibri"/>
              </a:rPr>
              <a:t>column</a:t>
            </a:r>
            <a:r>
              <a:rPr lang="en-US" sz="2650" b="1" spc="25" dirty="0">
                <a:latin typeface="Calibri"/>
                <a:cs typeface="Calibri"/>
              </a:rPr>
              <a:t> </a:t>
            </a:r>
            <a:r>
              <a:rPr lang="en-US" sz="2650" b="1" spc="-10" dirty="0">
                <a:latin typeface="Calibri"/>
                <a:cs typeface="Calibri"/>
              </a:rPr>
              <a:t>width </a:t>
            </a:r>
            <a:r>
              <a:rPr lang="en-US" sz="2650" b="1" dirty="0">
                <a:latin typeface="Calibri"/>
                <a:cs typeface="Calibri"/>
              </a:rPr>
              <a:t>is</a:t>
            </a:r>
            <a:r>
              <a:rPr lang="en-US" sz="2650" b="1" spc="165" dirty="0">
                <a:latin typeface="Calibri"/>
                <a:cs typeface="Calibri"/>
              </a:rPr>
              <a:t> </a:t>
            </a:r>
            <a:r>
              <a:rPr lang="en-US" sz="2650" b="1" dirty="0">
                <a:latin typeface="Calibri"/>
                <a:cs typeface="Calibri"/>
              </a:rPr>
              <a:t>80dp</a:t>
            </a:r>
            <a:r>
              <a:rPr lang="en-US" sz="2650" b="1" spc="185" dirty="0">
                <a:latin typeface="Calibri"/>
                <a:cs typeface="Calibri"/>
              </a:rPr>
              <a:t> </a:t>
            </a:r>
            <a:r>
              <a:rPr lang="en-US" sz="2650" b="1" dirty="0">
                <a:latin typeface="Calibri"/>
                <a:cs typeface="Calibri"/>
              </a:rPr>
              <a:t>and</a:t>
            </a:r>
            <a:r>
              <a:rPr lang="en-US" sz="2650" b="1" spc="180" dirty="0">
                <a:latin typeface="Calibri"/>
                <a:cs typeface="Calibri"/>
              </a:rPr>
              <a:t> </a:t>
            </a:r>
            <a:r>
              <a:rPr lang="en-US" sz="2650" b="1" dirty="0">
                <a:latin typeface="Calibri"/>
                <a:cs typeface="Calibri"/>
              </a:rPr>
              <a:t>selected</a:t>
            </a:r>
            <a:r>
              <a:rPr lang="en-US" sz="2650" b="1" spc="160" dirty="0">
                <a:latin typeface="Calibri"/>
                <a:cs typeface="Calibri"/>
              </a:rPr>
              <a:t> </a:t>
            </a:r>
            <a:r>
              <a:rPr lang="en-US" sz="2650" b="1" dirty="0">
                <a:latin typeface="Calibri"/>
                <a:cs typeface="Calibri"/>
              </a:rPr>
              <a:t>item’s</a:t>
            </a:r>
            <a:r>
              <a:rPr lang="en-US" sz="2650" b="1" spc="200" dirty="0">
                <a:latin typeface="Calibri"/>
                <a:cs typeface="Calibri"/>
              </a:rPr>
              <a:t> </a:t>
            </a:r>
            <a:r>
              <a:rPr lang="en-US" sz="2650" b="1" dirty="0">
                <a:latin typeface="Calibri"/>
                <a:cs typeface="Calibri"/>
              </a:rPr>
              <a:t>background</a:t>
            </a:r>
            <a:r>
              <a:rPr lang="en-US" sz="2650" b="1" spc="204" dirty="0">
                <a:latin typeface="Calibri"/>
                <a:cs typeface="Calibri"/>
              </a:rPr>
              <a:t> </a:t>
            </a:r>
            <a:r>
              <a:rPr lang="en-US" sz="2650" b="1" dirty="0">
                <a:latin typeface="Calibri"/>
                <a:cs typeface="Calibri"/>
              </a:rPr>
              <a:t>color</a:t>
            </a:r>
            <a:r>
              <a:rPr lang="en-US" sz="2650" b="1" spc="185" dirty="0">
                <a:latin typeface="Calibri"/>
                <a:cs typeface="Calibri"/>
              </a:rPr>
              <a:t> </a:t>
            </a:r>
            <a:r>
              <a:rPr lang="en-US" sz="2650" b="1" dirty="0">
                <a:latin typeface="Calibri"/>
                <a:cs typeface="Calibri"/>
              </a:rPr>
              <a:t>is</a:t>
            </a:r>
            <a:r>
              <a:rPr lang="en-US" sz="2650" b="1" spc="175" dirty="0">
                <a:latin typeface="Calibri"/>
                <a:cs typeface="Calibri"/>
              </a:rPr>
              <a:t> </a:t>
            </a:r>
            <a:r>
              <a:rPr lang="en-US" sz="2650" b="1" dirty="0">
                <a:latin typeface="Calibri"/>
                <a:cs typeface="Calibri"/>
              </a:rPr>
              <a:t>green</a:t>
            </a:r>
            <a:r>
              <a:rPr lang="en-US" sz="2650" b="1" spc="204" dirty="0">
                <a:latin typeface="Calibri"/>
                <a:cs typeface="Calibri"/>
              </a:rPr>
              <a:t> </a:t>
            </a:r>
            <a:r>
              <a:rPr lang="en-US" sz="2650" b="1" spc="-10" dirty="0">
                <a:latin typeface="Calibri"/>
                <a:cs typeface="Calibri"/>
              </a:rPr>
              <a:t>which </a:t>
            </a:r>
            <a:r>
              <a:rPr lang="en-US" sz="2650" b="1" dirty="0">
                <a:latin typeface="Calibri"/>
                <a:cs typeface="Calibri"/>
              </a:rPr>
              <a:t>shows</a:t>
            </a:r>
            <a:r>
              <a:rPr lang="en-US" sz="2650" b="1" spc="-45" dirty="0">
                <a:latin typeface="Calibri"/>
                <a:cs typeface="Calibri"/>
              </a:rPr>
              <a:t> </a:t>
            </a:r>
            <a:r>
              <a:rPr lang="en-US" sz="2650" b="1" dirty="0">
                <a:latin typeface="Calibri"/>
                <a:cs typeface="Calibri"/>
              </a:rPr>
              <a:t>the</a:t>
            </a:r>
            <a:r>
              <a:rPr lang="en-US" sz="2650" b="1" spc="-55" dirty="0">
                <a:latin typeface="Calibri"/>
                <a:cs typeface="Calibri"/>
              </a:rPr>
              <a:t> </a:t>
            </a:r>
            <a:r>
              <a:rPr lang="en-US" sz="2650" b="1" dirty="0">
                <a:latin typeface="Calibri"/>
                <a:cs typeface="Calibri"/>
              </a:rPr>
              <a:t>actual</a:t>
            </a:r>
            <a:r>
              <a:rPr lang="en-US" sz="2650" b="1" spc="-80" dirty="0">
                <a:latin typeface="Calibri"/>
                <a:cs typeface="Calibri"/>
              </a:rPr>
              <a:t> </a:t>
            </a:r>
            <a:r>
              <a:rPr lang="en-US" sz="2650" b="1" dirty="0">
                <a:latin typeface="Calibri"/>
                <a:cs typeface="Calibri"/>
              </a:rPr>
              <a:t>width</a:t>
            </a:r>
            <a:r>
              <a:rPr lang="en-US" sz="2650" b="1" spc="-60" dirty="0">
                <a:latin typeface="Calibri"/>
                <a:cs typeface="Calibri"/>
              </a:rPr>
              <a:t> </a:t>
            </a:r>
            <a:r>
              <a:rPr lang="en-US" sz="2650" b="1" dirty="0">
                <a:latin typeface="Calibri"/>
                <a:cs typeface="Calibri"/>
              </a:rPr>
              <a:t>of</a:t>
            </a:r>
            <a:r>
              <a:rPr lang="en-US" sz="2650" b="1" spc="-35" dirty="0">
                <a:latin typeface="Calibri"/>
                <a:cs typeface="Calibri"/>
              </a:rPr>
              <a:t> </a:t>
            </a:r>
            <a:r>
              <a:rPr lang="en-US" sz="2650" b="1" dirty="0">
                <a:latin typeface="Calibri"/>
                <a:cs typeface="Calibri"/>
              </a:rPr>
              <a:t>a</a:t>
            </a:r>
            <a:r>
              <a:rPr lang="en-US" sz="2650" b="1" spc="-55" dirty="0">
                <a:latin typeface="Calibri"/>
                <a:cs typeface="Calibri"/>
              </a:rPr>
              <a:t> </a:t>
            </a:r>
            <a:r>
              <a:rPr lang="en-US" sz="2650" b="1" dirty="0">
                <a:latin typeface="Calibri"/>
                <a:cs typeface="Calibri"/>
              </a:rPr>
              <a:t>grid</a:t>
            </a:r>
            <a:r>
              <a:rPr lang="en-US" sz="2650" b="1" spc="-60" dirty="0">
                <a:latin typeface="Calibri"/>
                <a:cs typeface="Calibri"/>
              </a:rPr>
              <a:t> </a:t>
            </a:r>
            <a:r>
              <a:rPr lang="en-US" sz="2650" b="1" spc="-10" dirty="0">
                <a:latin typeface="Calibri"/>
                <a:cs typeface="Calibri"/>
              </a:rPr>
              <a:t>item.</a:t>
            </a:r>
            <a:endParaRPr lang="en-US" sz="2650" dirty="0">
              <a:latin typeface="Calibri"/>
              <a:cs typeface="Calibri"/>
            </a:endParaRPr>
          </a:p>
          <a:p>
            <a:endParaRPr lang="en-US" dirty="0"/>
          </a:p>
        </p:txBody>
      </p:sp>
      <p:pic>
        <p:nvPicPr>
          <p:cNvPr id="4" name="object 4"/>
          <p:cNvPicPr/>
          <p:nvPr/>
        </p:nvPicPr>
        <p:blipFill>
          <a:blip r:embed="rId2" cstate="print"/>
          <a:stretch>
            <a:fillRect/>
          </a:stretch>
        </p:blipFill>
        <p:spPr>
          <a:xfrm>
            <a:off x="2759469" y="4441135"/>
            <a:ext cx="4250435" cy="1274063"/>
          </a:xfrm>
          <a:prstGeom prst="rect">
            <a:avLst/>
          </a:prstGeom>
        </p:spPr>
      </p:pic>
      <p:pic>
        <p:nvPicPr>
          <p:cNvPr id="5" name="object 5"/>
          <p:cNvPicPr/>
          <p:nvPr/>
        </p:nvPicPr>
        <p:blipFill>
          <a:blip r:embed="rId3" cstate="print"/>
          <a:stretch>
            <a:fillRect/>
          </a:stretch>
        </p:blipFill>
        <p:spPr>
          <a:xfrm>
            <a:off x="8317793" y="4059815"/>
            <a:ext cx="1735835" cy="1729739"/>
          </a:xfrm>
          <a:prstGeom prst="rect">
            <a:avLst/>
          </a:prstGeom>
        </p:spPr>
      </p:pic>
    </p:spTree>
    <p:extLst>
      <p:ext uri="{BB962C8B-B14F-4D97-AF65-F5344CB8AC3E}">
        <p14:creationId xmlns:p14="http://schemas.microsoft.com/office/powerpoint/2010/main" val="2224386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Gridview</a:t>
            </a:r>
            <a:r>
              <a:rPr lang="en-US" dirty="0" smtClean="0"/>
              <a:t> – adapter class</a:t>
            </a:r>
            <a:endParaRPr lang="en-US" dirty="0"/>
          </a:p>
        </p:txBody>
      </p:sp>
      <p:sp>
        <p:nvSpPr>
          <p:cNvPr id="3" name="Content Placeholder 2"/>
          <p:cNvSpPr>
            <a:spLocks noGrp="1"/>
          </p:cNvSpPr>
          <p:nvPr>
            <p:ph idx="1"/>
          </p:nvPr>
        </p:nvSpPr>
        <p:spPr/>
        <p:txBody>
          <a:bodyPr>
            <a:normAutofit fontScale="85000" lnSpcReduction="10000"/>
          </a:bodyPr>
          <a:lstStyle/>
          <a:p>
            <a:r>
              <a:rPr lang="en-US" dirty="0"/>
              <a:t>An adapter is a bridge between UI component and data source that helps us to fill data in UI component. It holds the data and sends the data to adapter view, then view can takes the data from the adapter view and shows the data on different views like as </a:t>
            </a:r>
            <a:r>
              <a:rPr lang="en-US" dirty="0">
                <a:hlinkClick r:id="rId2" tooltip="List View Tutorial"/>
              </a:rPr>
              <a:t>list view</a:t>
            </a:r>
            <a:r>
              <a:rPr lang="en-US" dirty="0"/>
              <a:t>, </a:t>
            </a:r>
            <a:r>
              <a:rPr lang="en-US" dirty="0">
                <a:hlinkClick r:id="rId3" tooltip="Grid View Tutorial"/>
              </a:rPr>
              <a:t>grid view</a:t>
            </a:r>
            <a:r>
              <a:rPr lang="en-US" dirty="0"/>
              <a:t>, </a:t>
            </a:r>
            <a:r>
              <a:rPr lang="en-US" dirty="0">
                <a:hlinkClick r:id="rId4" tooltip="Spinner Tutorial"/>
              </a:rPr>
              <a:t>spinner</a:t>
            </a:r>
            <a:r>
              <a:rPr lang="en-US" dirty="0"/>
              <a:t> etc.</a:t>
            </a:r>
          </a:p>
          <a:p>
            <a:r>
              <a:rPr lang="en-US" dirty="0" err="1"/>
              <a:t>GridView</a:t>
            </a:r>
            <a:r>
              <a:rPr lang="en-US" dirty="0"/>
              <a:t> and </a:t>
            </a:r>
            <a:r>
              <a:rPr lang="en-US" dirty="0" err="1"/>
              <a:t>ListView</a:t>
            </a:r>
            <a:r>
              <a:rPr lang="en-US" dirty="0"/>
              <a:t> both are subclasses of </a:t>
            </a:r>
            <a:r>
              <a:rPr lang="en-US" dirty="0" err="1"/>
              <a:t>AdapterView</a:t>
            </a:r>
            <a:r>
              <a:rPr lang="en-US" dirty="0"/>
              <a:t> and it can be populated by binding  to an Adapter, which retrieves the data from an external source and creates a View that represents each data entry. In android commonly used adapters which fill data in </a:t>
            </a:r>
            <a:r>
              <a:rPr lang="en-US" dirty="0" err="1"/>
              <a:t>GridVieware</a:t>
            </a:r>
            <a:r>
              <a:rPr lang="en-US" dirty="0"/>
              <a:t>:</a:t>
            </a:r>
          </a:p>
          <a:p>
            <a:r>
              <a:rPr lang="en-US" dirty="0"/>
              <a:t>1. Array Adapter</a:t>
            </a:r>
          </a:p>
          <a:p>
            <a:r>
              <a:rPr lang="en-US" dirty="0"/>
              <a:t>2. Base Adapter</a:t>
            </a:r>
          </a:p>
          <a:p>
            <a:r>
              <a:rPr lang="en-US" dirty="0"/>
              <a:t>3. Custom Array Adapter</a:t>
            </a:r>
          </a:p>
          <a:p>
            <a:endParaRPr lang="en-US" dirty="0"/>
          </a:p>
        </p:txBody>
      </p:sp>
    </p:spTree>
    <p:extLst>
      <p:ext uri="{BB962C8B-B14F-4D97-AF65-F5344CB8AC3E}">
        <p14:creationId xmlns:p14="http://schemas.microsoft.com/office/powerpoint/2010/main" val="103324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Gridview</a:t>
            </a:r>
            <a:r>
              <a:rPr lang="en-US" dirty="0"/>
              <a:t> – adapter class</a:t>
            </a:r>
          </a:p>
        </p:txBody>
      </p:sp>
      <p:sp>
        <p:nvSpPr>
          <p:cNvPr id="3" name="Content Placeholder 2"/>
          <p:cNvSpPr>
            <a:spLocks noGrp="1"/>
          </p:cNvSpPr>
          <p:nvPr>
            <p:ph idx="1"/>
          </p:nvPr>
        </p:nvSpPr>
        <p:spPr/>
        <p:txBody>
          <a:bodyPr>
            <a:normAutofit/>
          </a:bodyPr>
          <a:lstStyle/>
          <a:p>
            <a:r>
              <a:rPr lang="en-US" b="1" u="sng" dirty="0"/>
              <a:t>1. Avoid Array Adapter To Fill Data In </a:t>
            </a:r>
            <a:r>
              <a:rPr lang="en-US" b="1" u="sng" dirty="0" err="1"/>
              <a:t>GridView</a:t>
            </a:r>
            <a:r>
              <a:rPr lang="en-US" dirty="0" smtClean="0"/>
              <a:t>:</a:t>
            </a:r>
            <a:endParaRPr lang="en-US" dirty="0"/>
          </a:p>
          <a:p>
            <a:r>
              <a:rPr lang="en-US" dirty="0"/>
              <a:t>Whenever you have a list of single items which is backed by an array, you can use </a:t>
            </a:r>
            <a:r>
              <a:rPr lang="en-US" dirty="0" err="1"/>
              <a:t>ArrayAdapter</a:t>
            </a:r>
            <a:r>
              <a:rPr lang="en-US" dirty="0"/>
              <a:t>. For instance, list of phone contacts, countries or names</a:t>
            </a:r>
            <a:r>
              <a:rPr lang="en-US" dirty="0" smtClean="0"/>
              <a:t>.</a:t>
            </a:r>
            <a:endParaRPr lang="en-US" dirty="0"/>
          </a:p>
          <a:p>
            <a:r>
              <a:rPr lang="en-US" dirty="0"/>
              <a:t>By default, </a:t>
            </a:r>
            <a:r>
              <a:rPr lang="en-US" dirty="0" err="1"/>
              <a:t>ArrayAdapter</a:t>
            </a:r>
            <a:r>
              <a:rPr lang="en-US" dirty="0"/>
              <a:t> expects a Layout with a single </a:t>
            </a:r>
            <a:r>
              <a:rPr lang="en-US" dirty="0" err="1"/>
              <a:t>TextView</a:t>
            </a:r>
            <a:r>
              <a:rPr lang="en-US" dirty="0"/>
              <a:t>, If you want to use more complex views means more customization in grid items, please avoid </a:t>
            </a:r>
            <a:r>
              <a:rPr lang="en-US" dirty="0" err="1"/>
              <a:t>ArrayAdapter</a:t>
            </a:r>
            <a:r>
              <a:rPr lang="en-US" dirty="0"/>
              <a:t> and use custom adapters</a:t>
            </a:r>
            <a:r>
              <a:rPr lang="en-US" dirty="0" smtClean="0"/>
              <a:t>.</a:t>
            </a:r>
            <a:endParaRPr lang="en-US" dirty="0"/>
          </a:p>
          <a:p>
            <a:r>
              <a:rPr lang="en-US" dirty="0" err="1"/>
              <a:t>ArrayAdapter</a:t>
            </a:r>
            <a:r>
              <a:rPr lang="en-US" dirty="0"/>
              <a:t> adapter = new </a:t>
            </a:r>
            <a:r>
              <a:rPr lang="en-US" dirty="0" err="1"/>
              <a:t>ArrayAdapter</a:t>
            </a:r>
            <a:r>
              <a:rPr lang="en-US" dirty="0"/>
              <a:t>&lt;String&gt;(</a:t>
            </a:r>
            <a:r>
              <a:rPr lang="en-US" dirty="0" err="1"/>
              <a:t>this,R.layout.ListView,R.id.textView,StringArray</a:t>
            </a:r>
            <a:r>
              <a:rPr lang="en-US" dirty="0"/>
              <a:t>);</a:t>
            </a:r>
          </a:p>
        </p:txBody>
      </p:sp>
    </p:spTree>
    <p:extLst>
      <p:ext uri="{BB962C8B-B14F-4D97-AF65-F5344CB8AC3E}">
        <p14:creationId xmlns:p14="http://schemas.microsoft.com/office/powerpoint/2010/main" val="340866789"/>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76</TotalTime>
  <Words>2195</Words>
  <Application>Microsoft Office PowerPoint</Application>
  <PresentationFormat>Widescreen</PresentationFormat>
  <Paragraphs>155</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 MT</vt:lpstr>
      <vt:lpstr>Calibri</vt:lpstr>
      <vt:lpstr>Cambria</vt:lpstr>
      <vt:lpstr>Consolas</vt:lpstr>
      <vt:lpstr>Gill Sans MT</vt:lpstr>
      <vt:lpstr>Times New Roman</vt:lpstr>
      <vt:lpstr>Gallery</vt:lpstr>
      <vt:lpstr>Chapter 4</vt:lpstr>
      <vt:lpstr>outline</vt:lpstr>
      <vt:lpstr>outline</vt:lpstr>
      <vt:lpstr>Gridview</vt:lpstr>
      <vt:lpstr>Gridview - attributes</vt:lpstr>
      <vt:lpstr>Gridview - attributes</vt:lpstr>
      <vt:lpstr>Gridview - attributes</vt:lpstr>
      <vt:lpstr>Gridview – adapter class</vt:lpstr>
      <vt:lpstr>Gridview – adapter class</vt:lpstr>
      <vt:lpstr>Gridview – adapter class</vt:lpstr>
      <vt:lpstr>Gridview – adapter class</vt:lpstr>
      <vt:lpstr>Listview</vt:lpstr>
      <vt:lpstr>Listview</vt:lpstr>
      <vt:lpstr>Listview</vt:lpstr>
      <vt:lpstr>Listview</vt:lpstr>
      <vt:lpstr>Listview</vt:lpstr>
      <vt:lpstr>Listview</vt:lpstr>
      <vt:lpstr>Scroll view</vt:lpstr>
      <vt:lpstr>Scroll view</vt:lpstr>
      <vt:lpstr>Scroll view</vt:lpstr>
      <vt:lpstr>Scroll view</vt:lpstr>
      <vt:lpstr>Scroll view</vt:lpstr>
      <vt:lpstr>Recycler view</vt:lpstr>
      <vt:lpstr>Recycler view</vt:lpstr>
      <vt:lpstr>Cardview</vt:lpstr>
      <vt:lpstr>Cardview</vt:lpstr>
      <vt:lpstr>Fragment AND ITS LIFECYCLE</vt:lpstr>
      <vt:lpstr>Fragment AND ITS LIFECYCLE</vt:lpstr>
      <vt:lpstr>Fragment AND ITS LIFECYCLE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admin</dc:creator>
  <cp:lastModifiedBy>admin</cp:lastModifiedBy>
  <cp:revision>58</cp:revision>
  <dcterms:created xsi:type="dcterms:W3CDTF">2025-01-20T07:27:26Z</dcterms:created>
  <dcterms:modified xsi:type="dcterms:W3CDTF">2025-02-19T08:46:47Z</dcterms:modified>
</cp:coreProperties>
</file>