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20" r:id="rId28"/>
    <p:sldId id="321" r:id="rId29"/>
    <p:sldId id="295" r:id="rId30"/>
    <p:sldId id="319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WAGX+ro9XRNkD0e2SHz7ON5U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DDD47CC-F754-41CC-A191-637F265BCD8E}">
  <a:tblStyle styleId="{1DDD47CC-F754-41CC-A191-637F265BCD8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617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6" name="Google Shape;5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8" name="Google Shape;5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2" name="Google Shape;5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4" name="Google Shape;5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6" name="Google Shape;5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8" name="Google Shape;5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3" name="Google Shape;6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0" name="Google Shape;6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4" name="Google Shape;7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2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509185" y="1302544"/>
            <a:ext cx="9144000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CODE: 203105351</a:t>
            </a: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6234" y="2854325"/>
            <a:ext cx="8119533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200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Kapil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Raghuwanshi</a:t>
            </a:r>
            <a:r>
              <a:rPr lang="en-US" sz="2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00" y="500063"/>
            <a:ext cx="317500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890185" y="2692401"/>
            <a:ext cx="8411633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7548" y="6423685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 smtClean="0"/>
              <a:t>Type 1 Grammar:</a:t>
            </a:r>
          </a:p>
          <a:p>
            <a:r>
              <a:rPr lang="en-US" sz="2000" dirty="0"/>
              <a:t>Where the count of symbol in V is less than or equal to T.</a:t>
            </a:r>
          </a:p>
          <a:p>
            <a:r>
              <a:rPr lang="en-US" sz="2000" b="1" dirty="0"/>
              <a:t>For </a:t>
            </a:r>
            <a:r>
              <a:rPr lang="en-US" sz="2000" b="1" dirty="0" smtClean="0"/>
              <a:t>example 1:</a:t>
            </a:r>
            <a:endParaRPr lang="en-US" sz="2000" dirty="0"/>
          </a:p>
          <a:p>
            <a:r>
              <a:rPr lang="en-US" sz="2000" dirty="0"/>
              <a:t>S → AT  </a:t>
            </a:r>
          </a:p>
          <a:p>
            <a:r>
              <a:rPr lang="en-US" sz="2000" dirty="0"/>
              <a:t>T → </a:t>
            </a:r>
            <a:r>
              <a:rPr lang="en-US" sz="2000" dirty="0" err="1"/>
              <a:t>xy</a:t>
            </a:r>
            <a:r>
              <a:rPr lang="en-US" sz="2000" dirty="0"/>
              <a:t>  </a:t>
            </a:r>
          </a:p>
          <a:p>
            <a:r>
              <a:rPr lang="en-US" sz="2000" dirty="0"/>
              <a:t>A → a </a:t>
            </a:r>
          </a:p>
          <a:p>
            <a:r>
              <a:rPr lang="en-US" sz="2000" dirty="0" smtClean="0"/>
              <a:t>Example 2 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AB → CDB</a:t>
            </a:r>
          </a:p>
          <a:p>
            <a:r>
              <a:rPr lang="en-US" sz="2000" dirty="0"/>
              <a:t>AB → </a:t>
            </a:r>
            <a:r>
              <a:rPr lang="en-US" sz="2000" dirty="0" err="1"/>
              <a:t>CdEB</a:t>
            </a:r>
            <a:endParaRPr lang="en-US" sz="2000" dirty="0"/>
          </a:p>
          <a:p>
            <a:r>
              <a:rPr lang="en-US" sz="2000" dirty="0" err="1"/>
              <a:t>ABcd</a:t>
            </a:r>
            <a:r>
              <a:rPr lang="en-US" sz="2000" dirty="0"/>
              <a:t> → </a:t>
            </a:r>
            <a:r>
              <a:rPr lang="en-US" sz="2000" dirty="0" err="1"/>
              <a:t>abCDBcd</a:t>
            </a:r>
            <a:endParaRPr lang="en-US" sz="2000" dirty="0"/>
          </a:p>
          <a:p>
            <a:r>
              <a:rPr lang="en-US" sz="2000" dirty="0"/>
              <a:t>B → b</a:t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74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Type 2 Grammar:</a:t>
            </a:r>
          </a:p>
          <a:p>
            <a:endParaRPr lang="en-US" sz="2000" dirty="0" smtClean="0"/>
          </a:p>
          <a:p>
            <a:r>
              <a:rPr lang="en-US" sz="2000" dirty="0" smtClean="0"/>
              <a:t>Type </a:t>
            </a:r>
            <a:r>
              <a:rPr lang="en-US" sz="2000" dirty="0"/>
              <a:t>2 Grammar is known as Context Free Grammar. Context free languages are the languages which can be represented by the context free grammar (CFG). Type 2 should be type 1. The production rule is of the form</a:t>
            </a:r>
          </a:p>
          <a:p>
            <a:pPr algn="ctr"/>
            <a:r>
              <a:rPr lang="en-US" sz="2000" b="1" dirty="0"/>
              <a:t>A → α</a:t>
            </a:r>
            <a:r>
              <a:rPr lang="en-US" sz="2000" dirty="0"/>
              <a:t>  </a:t>
            </a:r>
          </a:p>
          <a:p>
            <a:endParaRPr lang="en-US" sz="2000" dirty="0" smtClean="0"/>
          </a:p>
          <a:p>
            <a:r>
              <a:rPr lang="en-US" sz="2000" dirty="0"/>
              <a:t>Where A is any single non-terminal and is any combination of terminals and non-terminals.</a:t>
            </a:r>
          </a:p>
          <a:p>
            <a:r>
              <a:rPr lang="en-US" sz="2000" b="1" dirty="0"/>
              <a:t>For example:</a:t>
            </a:r>
            <a:endParaRPr lang="en-US" sz="2000" dirty="0"/>
          </a:p>
          <a:p>
            <a:r>
              <a:rPr lang="en-US" sz="2000" dirty="0"/>
              <a:t>A → </a:t>
            </a:r>
            <a:r>
              <a:rPr lang="en-US" sz="2000" dirty="0" err="1"/>
              <a:t>aBb</a:t>
            </a:r>
            <a:r>
              <a:rPr lang="en-US" sz="2000" dirty="0"/>
              <a:t>  </a:t>
            </a:r>
          </a:p>
          <a:p>
            <a:r>
              <a:rPr lang="en-US" sz="2000" dirty="0"/>
              <a:t>A → b  </a:t>
            </a:r>
          </a:p>
          <a:p>
            <a:r>
              <a:rPr lang="en-US" sz="2000" dirty="0"/>
              <a:t>B → a  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32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4001" y="2403642"/>
            <a:ext cx="109308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Type 3 Grammar: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Type 3 Grammar is known as Regular Grammar. Regular languages are those languages which can be described using regular expressions. These languages can be modeled by NFA or DFA.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Type 3 is most restricted form of grammar. The Type 3 grammar should be Type 2 and Type 1. Type 3 should be in the form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of</a:t>
            </a:r>
          </a:p>
          <a:p>
            <a:pPr algn="ctr"/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→ </a:t>
            </a:r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VT</a:t>
            </a:r>
            <a:r>
              <a:rPr lang="fr-FR" sz="2000" b="1" dirty="0">
                <a:latin typeface="Calibri" pitchFamily="34" charset="0"/>
                <a:cs typeface="Calibri" pitchFamily="34" charset="0"/>
              </a:rPr>
              <a:t>*/T* Or </a:t>
            </a:r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→ </a:t>
            </a:r>
            <a:r>
              <a:rPr lang="fr-FR" sz="2000" b="1" dirty="0" smtClean="0">
                <a:latin typeface="Calibri" pitchFamily="34" charset="0"/>
                <a:cs typeface="Calibri" pitchFamily="34" charset="0"/>
              </a:rPr>
              <a:t>T*V/T</a:t>
            </a:r>
            <a:r>
              <a:rPr lang="fr-FR" sz="2000" dirty="0" smtClean="0">
                <a:latin typeface="Calibri" pitchFamily="34" charset="0"/>
                <a:cs typeface="Calibri" pitchFamily="34" charset="0"/>
              </a:rPr>
              <a:t>*</a:t>
            </a:r>
          </a:p>
          <a:p>
            <a:pPr algn="ctr"/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example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2: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fr-FR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 1  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A → 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xy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 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4122" y="4926198"/>
            <a:ext cx="2531165" cy="72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→ ε</a:t>
            </a:r>
          </a:p>
          <a:p>
            <a:r>
              <a:rPr lang="pt-BR" dirty="0"/>
              <a:t>A →  a</a:t>
            </a:r>
          </a:p>
          <a:p>
            <a:r>
              <a:rPr lang="pt-BR" dirty="0"/>
              <a:t>A →  abc</a:t>
            </a:r>
          </a:p>
          <a:p>
            <a:r>
              <a:rPr lang="pt-BR" dirty="0"/>
              <a:t>A →  B</a:t>
            </a:r>
          </a:p>
          <a:p>
            <a:r>
              <a:rPr lang="pt-BR" dirty="0"/>
              <a:t>A →  abcB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2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CFG stands for context-free grammar. It is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 formal grammar which is used to generate all possible patterns of strings in a given formal language. Context-free grammar G can be defined by four tuples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as:      </a:t>
            </a:r>
          </a:p>
          <a:p>
            <a:pPr algn="ctr"/>
            <a:r>
              <a:rPr lang="en-US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b="1" dirty="0" smtClean="0"/>
              <a:t>G</a:t>
            </a:r>
            <a:r>
              <a:rPr lang="en-US" sz="1800" b="1" dirty="0"/>
              <a:t> = (V, T, P, S) </a:t>
            </a:r>
            <a:r>
              <a:rPr lang="en-US" sz="1800" dirty="0"/>
              <a:t> </a:t>
            </a:r>
          </a:p>
          <a:p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/>
              <a:t>Where,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G</a:t>
            </a:r>
            <a:r>
              <a:rPr lang="en-US" sz="1800" dirty="0"/>
              <a:t> is the grammar, which consists of a set of the production rule. It is used to generate the string of a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T</a:t>
            </a:r>
            <a:r>
              <a:rPr lang="en-US" sz="1800" dirty="0"/>
              <a:t> is the final set of a terminal symbol. It is denoted by lower case letters.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V</a:t>
            </a:r>
            <a:r>
              <a:rPr lang="en-US" sz="1800" dirty="0"/>
              <a:t> is the final set of a non-terminal symbol. It is denoted by capital letters.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P</a:t>
            </a:r>
            <a:r>
              <a:rPr lang="en-US" sz="1800" dirty="0"/>
              <a:t> is a set of production rules, which is used for replacing non-terminals symbols(on the left side of the production) in a string with other terminal or non-terminal symbols(on the right side of the production).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1" dirty="0"/>
              <a:t>S</a:t>
            </a:r>
            <a:r>
              <a:rPr lang="en-US" sz="1800" dirty="0"/>
              <a:t> is the start symbol which is used to derive the string. We can derive the string by repeatedly replacing a non-terminal by the right-hand side of the production until all non-terminal have been replaced by terminal symbols.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 1:</a:t>
            </a:r>
          </a:p>
          <a:p>
            <a:r>
              <a:rPr lang="en-US" sz="2000" dirty="0"/>
              <a:t>Construct the CFG for the language having any number of a's over the set ∑= {a}.</a:t>
            </a:r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As we know the regular expression for the above language is</a:t>
            </a:r>
          </a:p>
          <a:p>
            <a:r>
              <a:rPr lang="en-US" sz="2000" dirty="0" err="1"/>
              <a:t>r.e</a:t>
            </a:r>
            <a:r>
              <a:rPr lang="en-US" sz="2000" dirty="0"/>
              <a:t>. = a*   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Production </a:t>
            </a:r>
            <a:r>
              <a:rPr lang="en-US" sz="2000" dirty="0"/>
              <a:t>rule for the Regular expression is as follows:</a:t>
            </a:r>
          </a:p>
          <a:p>
            <a:r>
              <a:rPr lang="en-US" sz="2000" dirty="0"/>
              <a:t>S → </a:t>
            </a:r>
            <a:r>
              <a:rPr lang="en-US" sz="2000" dirty="0" err="1"/>
              <a:t>aS</a:t>
            </a:r>
            <a:r>
              <a:rPr lang="en-US" sz="2000" dirty="0"/>
              <a:t>    rule 1  </a:t>
            </a:r>
          </a:p>
          <a:p>
            <a:r>
              <a:rPr lang="en-US" sz="2000" dirty="0"/>
              <a:t>S → ε     rule 2  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/>
              <a:t>Now if we want to derive a string "</a:t>
            </a:r>
            <a:r>
              <a:rPr lang="en-US" sz="2000" dirty="0" err="1"/>
              <a:t>aaaaaa</a:t>
            </a:r>
            <a:r>
              <a:rPr lang="en-US" sz="2000" dirty="0"/>
              <a:t>", we can start with start symbols.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 1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S  </a:t>
            </a:r>
          </a:p>
          <a:p>
            <a:r>
              <a:rPr lang="en-US" sz="2000" dirty="0" err="1"/>
              <a:t>aS</a:t>
            </a:r>
            <a:r>
              <a:rPr lang="en-US" sz="2000" dirty="0"/>
              <a:t>   </a:t>
            </a:r>
          </a:p>
          <a:p>
            <a:r>
              <a:rPr lang="en-US" sz="2000" dirty="0" err="1"/>
              <a:t>aaS</a:t>
            </a:r>
            <a:r>
              <a:rPr lang="en-US" sz="2000" dirty="0"/>
              <a:t>          rule 1  </a:t>
            </a:r>
          </a:p>
          <a:p>
            <a:r>
              <a:rPr lang="en-US" sz="2000" dirty="0" err="1"/>
              <a:t>aaaS</a:t>
            </a:r>
            <a:r>
              <a:rPr lang="en-US" sz="2000" dirty="0"/>
              <a:t>         rule 1  </a:t>
            </a:r>
          </a:p>
          <a:p>
            <a:r>
              <a:rPr lang="en-US" sz="2000" dirty="0" err="1"/>
              <a:t>aaaaS</a:t>
            </a:r>
            <a:r>
              <a:rPr lang="en-US" sz="2000" dirty="0"/>
              <a:t>        rule 1  </a:t>
            </a:r>
          </a:p>
          <a:p>
            <a:r>
              <a:rPr lang="en-US" sz="2000" dirty="0" err="1"/>
              <a:t>aaaaaS</a:t>
            </a:r>
            <a:r>
              <a:rPr lang="en-US" sz="2000" dirty="0"/>
              <a:t>       rule 1  </a:t>
            </a:r>
          </a:p>
          <a:p>
            <a:r>
              <a:rPr lang="en-US" sz="2000" dirty="0" err="1"/>
              <a:t>aaaaaaS</a:t>
            </a:r>
            <a:r>
              <a:rPr lang="en-US" sz="2000" dirty="0"/>
              <a:t>      rule 1  </a:t>
            </a:r>
          </a:p>
          <a:p>
            <a:r>
              <a:rPr lang="en-US" sz="2000" dirty="0" err="1"/>
              <a:t>aaaaaaε</a:t>
            </a:r>
            <a:r>
              <a:rPr lang="en-US" sz="2000" dirty="0"/>
              <a:t>      rule 2  </a:t>
            </a:r>
          </a:p>
          <a:p>
            <a:r>
              <a:rPr lang="en-US" sz="2000" dirty="0" err="1"/>
              <a:t>aaaaaa</a:t>
            </a:r>
            <a:r>
              <a:rPr lang="en-US" sz="2000" dirty="0"/>
              <a:t>  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r.e</a:t>
            </a:r>
            <a:r>
              <a:rPr lang="en-US" sz="2000" dirty="0"/>
              <a:t>. = a* can generate a set of string {ε, a, </a:t>
            </a:r>
            <a:r>
              <a:rPr lang="en-US" sz="2000" dirty="0" err="1"/>
              <a:t>aa</a:t>
            </a:r>
            <a:r>
              <a:rPr lang="en-US" sz="2000" dirty="0"/>
              <a:t>, </a:t>
            </a:r>
            <a:r>
              <a:rPr lang="en-US" sz="2000" dirty="0" err="1"/>
              <a:t>aaa</a:t>
            </a:r>
            <a:r>
              <a:rPr lang="en-US" sz="2000" dirty="0"/>
              <a:t>,.....}. We can have a null string because S is a start symbol and rule 2 gives S → ε.</a:t>
            </a:r>
          </a:p>
        </p:txBody>
      </p:sp>
    </p:spTree>
    <p:extLst>
      <p:ext uri="{BB962C8B-B14F-4D97-AF65-F5344CB8AC3E}">
        <p14:creationId xmlns:p14="http://schemas.microsoft.com/office/powerpoint/2010/main" val="7174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  <a:p>
            <a:r>
              <a:rPr lang="en-US" sz="2000" dirty="0"/>
              <a:t>Construct a CFG for the regular expression (0+1)*</a:t>
            </a:r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The CFG can be given by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Production rule (P):  </a:t>
            </a:r>
          </a:p>
          <a:p>
            <a:r>
              <a:rPr lang="en-US" sz="2000" dirty="0"/>
              <a:t>S → 0S | 1S  </a:t>
            </a:r>
          </a:p>
          <a:p>
            <a:r>
              <a:rPr lang="en-US" sz="2000" dirty="0"/>
              <a:t>S → ε  </a:t>
            </a:r>
          </a:p>
          <a:p>
            <a:r>
              <a:rPr lang="en-US" sz="2000" dirty="0"/>
              <a:t>The rules are in the combination of 0's and 1's with the start symbol. Since (0+1)* indicates {ε, 0, 1, 01, 10, 00, 11, ....}. In this set, ε is a string, so in the rule, we can set the rule S → ε.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831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3:</a:t>
            </a:r>
          </a:p>
          <a:p>
            <a:r>
              <a:rPr lang="en-US" sz="2000" dirty="0"/>
              <a:t>Construct a CFG for a language L = {</a:t>
            </a:r>
            <a:r>
              <a:rPr lang="en-US" sz="2000" dirty="0" err="1"/>
              <a:t>wcwR</a:t>
            </a:r>
            <a:r>
              <a:rPr lang="en-US" sz="2000" dirty="0"/>
              <a:t> | where w € (a, b)*}.</a:t>
            </a:r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The string that can be generated for a given language is {</a:t>
            </a:r>
            <a:r>
              <a:rPr lang="en-US" sz="2000" dirty="0" err="1"/>
              <a:t>aacaa</a:t>
            </a:r>
            <a:r>
              <a:rPr lang="en-US" sz="2000" dirty="0"/>
              <a:t>, </a:t>
            </a:r>
            <a:r>
              <a:rPr lang="en-US" sz="2000" dirty="0" err="1"/>
              <a:t>bcb</a:t>
            </a:r>
            <a:r>
              <a:rPr lang="en-US" sz="2000" dirty="0"/>
              <a:t>, </a:t>
            </a:r>
            <a:r>
              <a:rPr lang="en-US" sz="2000" dirty="0" err="1"/>
              <a:t>abcba</a:t>
            </a:r>
            <a:r>
              <a:rPr lang="en-US" sz="2000" dirty="0"/>
              <a:t>, </a:t>
            </a:r>
            <a:r>
              <a:rPr lang="en-US" sz="2000" dirty="0" err="1"/>
              <a:t>bacab</a:t>
            </a:r>
            <a:r>
              <a:rPr lang="en-US" sz="2000" dirty="0"/>
              <a:t>, </a:t>
            </a:r>
            <a:r>
              <a:rPr lang="en-US" sz="2000" dirty="0" err="1"/>
              <a:t>abbcbba</a:t>
            </a:r>
            <a:r>
              <a:rPr lang="en-US" sz="2000" dirty="0"/>
              <a:t>, </a:t>
            </a:r>
            <a:r>
              <a:rPr lang="en-US" sz="2000" dirty="0" smtClean="0"/>
              <a:t>....}</a:t>
            </a:r>
          </a:p>
          <a:p>
            <a:endParaRPr lang="en-US" sz="2000" dirty="0"/>
          </a:p>
          <a:p>
            <a:r>
              <a:rPr lang="en-US" sz="2000" dirty="0"/>
              <a:t>The grammar could be:</a:t>
            </a:r>
          </a:p>
          <a:p>
            <a:r>
              <a:rPr lang="en-US" sz="2000" dirty="0"/>
              <a:t>S → </a:t>
            </a:r>
            <a:r>
              <a:rPr lang="en-US" sz="2000" dirty="0" err="1"/>
              <a:t>aSa</a:t>
            </a:r>
            <a:r>
              <a:rPr lang="en-US" sz="2000" dirty="0"/>
              <a:t>     rule 1  </a:t>
            </a:r>
          </a:p>
          <a:p>
            <a:r>
              <a:rPr lang="en-US" sz="2000" dirty="0"/>
              <a:t>S → </a:t>
            </a:r>
            <a:r>
              <a:rPr lang="en-US" sz="2000" dirty="0" err="1"/>
              <a:t>bSb</a:t>
            </a:r>
            <a:r>
              <a:rPr lang="en-US" sz="2000" dirty="0"/>
              <a:t>     rule 2  </a:t>
            </a:r>
          </a:p>
          <a:p>
            <a:r>
              <a:rPr lang="en-US" sz="2000" dirty="0"/>
              <a:t>S → c       rule 3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601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bg1"/>
                </a:solidFill>
              </a:rPr>
              <a:t>Context-Free Grammar (CFG</a:t>
            </a:r>
            <a:r>
              <a:rPr lang="en-US" sz="3200" dirty="0"/>
              <a:t>)</a:t>
            </a:r>
          </a:p>
          <a:p>
            <a:pPr lvl="0">
              <a:buSzPts val="3200"/>
            </a:pPr>
            <a:r>
              <a:rPr lang="en-US" sz="3200" b="1" dirty="0" smtClean="0">
                <a:solidFill>
                  <a:schemeClr val="bg1"/>
                </a:solidFill>
              </a:rPr>
              <a:t>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4:</a:t>
            </a:r>
          </a:p>
          <a:p>
            <a:r>
              <a:rPr lang="en-US" sz="2000" dirty="0"/>
              <a:t>Construct a CFG for the language L = a</a:t>
            </a:r>
            <a:r>
              <a:rPr lang="en-US" sz="2000" baseline="30000" dirty="0"/>
              <a:t>n</a:t>
            </a:r>
            <a:r>
              <a:rPr lang="en-US" sz="2000" dirty="0"/>
              <a:t>b</a:t>
            </a:r>
            <a:r>
              <a:rPr lang="en-US" sz="2000" baseline="30000" dirty="0"/>
              <a:t>2n</a:t>
            </a:r>
            <a:r>
              <a:rPr lang="en-US" sz="2000" dirty="0"/>
              <a:t> where n&gt;=1.</a:t>
            </a:r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The string that can be generated for a given language is {</a:t>
            </a:r>
            <a:r>
              <a:rPr lang="en-US" sz="2000" dirty="0" err="1"/>
              <a:t>abb</a:t>
            </a:r>
            <a:r>
              <a:rPr lang="en-US" sz="2000" dirty="0"/>
              <a:t>, </a:t>
            </a:r>
            <a:r>
              <a:rPr lang="en-US" sz="2000" dirty="0" err="1"/>
              <a:t>aabbbb</a:t>
            </a:r>
            <a:r>
              <a:rPr lang="en-US" sz="2000" dirty="0"/>
              <a:t>, </a:t>
            </a:r>
            <a:r>
              <a:rPr lang="en-US" sz="2000" dirty="0" err="1"/>
              <a:t>aaabbbbbb</a:t>
            </a:r>
            <a:r>
              <a:rPr lang="en-US" sz="2000" dirty="0"/>
              <a:t>....}.</a:t>
            </a:r>
          </a:p>
          <a:p>
            <a:r>
              <a:rPr lang="en-US" sz="2000" dirty="0"/>
              <a:t>The grammar could be:</a:t>
            </a:r>
          </a:p>
          <a:p>
            <a:r>
              <a:rPr lang="en-US" sz="2000" dirty="0"/>
              <a:t>S → </a:t>
            </a:r>
            <a:r>
              <a:rPr lang="en-US" sz="2000" dirty="0" err="1"/>
              <a:t>aSbb</a:t>
            </a:r>
            <a:r>
              <a:rPr lang="en-US" sz="2000" dirty="0"/>
              <a:t> | </a:t>
            </a:r>
            <a:r>
              <a:rPr lang="en-US" sz="2000" dirty="0" err="1"/>
              <a:t>abb</a:t>
            </a:r>
            <a:r>
              <a:rPr lang="en-US" sz="2000" dirty="0"/>
              <a:t> 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14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Simplification of grammar means reduction of grammar by removing useless symbols. The properties of reduced grammar are given below: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variable (i.e. non-terminal) and each terminal of G appears in the derivation of some word in 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There should not be any production as X → Y where X and Y are non-terminal.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ε is not in the language L then there need not to be the production X → ε.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67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0" y="2571751"/>
            <a:ext cx="724111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0" y="3756027"/>
            <a:ext cx="12192000" cy="141077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143000" y="3756027"/>
            <a:ext cx="9906000" cy="11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syntax analysis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286000" y="3071814"/>
            <a:ext cx="7620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pic>
        <p:nvPicPr>
          <p:cNvPr id="1026" name="Picture 2" descr="Simplification of CF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853" y="2345704"/>
            <a:ext cx="8294818" cy="31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b="1" dirty="0" smtClean="0"/>
              <a:t>Removal </a:t>
            </a:r>
            <a:r>
              <a:rPr lang="en-US" sz="2000" b="1" dirty="0"/>
              <a:t>of Useless </a:t>
            </a:r>
            <a:r>
              <a:rPr lang="en-US" sz="2000" b="1" dirty="0" smtClean="0"/>
              <a:t>Symbols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symbol can be useless if it does not appear on the right-hand side of </a:t>
            </a:r>
            <a:r>
              <a:rPr lang="en-US" sz="2000" dirty="0" smtClean="0"/>
              <a:t>the production </a:t>
            </a:r>
            <a:r>
              <a:rPr lang="en-US" sz="2000" dirty="0"/>
              <a:t>rule and does not take part in the derivation of any string. That symbol is known as a useless symbol. Similarly, a variable can be useless if it does not take part in the derivation of any string. That variable is known as a useless variable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For Example:</a:t>
            </a:r>
          </a:p>
          <a:p>
            <a:r>
              <a:rPr lang="en-US" sz="2000" dirty="0"/>
              <a:t>T → </a:t>
            </a:r>
            <a:r>
              <a:rPr lang="en-US" sz="2000" dirty="0" err="1"/>
              <a:t>aaB</a:t>
            </a:r>
            <a:r>
              <a:rPr lang="en-US" sz="2000" dirty="0"/>
              <a:t> | </a:t>
            </a:r>
            <a:r>
              <a:rPr lang="en-US" sz="2000" dirty="0" err="1"/>
              <a:t>abA</a:t>
            </a:r>
            <a:r>
              <a:rPr lang="en-US" sz="2000" dirty="0"/>
              <a:t> | </a:t>
            </a:r>
            <a:r>
              <a:rPr lang="en-US" sz="2000" dirty="0" err="1"/>
              <a:t>aaT</a:t>
            </a:r>
            <a:r>
              <a:rPr lang="en-US" sz="2000" dirty="0"/>
              <a:t>  </a:t>
            </a:r>
          </a:p>
          <a:p>
            <a:r>
              <a:rPr lang="en-US" sz="2000" dirty="0"/>
              <a:t>A → </a:t>
            </a:r>
            <a:r>
              <a:rPr lang="en-US" sz="2000" dirty="0" err="1"/>
              <a:t>aA</a:t>
            </a:r>
            <a:r>
              <a:rPr lang="en-US" sz="2000" dirty="0"/>
              <a:t>  </a:t>
            </a:r>
          </a:p>
          <a:p>
            <a:r>
              <a:rPr lang="en-US" sz="2000" dirty="0"/>
              <a:t>B → </a:t>
            </a:r>
            <a:r>
              <a:rPr lang="en-US" sz="2000" dirty="0" err="1"/>
              <a:t>ab</a:t>
            </a:r>
            <a:r>
              <a:rPr lang="en-US" sz="2000" dirty="0"/>
              <a:t> | b  </a:t>
            </a:r>
          </a:p>
          <a:p>
            <a:r>
              <a:rPr lang="en-US" sz="2000" dirty="0"/>
              <a:t>C → ad  </a:t>
            </a:r>
          </a:p>
        </p:txBody>
      </p:sp>
    </p:spTree>
    <p:extLst>
      <p:ext uri="{BB962C8B-B14F-4D97-AF65-F5344CB8AC3E}">
        <p14:creationId xmlns:p14="http://schemas.microsoft.com/office/powerpoint/2010/main" val="15372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For Example:</a:t>
            </a:r>
          </a:p>
          <a:p>
            <a:r>
              <a:rPr lang="en-US" sz="2000" dirty="0"/>
              <a:t>T → </a:t>
            </a:r>
            <a:r>
              <a:rPr lang="en-US" sz="2000" dirty="0" err="1"/>
              <a:t>aaB</a:t>
            </a:r>
            <a:r>
              <a:rPr lang="en-US" sz="2000" dirty="0"/>
              <a:t> | </a:t>
            </a:r>
            <a:r>
              <a:rPr lang="en-US" sz="2000" dirty="0" err="1"/>
              <a:t>abA</a:t>
            </a:r>
            <a:r>
              <a:rPr lang="en-US" sz="2000" dirty="0"/>
              <a:t> | </a:t>
            </a:r>
            <a:r>
              <a:rPr lang="en-US" sz="2000" dirty="0" err="1"/>
              <a:t>aaT</a:t>
            </a:r>
            <a:r>
              <a:rPr lang="en-US" sz="2000" dirty="0"/>
              <a:t>  </a:t>
            </a:r>
          </a:p>
          <a:p>
            <a:r>
              <a:rPr lang="en-US" sz="2000" dirty="0"/>
              <a:t>A → </a:t>
            </a:r>
            <a:r>
              <a:rPr lang="en-US" sz="2000" dirty="0" err="1"/>
              <a:t>aA</a:t>
            </a:r>
            <a:r>
              <a:rPr lang="en-US" sz="2000" dirty="0"/>
              <a:t>  </a:t>
            </a:r>
          </a:p>
          <a:p>
            <a:r>
              <a:rPr lang="en-US" sz="2000" dirty="0"/>
              <a:t>B → </a:t>
            </a:r>
            <a:r>
              <a:rPr lang="en-US" sz="2000" dirty="0" err="1"/>
              <a:t>ab</a:t>
            </a:r>
            <a:r>
              <a:rPr lang="en-US" sz="2000" dirty="0"/>
              <a:t> | b  </a:t>
            </a:r>
          </a:p>
          <a:p>
            <a:r>
              <a:rPr lang="en-US" sz="2000" dirty="0"/>
              <a:t>C → ad  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above example, the variable 'C' will never occur in the derivation of any string, so the production C → ad is useless. So we will eliminate it, and the other productions are written in such a way that variable C can never reach from the starting variable 'T</a:t>
            </a:r>
            <a:r>
              <a:rPr lang="en-US" sz="2000" dirty="0" smtClean="0"/>
              <a:t>'.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Production A → </a:t>
            </a:r>
            <a:r>
              <a:rPr lang="en-US" sz="2000" dirty="0" err="1"/>
              <a:t>aA</a:t>
            </a:r>
            <a:r>
              <a:rPr lang="en-US" sz="2000" dirty="0"/>
              <a:t> is also useless because there is no way to terminate it. If it never terminates, then it can never produce a string. Hence this production can never take part in any derivation.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To remove this useless production A → </a:t>
            </a:r>
            <a:r>
              <a:rPr lang="en-US" sz="2000" dirty="0" err="1"/>
              <a:t>aA</a:t>
            </a:r>
            <a:r>
              <a:rPr lang="en-US" sz="2000" dirty="0"/>
              <a:t>, we will first find all the variables which will never lead to a terminal string such as variable 'A'. Then we will remove all the productions in which the variable 'B' occurs.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9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Elimination of ε Production</a:t>
            </a:r>
          </a:p>
          <a:p>
            <a:r>
              <a:rPr lang="en-US" sz="2000" dirty="0"/>
              <a:t>The productions of type S → ε are called ε productions. These type of productions can only be removed from those grammars that do not generate ε.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Step 1:</a:t>
            </a:r>
            <a:r>
              <a:rPr lang="en-US" sz="2000" dirty="0"/>
              <a:t> First find out all </a:t>
            </a:r>
            <a:r>
              <a:rPr lang="en-US" sz="2000" dirty="0" err="1"/>
              <a:t>nullable</a:t>
            </a:r>
            <a:r>
              <a:rPr lang="en-US" sz="2000" dirty="0"/>
              <a:t> non-terminal variable which derives ε.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Step 2:</a:t>
            </a:r>
            <a:r>
              <a:rPr lang="en-US" sz="2000" dirty="0"/>
              <a:t> For each production A → a, construct all production A → x, where x is obtained from a by removing one or more non-terminal from step 1.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Step 3:</a:t>
            </a:r>
            <a:r>
              <a:rPr lang="en-US" sz="2000" dirty="0"/>
              <a:t> Now combine the result of step 2 with the original production and remove ε productions.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9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Remove the production from the following CFG by preserving the meaning of it.</a:t>
            </a:r>
          </a:p>
          <a:p>
            <a:r>
              <a:rPr lang="es-ES" sz="2000" dirty="0"/>
              <a:t>S → XYX  </a:t>
            </a:r>
          </a:p>
          <a:p>
            <a:r>
              <a:rPr lang="es-ES" sz="2000" dirty="0"/>
              <a:t>X → 0X | ε  </a:t>
            </a:r>
          </a:p>
          <a:p>
            <a:r>
              <a:rPr lang="es-ES" sz="2000" dirty="0"/>
              <a:t>Y → 1Y | ε  </a:t>
            </a:r>
            <a:endParaRPr lang="es-ES" sz="2000" dirty="0" smtClean="0"/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Now, while removing ε production, we are deleting the rule X → ε and Y → ε. To preserve the meaning of CFG we are actually placing ε at the right-hand side whenever X and Y have appeared.</a:t>
            </a:r>
          </a:p>
          <a:p>
            <a:r>
              <a:rPr lang="en-US" sz="2000" dirty="0"/>
              <a:t>Let us take</a:t>
            </a:r>
          </a:p>
          <a:p>
            <a:r>
              <a:rPr lang="en-US" sz="2000" dirty="0"/>
              <a:t>S → XYX  </a:t>
            </a:r>
          </a:p>
          <a:p>
            <a:r>
              <a:rPr lang="en-US" sz="2000" dirty="0"/>
              <a:t>If the first X at right-hand side is ε. Then</a:t>
            </a:r>
          </a:p>
          <a:p>
            <a:r>
              <a:rPr lang="en-US" sz="2000" dirty="0"/>
              <a:t>S → YX  </a:t>
            </a:r>
          </a:p>
          <a:p>
            <a:endParaRPr lang="es-E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70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Similarly if the last X in R.H.S. = ε. Then</a:t>
            </a:r>
          </a:p>
          <a:p>
            <a:r>
              <a:rPr lang="en-US" sz="2000" dirty="0"/>
              <a:t>S → XY  </a:t>
            </a:r>
          </a:p>
          <a:p>
            <a:r>
              <a:rPr lang="en-US" sz="2000" dirty="0"/>
              <a:t>If Y = ε then</a:t>
            </a:r>
          </a:p>
          <a:p>
            <a:r>
              <a:rPr lang="en-US" sz="2000" dirty="0"/>
              <a:t>S → XX  </a:t>
            </a:r>
          </a:p>
          <a:p>
            <a:r>
              <a:rPr lang="en-US" sz="2000" dirty="0"/>
              <a:t>If Y and X are ε then,</a:t>
            </a:r>
          </a:p>
          <a:p>
            <a:r>
              <a:rPr lang="en-US" sz="2000" dirty="0"/>
              <a:t>S → X  </a:t>
            </a:r>
          </a:p>
          <a:p>
            <a:r>
              <a:rPr lang="en-US" sz="2000" dirty="0"/>
              <a:t>If both X are replaced by ε</a:t>
            </a:r>
          </a:p>
          <a:p>
            <a:r>
              <a:rPr lang="en-US" sz="2000" dirty="0"/>
              <a:t>S → Y  </a:t>
            </a:r>
          </a:p>
          <a:p>
            <a:r>
              <a:rPr lang="en-US" sz="2000" dirty="0"/>
              <a:t>Now,</a:t>
            </a:r>
          </a:p>
          <a:p>
            <a:r>
              <a:rPr lang="en-US" sz="2000" dirty="0"/>
              <a:t>S → XY | YX | XX | X | Y </a:t>
            </a:r>
          </a:p>
          <a:p>
            <a:endParaRPr lang="es-E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8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Now let us consider</a:t>
            </a:r>
          </a:p>
          <a:p>
            <a:r>
              <a:rPr lang="en-US" sz="2000" dirty="0"/>
              <a:t>X → 0X  </a:t>
            </a:r>
          </a:p>
          <a:p>
            <a:r>
              <a:rPr lang="en-US" sz="2000" dirty="0"/>
              <a:t>If we place ε at right-hand side for X then,</a:t>
            </a:r>
          </a:p>
          <a:p>
            <a:r>
              <a:rPr lang="en-US" sz="2000" dirty="0"/>
              <a:t>X → 0  </a:t>
            </a:r>
          </a:p>
          <a:p>
            <a:r>
              <a:rPr lang="en-US" sz="2000" dirty="0"/>
              <a:t>X → 0X | 0  </a:t>
            </a:r>
          </a:p>
          <a:p>
            <a:r>
              <a:rPr lang="en-US" sz="2000" dirty="0"/>
              <a:t>Similarly Y → 1Y | 1</a:t>
            </a:r>
          </a:p>
          <a:p>
            <a:r>
              <a:rPr lang="en-US" sz="2000" dirty="0"/>
              <a:t>Collectively we can rewrite the CFG with removed ε production as</a:t>
            </a:r>
          </a:p>
          <a:p>
            <a:r>
              <a:rPr lang="en-US" sz="2000" dirty="0"/>
              <a:t>S → XY | YX | XX | X | Y  </a:t>
            </a:r>
          </a:p>
          <a:p>
            <a:r>
              <a:rPr lang="en-US" sz="2000" dirty="0"/>
              <a:t>X → 0X | 0  </a:t>
            </a:r>
          </a:p>
          <a:p>
            <a:r>
              <a:rPr lang="en-US" sz="2000" dirty="0"/>
              <a:t>Y → 1Y | 1  </a:t>
            </a:r>
          </a:p>
          <a:p>
            <a:endParaRPr lang="es-E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88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Removing Unit Productions</a:t>
            </a:r>
          </a:p>
          <a:p>
            <a:r>
              <a:rPr lang="en-US" sz="2000" dirty="0"/>
              <a:t>The unit productions are the productions in which one non-terminal gives another non-terminal. Use the following steps to remove unit production:</a:t>
            </a:r>
          </a:p>
          <a:p>
            <a:r>
              <a:rPr lang="en-US" sz="2000" b="1" dirty="0"/>
              <a:t>Step 1:</a:t>
            </a:r>
            <a:r>
              <a:rPr lang="en-US" sz="2000" dirty="0"/>
              <a:t> To remove X → Y, add production X → a to the grammar rule whenever Y → a occurs in the grammar.</a:t>
            </a:r>
          </a:p>
          <a:p>
            <a:r>
              <a:rPr lang="en-US" sz="2000" b="1" dirty="0"/>
              <a:t>Step 2:</a:t>
            </a:r>
            <a:r>
              <a:rPr lang="en-US" sz="2000" dirty="0"/>
              <a:t> Now delete X → Y from the grammar.</a:t>
            </a:r>
          </a:p>
          <a:p>
            <a:r>
              <a:rPr lang="en-US" sz="2000" b="1" dirty="0"/>
              <a:t>Step 3:</a:t>
            </a:r>
            <a:r>
              <a:rPr lang="en-US" sz="2000" dirty="0"/>
              <a:t> Repeat step 1 and step 2 until all unit productions are removed.</a:t>
            </a:r>
          </a:p>
          <a:p>
            <a:r>
              <a:rPr lang="en-US" sz="2000" dirty="0"/>
              <a:t>For example</a:t>
            </a:r>
            <a:r>
              <a:rPr lang="en-US" sz="2000" dirty="0" smtClean="0"/>
              <a:t>:</a:t>
            </a:r>
            <a:endParaRPr lang="es-ES" sz="2000" dirty="0"/>
          </a:p>
          <a:p>
            <a:r>
              <a:rPr lang="en-US" sz="2000" dirty="0"/>
              <a:t>S → 0A | 1B | C  </a:t>
            </a:r>
          </a:p>
          <a:p>
            <a:r>
              <a:rPr lang="en-US" sz="2000" dirty="0"/>
              <a:t>A → 0S | 00  </a:t>
            </a:r>
          </a:p>
          <a:p>
            <a:r>
              <a:rPr lang="en-US" sz="2000" dirty="0"/>
              <a:t>B → 1 | A  </a:t>
            </a:r>
          </a:p>
          <a:p>
            <a:r>
              <a:rPr lang="en-US" sz="2000" dirty="0"/>
              <a:t>C → 01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0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5774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Simplification of CFG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1" y="2478917"/>
            <a:ext cx="10671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2522" y="2197894"/>
            <a:ext cx="1147638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/>
              <a:t>Removing Unit Productions</a:t>
            </a:r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S → C is a unit production. But while removing S → C we have to consider what C gives. So, we can add a rule to S.</a:t>
            </a:r>
          </a:p>
          <a:p>
            <a:r>
              <a:rPr lang="en-US" sz="2000" dirty="0"/>
              <a:t>S → 0A | 1B | 01  </a:t>
            </a:r>
          </a:p>
          <a:p>
            <a:r>
              <a:rPr lang="en-US" sz="2000" dirty="0"/>
              <a:t>Similarly, B → A is also a unit production so we can modify it as</a:t>
            </a:r>
          </a:p>
          <a:p>
            <a:r>
              <a:rPr lang="en-US" sz="2000" dirty="0"/>
              <a:t>B → 1 | 0S | 00  </a:t>
            </a:r>
          </a:p>
          <a:p>
            <a:r>
              <a:rPr lang="en-US" sz="2000" dirty="0"/>
              <a:t>Thus finally we can write CFG without unit production as</a:t>
            </a:r>
          </a:p>
          <a:p>
            <a:r>
              <a:rPr lang="en-US" sz="2000" dirty="0"/>
              <a:t>S → 0A | 1B | 01  </a:t>
            </a:r>
          </a:p>
          <a:p>
            <a:r>
              <a:rPr lang="en-US" sz="2000" dirty="0"/>
              <a:t>A → 0S | 00  </a:t>
            </a:r>
          </a:p>
          <a:p>
            <a:r>
              <a:rPr lang="en-US" sz="2000" dirty="0"/>
              <a:t>B → 1 | 0S | 00  </a:t>
            </a:r>
          </a:p>
          <a:p>
            <a:r>
              <a:rPr lang="en-US" sz="2000" dirty="0"/>
              <a:t>C → 01  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6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the syntactic structure of the given source program.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syntactic structure is mostly a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 is also known as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of a programming is described by a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context-free grammar (CFG)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We will use BNF (Backus-Naur Form) notation in the description of CFGs.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analyzer (parser) checks whether a given source program satisfies the rules implied by a context-free grammar or not.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satisfies, the parser creates the parse tree of that program.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the parser gives the error messages.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context-free grammar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precise syntactic specification of a programming language.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the grammar is an initial phase of the design of a compiler.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can be directly  converted into a parser by some tools.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31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400"/>
              </a:spcBef>
              <a:buClr>
                <a:schemeClr val="dk1"/>
              </a:buClr>
              <a:buSzPts val="2000"/>
              <a:buFont typeface="Wingdings" pitchFamily="2" charset="2"/>
              <a:buChar char="q"/>
            </a:pPr>
            <a:r>
              <a:rPr lang="en-US" sz="2000" dirty="0" smtClean="0"/>
              <a:t>It </a:t>
            </a:r>
            <a:r>
              <a:rPr lang="en-US" sz="2000" dirty="0"/>
              <a:t>is a finite set of formal rules for generating syntactically correct sentences or meaningful correct </a:t>
            </a:r>
            <a:r>
              <a:rPr lang="en-US" sz="2000" dirty="0" smtClean="0"/>
              <a:t>sentences(string)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</a:pPr>
            <a:endParaRPr lang="en-US" sz="2000" dirty="0" smtClean="0"/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/>
              <a:t>Grammar is basically composed of two basic elements –</a:t>
            </a: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b="1" dirty="0"/>
              <a:t>Terminal Symbols –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Terminal symbols are those which are the components of the </a:t>
            </a:r>
            <a:r>
              <a:rPr lang="en-US" sz="2000" dirty="0" smtClean="0"/>
              <a:t>sentences(string) </a:t>
            </a:r>
            <a:r>
              <a:rPr lang="en-US" sz="2000" dirty="0"/>
              <a:t>generated using a grammar and are represented using small case letter like a, b, c etc.</a:t>
            </a: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b="1" dirty="0"/>
              <a:t>Non-Terminal Symbols –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Non-Terminal Symbols are those symbols which take part in the generation of the </a:t>
            </a:r>
            <a:r>
              <a:rPr lang="en-US" sz="2000" dirty="0" smtClean="0"/>
              <a:t>sentence(string) </a:t>
            </a:r>
            <a:r>
              <a:rPr lang="en-US" sz="2000" dirty="0"/>
              <a:t>but are not the component of the </a:t>
            </a:r>
            <a:r>
              <a:rPr lang="en-US" sz="2000" dirty="0" smtClean="0"/>
              <a:t>sentence(String) . </a:t>
            </a:r>
            <a:r>
              <a:rPr lang="en-US" sz="2000" dirty="0"/>
              <a:t>Non-Terminal Symbols are also called Auxiliary Symbols and Variables. These symbols are represented using a capital letter like A, B, C, etc.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the syntactic structure of the given source program.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syntactic structure is mostly a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Analyzer is also known as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of a programming is described by a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context-free grammar (CFG)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We will use BNF (Backus-Naur Form) notation in the description of CFGs.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analyzer (parser) checks whether a given source program satisfies the rules implied by a context-free grammar or not.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satisfies, the parser creates the parse tree of that program.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the parser gives the error messages.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context-free grammar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a precise syntactic specification of a programming language.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the grammar is an initial phase of the design of a compiler.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can be directly  converted into a parser by some tools.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Syntax Analyzer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54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254000" y="2286001"/>
            <a:ext cx="1121833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Parser  works on a stream of tokens.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smallest item is a token.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4"/>
          <p:cNvGraphicFramePr/>
          <p:nvPr/>
        </p:nvGraphicFramePr>
        <p:xfrm>
          <a:off x="1765297" y="3962400"/>
          <a:ext cx="1212850" cy="762000"/>
        </p:xfrm>
        <a:graphic>
          <a:graphicData uri="http://schemas.openxmlformats.org/drawingml/2006/table">
            <a:tbl>
              <a:tblPr>
                <a:noFill/>
                <a:tableStyleId>{1DDD47CC-F754-41CC-A191-637F265BCD8E}</a:tableStyleId>
              </a:tblPr>
              <a:tblGrid>
                <a:gridCol w="12128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Lexical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Analyzer</a:t>
                      </a:r>
                      <a:endParaRPr sz="1400" u="none" strike="noStrike" cap="none"/>
                    </a:p>
                  </a:txBody>
                  <a:tcPr marL="84475" marR="8447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4"/>
          <p:cNvGraphicFramePr/>
          <p:nvPr/>
        </p:nvGraphicFramePr>
        <p:xfrm>
          <a:off x="4213224" y="3886200"/>
          <a:ext cx="1079500" cy="974725"/>
        </p:xfrm>
        <a:graphic>
          <a:graphicData uri="http://schemas.openxmlformats.org/drawingml/2006/table">
            <a:tbl>
              <a:tblPr>
                <a:noFill/>
                <a:tableStyleId>{1DDD47CC-F754-41CC-A191-637F265BCD8E}</a:tableStyleId>
              </a:tblPr>
              <a:tblGrid>
                <a:gridCol w="1079500"/>
              </a:tblGrid>
              <a:tr h="97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Parser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475" marR="84475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4"/>
          <p:cNvSpPr txBox="1"/>
          <p:nvPr/>
        </p:nvSpPr>
        <p:spPr>
          <a:xfrm>
            <a:off x="352425" y="3962400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>
            <a:off x="1125538" y="4343400"/>
            <a:ext cx="5876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4"/>
          <p:cNvCxnSpPr/>
          <p:nvPr/>
        </p:nvCxnSpPr>
        <p:spPr>
          <a:xfrm>
            <a:off x="3024188" y="4191000"/>
            <a:ext cx="112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3235325" y="3886200"/>
            <a:ext cx="812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token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3024188" y="4495800"/>
            <a:ext cx="112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3024188" y="4439444"/>
            <a:ext cx="12033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next token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5275263" y="4419600"/>
            <a:ext cx="7731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7" name="Google Shape;137;p4"/>
          <p:cNvSpPr txBox="1"/>
          <p:nvPr/>
        </p:nvSpPr>
        <p:spPr>
          <a:xfrm>
            <a:off x="6073346" y="4208894"/>
            <a:ext cx="10763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254000" y="2286001"/>
            <a:ext cx="11218333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categorize the parsers into two groups: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 tree is created top to bottom, starting from the root.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Bottom-Up 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 is created bottom to top; starting from the leaves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top-down and bottom-up parsers scan the input from left to right (one symbol at a time).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top-down and bottom-up parsers can be implemented only for sub-classes of context-free grammars.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 for top-down parsing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 for bottom-up parsing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Parsers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254000" y="2286001"/>
            <a:ext cx="11218333" cy="463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Inherently recursive structures of a programming language are defined by a context-free grammar.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context-free grammar, we have: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terminals (in our case, this will be the set of tokens)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non-terminals (syntactic-variables)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productions rules in the following 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α	        where A is a non-terminal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α is a string of terminals and non-terminals (including the empty string)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start symbol (one of the non-terminal symbol)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 E + E   |   E – E   |   E * E   |  E / E   |   -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 ( E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Context-Free Grammars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254000" y="2286001"/>
            <a:ext cx="11218333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E+E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E+E derives from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replace  E by E+E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able to do this, we have to have a production rule  E→E+E in our grammar.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E+E ⇒ id+E ⇒ id+id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replacements of non-terminal symbols is called 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id+id from 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a derivation step 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αAβ ⇒ αγβ 	if there is a production rule A→γ in our grammar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      where α and β are arbitrary strings of terminal and non-terminal symbols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... ⇒ 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	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from 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  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derives α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⇒ 	: derives in one step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⇒	: derives in zero or more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⇒	: derives in one or more steps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Derivations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254000" y="2286001"/>
            <a:ext cx="11218333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L(G) is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language of 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(the language generated by G) which is a set of sentences.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sentence of L(G)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a string of terminal symbols of 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S is the start symbol of G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ω is  a sentence of L(G) iff  S ⇒ ω    where ω is a string of terminals of 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G is a context-free grammar, L(G) is 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context-free language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grammars are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they produce the same language.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⇒ α	- If α contains non-terminals, it is called as 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sentential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 of 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- If α does not contain non-terminals, it is called as a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G.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CFG - Terminology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254000" y="2286001"/>
            <a:ext cx="11218333" cy="557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-E ⇒ -(E) ⇒ -(E+E) ⇒ -(id+E) ⇒ -(id+id)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-E ⇒ -(E) ⇒ -(E+E) ⇒ -(E+id) ⇒ -(id+id)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derivation step, we can choose any of the non-terminal in the sentential form of G for the replacement.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always choose the left-most non-terminal in each derivation step, this derivation is called as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left-most derivation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always choose the right-most non-terminal in each derivation step, this derivation is called as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right-most derivation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Derivation Example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254000" y="2286001"/>
            <a:ext cx="11218333" cy="46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Left-Most Derivation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 ⇒ -E ⇒ -(E) ⇒ -(E+E) ⇒ -(id+E) ⇒ -(id+id)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Right-Most Derivation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 ⇒ -E ⇒ -(E) ⇒ -(E+E) ⇒ -(E+id) ⇒ -(id+id)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that the top-down parsers try to find the left-most derivation of the given source program.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that the bottom-up parsers try to find the right-most derivation of the given source program in the reverse order.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Left-Most and Right-Most Derivations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721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254000" y="2324441"/>
            <a:ext cx="11218333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Inner nodes of a parse tree are non-terminal symbols.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leaves of a parse tree are terminal symbols.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parse tree can be seen as a graphical representation of a derivation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560124" y="3458562"/>
            <a:ext cx="103028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⇒ -E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6" name="Google Shape;216;p11"/>
          <p:cNvGrpSpPr/>
          <p:nvPr/>
        </p:nvGrpSpPr>
        <p:grpSpPr>
          <a:xfrm>
            <a:off x="1685662" y="3415699"/>
            <a:ext cx="942975" cy="719138"/>
            <a:chOff x="1392" y="1632"/>
            <a:chExt cx="643" cy="453"/>
          </a:xfrm>
        </p:grpSpPr>
        <p:grpSp>
          <p:nvGrpSpPr>
            <p:cNvPr id="217" name="Google Shape;217;p11"/>
            <p:cNvGrpSpPr/>
            <p:nvPr/>
          </p:nvGrpSpPr>
          <p:grpSpPr>
            <a:xfrm>
              <a:off x="1488" y="1776"/>
              <a:ext cx="432" cy="144"/>
              <a:chOff x="1776" y="1680"/>
              <a:chExt cx="432" cy="144"/>
            </a:xfrm>
          </p:grpSpPr>
          <p:cxnSp>
            <p:nvCxnSpPr>
              <p:cNvPr id="218" name="Google Shape;218;p11"/>
              <p:cNvCxnSpPr/>
              <p:nvPr/>
            </p:nvCxnSpPr>
            <p:spPr>
              <a:xfrm flipH="1">
                <a:off x="1776" y="1680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1"/>
              <p:cNvCxnSpPr/>
              <p:nvPr/>
            </p:nvCxnSpPr>
            <p:spPr>
              <a:xfrm>
                <a:off x="2016" y="1680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20" name="Google Shape;220;p11"/>
            <p:cNvSpPr txBox="1"/>
            <p:nvPr/>
          </p:nvSpPr>
          <p:spPr>
            <a:xfrm>
              <a:off x="1632" y="163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 txBox="1"/>
            <p:nvPr/>
          </p:nvSpPr>
          <p:spPr>
            <a:xfrm>
              <a:off x="1824" y="187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1392" y="1872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6960924" y="3491899"/>
            <a:ext cx="1379538" cy="1633538"/>
            <a:chOff x="4752" y="1440"/>
            <a:chExt cx="941" cy="1029"/>
          </a:xfrm>
        </p:grpSpPr>
        <p:grpSp>
          <p:nvGrpSpPr>
            <p:cNvPr id="224" name="Google Shape;224;p11"/>
            <p:cNvGrpSpPr/>
            <p:nvPr/>
          </p:nvGrpSpPr>
          <p:grpSpPr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25" name="Google Shape;225;p11"/>
              <p:cNvGrpSpPr/>
              <p:nvPr/>
            </p:nvGrpSpPr>
            <p:grpSpPr>
              <a:xfrm>
                <a:off x="1776" y="2256"/>
                <a:ext cx="720" cy="432"/>
                <a:chOff x="1776" y="2256"/>
                <a:chExt cx="720" cy="432"/>
              </a:xfrm>
            </p:grpSpPr>
            <p:cxnSp>
              <p:nvCxnSpPr>
                <p:cNvPr id="226" name="Google Shape;226;p11"/>
                <p:cNvCxnSpPr/>
                <p:nvPr/>
              </p:nvCxnSpPr>
              <p:spPr>
                <a:xfrm flipH="1">
                  <a:off x="1776" y="2256"/>
                  <a:ext cx="192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11"/>
                <p:cNvCxnSpPr/>
                <p:nvPr/>
              </p:nvCxnSpPr>
              <p:spPr>
                <a:xfrm>
                  <a:off x="2016" y="2256"/>
                  <a:ext cx="192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28" name="Google Shape;228;p11"/>
                <p:cNvGrpSpPr/>
                <p:nvPr/>
              </p:nvGrpSpPr>
              <p:grpSpPr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cxnSp>
                <p:nvCxnSpPr>
                  <p:cNvPr id="229" name="Google Shape;229;p11"/>
                  <p:cNvCxnSpPr/>
                  <p:nvPr/>
                </p:nvCxnSpPr>
                <p:spPr>
                  <a:xfrm flipH="1">
                    <a:off x="1920" y="2544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0" name="Google Shape;230;p11"/>
                  <p:cNvCxnSpPr/>
                  <p:nvPr/>
                </p:nvCxnSpPr>
                <p:spPr>
                  <a:xfrm>
                    <a:off x="2304" y="2544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31" name="Google Shape;231;p11"/>
                  <p:cNvCxnSpPr/>
                  <p:nvPr/>
                </p:nvCxnSpPr>
                <p:spPr>
                  <a:xfrm>
                    <a:off x="2208" y="2544"/>
                    <a:ext cx="0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grpSp>
            <p:nvGrpSpPr>
              <p:cNvPr id="232" name="Google Shape;232;p11"/>
              <p:cNvGrpSpPr/>
              <p:nvPr/>
            </p:nvGrpSpPr>
            <p:grpSpPr>
              <a:xfrm>
                <a:off x="1920" y="2832"/>
                <a:ext cx="576" cy="144"/>
                <a:chOff x="1920" y="2544"/>
                <a:chExt cx="576" cy="144"/>
              </a:xfrm>
            </p:grpSpPr>
            <p:cxnSp>
              <p:nvCxnSpPr>
                <p:cNvPr id="233" name="Google Shape;233;p11"/>
                <p:cNvCxnSpPr/>
                <p:nvPr/>
              </p:nvCxnSpPr>
              <p:spPr>
                <a:xfrm flipH="1">
                  <a:off x="1920" y="2544"/>
                  <a:ext cx="192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4" name="Google Shape;234;p11"/>
                <p:cNvCxnSpPr/>
                <p:nvPr/>
              </p:nvCxnSpPr>
              <p:spPr>
                <a:xfrm>
                  <a:off x="2304" y="2544"/>
                  <a:ext cx="192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5" name="Google Shape;235;p11"/>
                <p:cNvCxnSpPr/>
                <p:nvPr/>
              </p:nvCxnSpPr>
              <p:spPr>
                <a:xfrm>
                  <a:off x="2208" y="2544"/>
                  <a:ext cx="0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236" name="Google Shape;236;p11"/>
            <p:cNvSpPr txBox="1"/>
            <p:nvPr/>
          </p:nvSpPr>
          <p:spPr>
            <a:xfrm>
              <a:off x="5184" y="1968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4992" y="1440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5472" y="2256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4896" y="2256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5184" y="1680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 txBox="1"/>
            <p:nvPr/>
          </p:nvSpPr>
          <p:spPr>
            <a:xfrm>
              <a:off x="5184" y="2256"/>
              <a:ext cx="20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 txBox="1"/>
            <p:nvPr/>
          </p:nvSpPr>
          <p:spPr>
            <a:xfrm>
              <a:off x="4752" y="1680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4896" y="1968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5520" y="1968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1"/>
          <p:cNvGrpSpPr/>
          <p:nvPr/>
        </p:nvGrpSpPr>
        <p:grpSpPr>
          <a:xfrm>
            <a:off x="4217724" y="3491899"/>
            <a:ext cx="1309688" cy="1176338"/>
            <a:chOff x="2880" y="1584"/>
            <a:chExt cx="893" cy="741"/>
          </a:xfrm>
        </p:grpSpPr>
        <p:grpSp>
          <p:nvGrpSpPr>
            <p:cNvPr id="246" name="Google Shape;246;p11"/>
            <p:cNvGrpSpPr/>
            <p:nvPr/>
          </p:nvGrpSpPr>
          <p:grpSpPr>
            <a:xfrm>
              <a:off x="2976" y="1728"/>
              <a:ext cx="720" cy="432"/>
              <a:chOff x="2880" y="1680"/>
              <a:chExt cx="720" cy="432"/>
            </a:xfrm>
          </p:grpSpPr>
          <p:cxnSp>
            <p:nvCxnSpPr>
              <p:cNvPr id="247" name="Google Shape;247;p11"/>
              <p:cNvCxnSpPr/>
              <p:nvPr/>
            </p:nvCxnSpPr>
            <p:spPr>
              <a:xfrm flipH="1">
                <a:off x="3024" y="1968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11"/>
              <p:cNvCxnSpPr/>
              <p:nvPr/>
            </p:nvCxnSpPr>
            <p:spPr>
              <a:xfrm flipH="1">
                <a:off x="2880" y="1680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11"/>
              <p:cNvCxnSpPr/>
              <p:nvPr/>
            </p:nvCxnSpPr>
            <p:spPr>
              <a:xfrm>
                <a:off x="3120" y="1680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11"/>
              <p:cNvCxnSpPr/>
              <p:nvPr/>
            </p:nvCxnSpPr>
            <p:spPr>
              <a:xfrm>
                <a:off x="3408" y="1968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1"/>
              <p:cNvCxnSpPr/>
              <p:nvPr/>
            </p:nvCxnSpPr>
            <p:spPr>
              <a:xfrm>
                <a:off x="3312" y="1968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52" name="Google Shape;252;p11"/>
            <p:cNvSpPr txBox="1"/>
            <p:nvPr/>
          </p:nvSpPr>
          <p:spPr>
            <a:xfrm>
              <a:off x="3120" y="158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 txBox="1"/>
            <p:nvPr/>
          </p:nvSpPr>
          <p:spPr>
            <a:xfrm>
              <a:off x="3312" y="211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3312" y="182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2880" y="1824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3024" y="2112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3600" y="2112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5343262" y="4863499"/>
            <a:ext cx="1400175" cy="2090738"/>
            <a:chOff x="3648" y="2400"/>
            <a:chExt cx="955" cy="1317"/>
          </a:xfrm>
        </p:grpSpPr>
        <p:sp>
          <p:nvSpPr>
            <p:cNvPr id="259" name="Google Shape;259;p11"/>
            <p:cNvSpPr txBox="1"/>
            <p:nvPr/>
          </p:nvSpPr>
          <p:spPr>
            <a:xfrm>
              <a:off x="3888" y="2400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4368" y="3216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4368" y="3504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" name="Google Shape;262;p11"/>
            <p:cNvGrpSpPr/>
            <p:nvPr/>
          </p:nvGrpSpPr>
          <p:grpSpPr>
            <a:xfrm>
              <a:off x="3648" y="2544"/>
              <a:ext cx="893" cy="1173"/>
              <a:chOff x="3984" y="2544"/>
              <a:chExt cx="893" cy="1173"/>
            </a:xfrm>
          </p:grpSpPr>
          <p:grpSp>
            <p:nvGrpSpPr>
              <p:cNvPr id="263" name="Google Shape;263;p11"/>
              <p:cNvGrpSpPr/>
              <p:nvPr/>
            </p:nvGrpSpPr>
            <p:grpSpPr>
              <a:xfrm>
                <a:off x="4080" y="2544"/>
                <a:ext cx="720" cy="1008"/>
                <a:chOff x="4752" y="2448"/>
                <a:chExt cx="720" cy="1008"/>
              </a:xfrm>
            </p:grpSpPr>
            <p:cxnSp>
              <p:nvCxnSpPr>
                <p:cNvPr id="264" name="Google Shape;264;p11"/>
                <p:cNvCxnSpPr/>
                <p:nvPr/>
              </p:nvCxnSpPr>
              <p:spPr>
                <a:xfrm>
                  <a:off x="5472" y="3312"/>
                  <a:ext cx="0" cy="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65" name="Google Shape;265;p11"/>
                <p:cNvGrpSpPr/>
                <p:nvPr/>
              </p:nvGrpSpPr>
              <p:grpSpPr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6" name="Google Shape;266;p11"/>
                  <p:cNvGrpSpPr/>
                  <p:nvPr/>
                </p:nvGrpSpPr>
                <p:grpSpPr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7" name="Google Shape;267;p11"/>
                    <p:cNvGrpSpPr/>
                    <p:nvPr/>
                  </p:nvGrpSpPr>
                  <p:grpSpPr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cxnSp>
                    <p:nvCxnSpPr>
                      <p:cNvPr id="268" name="Google Shape;268;p11"/>
                      <p:cNvCxnSpPr/>
                      <p:nvPr/>
                    </p:nvCxnSpPr>
                    <p:spPr>
                      <a:xfrm flipH="1">
                        <a:off x="1776" y="2256"/>
                        <a:ext cx="192" cy="14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9" name="Google Shape;269;p11"/>
                      <p:cNvCxnSpPr/>
                      <p:nvPr/>
                    </p:nvCxnSpPr>
                    <p:spPr>
                      <a:xfrm>
                        <a:off x="2016" y="2256"/>
                        <a:ext cx="192" cy="14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grpSp>
                    <p:nvGrpSpPr>
                      <p:cNvPr id="270" name="Google Shape;270;p11"/>
                      <p:cNvGrpSpPr/>
                      <p:nvPr/>
                    </p:nvGrpSpPr>
                    <p:grpSpPr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cxnSp>
                      <p:nvCxnSpPr>
                        <p:cNvPr id="271" name="Google Shape;271;p11"/>
                        <p:cNvCxnSpPr/>
                        <p:nvPr/>
                      </p:nvCxnSpPr>
                      <p:spPr>
                        <a:xfrm flipH="1">
                          <a:off x="1920" y="2544"/>
                          <a:ext cx="192" cy="144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272" name="Google Shape;272;p11"/>
                        <p:cNvCxnSpPr/>
                        <p:nvPr/>
                      </p:nvCxnSpPr>
                      <p:spPr>
                        <a:xfrm>
                          <a:off x="2304" y="2544"/>
                          <a:ext cx="192" cy="144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273" name="Google Shape;273;p11"/>
                        <p:cNvCxnSpPr/>
                        <p:nvPr/>
                      </p:nvCxnSpPr>
                      <p:spPr>
                        <a:xfrm>
                          <a:off x="2208" y="2544"/>
                          <a:ext cx="0" cy="144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</p:grpSp>
                </p:grpSp>
                <p:grpSp>
                  <p:nvGrpSpPr>
                    <p:cNvPr id="274" name="Google Shape;274;p11"/>
                    <p:cNvGrpSpPr/>
                    <p:nvPr/>
                  </p:nvGrpSpPr>
                  <p:grpSpPr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cxnSp>
                    <p:nvCxnSpPr>
                      <p:cNvPr id="275" name="Google Shape;275;p11"/>
                      <p:cNvCxnSpPr/>
                      <p:nvPr/>
                    </p:nvCxnSpPr>
                    <p:spPr>
                      <a:xfrm flipH="1">
                        <a:off x="1920" y="2544"/>
                        <a:ext cx="192" cy="14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76" name="Google Shape;276;p11"/>
                      <p:cNvCxnSpPr/>
                      <p:nvPr/>
                    </p:nvCxnSpPr>
                    <p:spPr>
                      <a:xfrm>
                        <a:off x="2304" y="2544"/>
                        <a:ext cx="192" cy="14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77" name="Google Shape;277;p11"/>
                      <p:cNvCxnSpPr/>
                      <p:nvPr/>
                    </p:nvCxnSpPr>
                    <p:spPr>
                      <a:xfrm>
                        <a:off x="2208" y="2544"/>
                        <a:ext cx="0" cy="144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cxnSp>
                <p:nvCxnSpPr>
                  <p:cNvPr id="278" name="Google Shape;278;p11"/>
                  <p:cNvCxnSpPr/>
                  <p:nvPr/>
                </p:nvCxnSpPr>
                <p:spPr>
                  <a:xfrm>
                    <a:off x="3216" y="3168"/>
                    <a:ext cx="0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sp>
            <p:nvSpPr>
              <p:cNvPr id="279" name="Google Shape;279;p11"/>
              <p:cNvSpPr txBox="1"/>
              <p:nvPr/>
            </p:nvSpPr>
            <p:spPr>
              <a:xfrm>
                <a:off x="4416" y="2640"/>
                <a:ext cx="19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1"/>
              <p:cNvSpPr txBox="1"/>
              <p:nvPr/>
            </p:nvSpPr>
            <p:spPr>
              <a:xfrm>
                <a:off x="4416" y="2928"/>
                <a:ext cx="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1"/>
              <p:cNvSpPr txBox="1"/>
              <p:nvPr/>
            </p:nvSpPr>
            <p:spPr>
              <a:xfrm>
                <a:off x="4128" y="3216"/>
                <a:ext cx="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1"/>
              <p:cNvSpPr txBox="1"/>
              <p:nvPr/>
            </p:nvSpPr>
            <p:spPr>
              <a:xfrm>
                <a:off x="4416" y="3216"/>
                <a:ext cx="205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1"/>
              <p:cNvSpPr txBox="1"/>
              <p:nvPr/>
            </p:nvSpPr>
            <p:spPr>
              <a:xfrm>
                <a:off x="3984" y="2592"/>
                <a:ext cx="17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1"/>
              <p:cNvSpPr txBox="1"/>
              <p:nvPr/>
            </p:nvSpPr>
            <p:spPr>
              <a:xfrm>
                <a:off x="4128" y="2928"/>
                <a:ext cx="17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1"/>
              <p:cNvSpPr txBox="1"/>
              <p:nvPr/>
            </p:nvSpPr>
            <p:spPr>
              <a:xfrm>
                <a:off x="4704" y="2928"/>
                <a:ext cx="17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1"/>
              <p:cNvSpPr txBox="1"/>
              <p:nvPr/>
            </p:nvSpPr>
            <p:spPr>
              <a:xfrm>
                <a:off x="4128" y="3504"/>
                <a:ext cx="235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7" name="Google Shape;287;p11"/>
          <p:cNvGrpSpPr/>
          <p:nvPr/>
        </p:nvGrpSpPr>
        <p:grpSpPr>
          <a:xfrm>
            <a:off x="1826949" y="4863499"/>
            <a:ext cx="1308100" cy="2090738"/>
            <a:chOff x="2064" y="2544"/>
            <a:chExt cx="893" cy="1317"/>
          </a:xfrm>
        </p:grpSpPr>
        <p:grpSp>
          <p:nvGrpSpPr>
            <p:cNvPr id="288" name="Google Shape;288;p11"/>
            <p:cNvGrpSpPr/>
            <p:nvPr/>
          </p:nvGrpSpPr>
          <p:grpSpPr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89" name="Google Shape;289;p11"/>
              <p:cNvGrpSpPr/>
              <p:nvPr/>
            </p:nvGrpSpPr>
            <p:grpSpPr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90" name="Google Shape;290;p11"/>
                <p:cNvGrpSpPr/>
                <p:nvPr/>
              </p:nvGrpSpPr>
              <p:grpSpPr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cxnSp>
                <p:nvCxnSpPr>
                  <p:cNvPr id="291" name="Google Shape;291;p11"/>
                  <p:cNvCxnSpPr/>
                  <p:nvPr/>
                </p:nvCxnSpPr>
                <p:spPr>
                  <a:xfrm flipH="1">
                    <a:off x="1776" y="2256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92" name="Google Shape;292;p11"/>
                  <p:cNvCxnSpPr/>
                  <p:nvPr/>
                </p:nvCxnSpPr>
                <p:spPr>
                  <a:xfrm>
                    <a:off x="2016" y="2256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293" name="Google Shape;293;p11"/>
                  <p:cNvGrpSpPr/>
                  <p:nvPr/>
                </p:nvGrpSpPr>
                <p:grpSpPr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cxnSp>
                  <p:nvCxnSpPr>
                    <p:cNvPr id="294" name="Google Shape;294;p11"/>
                    <p:cNvCxnSpPr/>
                    <p:nvPr/>
                  </p:nvCxnSpPr>
                  <p:spPr>
                    <a:xfrm flipH="1">
                      <a:off x="1920" y="2544"/>
                      <a:ext cx="192" cy="14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295" name="Google Shape;295;p11"/>
                    <p:cNvCxnSpPr/>
                    <p:nvPr/>
                  </p:nvCxnSpPr>
                  <p:spPr>
                    <a:xfrm>
                      <a:off x="2304" y="2544"/>
                      <a:ext cx="192" cy="14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296" name="Google Shape;296;p11"/>
                    <p:cNvCxnSpPr/>
                    <p:nvPr/>
                  </p:nvCxnSpPr>
                  <p:spPr>
                    <a:xfrm>
                      <a:off x="2208" y="2544"/>
                      <a:ext cx="0" cy="144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grpSp>
              <p:nvGrpSpPr>
                <p:cNvPr id="297" name="Google Shape;297;p11"/>
                <p:cNvGrpSpPr/>
                <p:nvPr/>
              </p:nvGrpSpPr>
              <p:grpSpPr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cxnSp>
                <p:nvCxnSpPr>
                  <p:cNvPr id="298" name="Google Shape;298;p11"/>
                  <p:cNvCxnSpPr/>
                  <p:nvPr/>
                </p:nvCxnSpPr>
                <p:spPr>
                  <a:xfrm flipH="1">
                    <a:off x="1920" y="2544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99" name="Google Shape;299;p11"/>
                  <p:cNvCxnSpPr/>
                  <p:nvPr/>
                </p:nvCxnSpPr>
                <p:spPr>
                  <a:xfrm>
                    <a:off x="2304" y="2544"/>
                    <a:ext cx="192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00" name="Google Shape;300;p11"/>
                  <p:cNvCxnSpPr/>
                  <p:nvPr/>
                </p:nvCxnSpPr>
                <p:spPr>
                  <a:xfrm>
                    <a:off x="2208" y="2544"/>
                    <a:ext cx="0" cy="144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</p:grpSp>
          <p:cxnSp>
            <p:nvCxnSpPr>
              <p:cNvPr id="301" name="Google Shape;301;p11"/>
              <p:cNvCxnSpPr/>
              <p:nvPr/>
            </p:nvCxnSpPr>
            <p:spPr>
              <a:xfrm>
                <a:off x="3216" y="3168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02" name="Google Shape;302;p11"/>
            <p:cNvSpPr txBox="1"/>
            <p:nvPr/>
          </p:nvSpPr>
          <p:spPr>
            <a:xfrm>
              <a:off x="2304" y="254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 txBox="1"/>
            <p:nvPr/>
          </p:nvSpPr>
          <p:spPr>
            <a:xfrm>
              <a:off x="2496" y="278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"/>
            <p:cNvSpPr txBox="1"/>
            <p:nvPr/>
          </p:nvSpPr>
          <p:spPr>
            <a:xfrm>
              <a:off x="2496" y="307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 txBox="1"/>
            <p:nvPr/>
          </p:nvSpPr>
          <p:spPr>
            <a:xfrm>
              <a:off x="2736" y="3360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 txBox="1"/>
            <p:nvPr/>
          </p:nvSpPr>
          <p:spPr>
            <a:xfrm>
              <a:off x="2208" y="3360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2496" y="3360"/>
              <a:ext cx="20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 txBox="1"/>
            <p:nvPr/>
          </p:nvSpPr>
          <p:spPr>
            <a:xfrm>
              <a:off x="2064" y="2736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 txBox="1"/>
            <p:nvPr/>
          </p:nvSpPr>
          <p:spPr>
            <a:xfrm>
              <a:off x="2208" y="3072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 txBox="1"/>
            <p:nvPr/>
          </p:nvSpPr>
          <p:spPr>
            <a:xfrm>
              <a:off x="2784" y="3072"/>
              <a:ext cx="173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2208" y="3648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1"/>
          <p:cNvSpPr txBox="1"/>
          <p:nvPr/>
        </p:nvSpPr>
        <p:spPr>
          <a:xfrm>
            <a:off x="3233474" y="3491899"/>
            <a:ext cx="914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-(E)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5765537" y="3568099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-(E+E)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631562" y="5473099"/>
            <a:ext cx="12573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-(id+E)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3936737" y="5473099"/>
            <a:ext cx="12985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-(id+id)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 txBox="1"/>
          <p:nvPr/>
        </p:nvSpPr>
        <p:spPr>
          <a:xfrm>
            <a:off x="254000" y="2286001"/>
            <a:ext cx="11218333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grammar produces more than one parse tree for a sentence 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called as an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grammar.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E+E ⇒ id+E ⇒ id+E*E                                                     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⇒ id+id*E ⇒ id+id*id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⇒ E*E ⇒ E+E*E ⇒ id+E*E   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⇒ id+id*E ⇒ id+id*id        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Ambiguity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2"/>
          <p:cNvGrpSpPr/>
          <p:nvPr/>
        </p:nvGrpSpPr>
        <p:grpSpPr>
          <a:xfrm>
            <a:off x="3571876" y="2873659"/>
            <a:ext cx="1603806" cy="1742729"/>
            <a:chOff x="3552" y="1104"/>
            <a:chExt cx="1099" cy="1125"/>
          </a:xfrm>
        </p:grpSpPr>
        <p:sp>
          <p:nvSpPr>
            <p:cNvPr id="329" name="Google Shape;329;p12"/>
            <p:cNvSpPr txBox="1"/>
            <p:nvPr/>
          </p:nvSpPr>
          <p:spPr>
            <a:xfrm>
              <a:off x="4128" y="1680"/>
              <a:ext cx="126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0" name="Google Shape;330;p12"/>
            <p:cNvCxnSpPr/>
            <p:nvPr/>
          </p:nvCxnSpPr>
          <p:spPr>
            <a:xfrm flipH="1">
              <a:off x="3648" y="1296"/>
              <a:ext cx="192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12"/>
            <p:cNvCxnSpPr/>
            <p:nvPr/>
          </p:nvCxnSpPr>
          <p:spPr>
            <a:xfrm>
              <a:off x="4032" y="1296"/>
              <a:ext cx="192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12"/>
            <p:cNvCxnSpPr/>
            <p:nvPr/>
          </p:nvCxnSpPr>
          <p:spPr>
            <a:xfrm>
              <a:off x="3936" y="129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p12"/>
            <p:cNvCxnSpPr/>
            <p:nvPr/>
          </p:nvCxnSpPr>
          <p:spPr>
            <a:xfrm>
              <a:off x="3648" y="158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4" name="Google Shape;334;p12"/>
            <p:cNvSpPr txBox="1"/>
            <p:nvPr/>
          </p:nvSpPr>
          <p:spPr>
            <a:xfrm>
              <a:off x="3840" y="110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 txBox="1"/>
            <p:nvPr/>
          </p:nvSpPr>
          <p:spPr>
            <a:xfrm>
              <a:off x="3552" y="139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2"/>
            <p:cNvSpPr txBox="1"/>
            <p:nvPr/>
          </p:nvSpPr>
          <p:spPr>
            <a:xfrm>
              <a:off x="3840" y="1392"/>
              <a:ext cx="20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"/>
            <p:cNvSpPr txBox="1"/>
            <p:nvPr/>
          </p:nvSpPr>
          <p:spPr>
            <a:xfrm>
              <a:off x="3552" y="1680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12"/>
            <p:cNvCxnSpPr/>
            <p:nvPr/>
          </p:nvCxnSpPr>
          <p:spPr>
            <a:xfrm>
              <a:off x="3984" y="1920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p12"/>
            <p:cNvSpPr txBox="1"/>
            <p:nvPr/>
          </p:nvSpPr>
          <p:spPr>
            <a:xfrm>
              <a:off x="3888" y="1728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12"/>
            <p:cNvCxnSpPr/>
            <p:nvPr/>
          </p:nvCxnSpPr>
          <p:spPr>
            <a:xfrm>
              <a:off x="4272" y="1584"/>
              <a:ext cx="192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1" name="Google Shape;341;p12"/>
            <p:cNvSpPr txBox="1"/>
            <p:nvPr/>
          </p:nvSpPr>
          <p:spPr>
            <a:xfrm>
              <a:off x="4128" y="1392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12"/>
            <p:cNvCxnSpPr/>
            <p:nvPr/>
          </p:nvCxnSpPr>
          <p:spPr>
            <a:xfrm flipH="1">
              <a:off x="3984" y="1584"/>
              <a:ext cx="192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p12"/>
            <p:cNvCxnSpPr/>
            <p:nvPr/>
          </p:nvCxnSpPr>
          <p:spPr>
            <a:xfrm>
              <a:off x="4224" y="1584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p12"/>
            <p:cNvSpPr txBox="1"/>
            <p:nvPr/>
          </p:nvSpPr>
          <p:spPr>
            <a:xfrm>
              <a:off x="4128" y="1680"/>
              <a:ext cx="196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4416" y="1728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12"/>
            <p:cNvCxnSpPr/>
            <p:nvPr/>
          </p:nvCxnSpPr>
          <p:spPr>
            <a:xfrm>
              <a:off x="4512" y="1920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7" name="Google Shape;347;p12"/>
            <p:cNvSpPr txBox="1"/>
            <p:nvPr/>
          </p:nvSpPr>
          <p:spPr>
            <a:xfrm>
              <a:off x="3888" y="2016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 txBox="1"/>
            <p:nvPr/>
          </p:nvSpPr>
          <p:spPr>
            <a:xfrm>
              <a:off x="4416" y="2016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2"/>
          <p:cNvGrpSpPr/>
          <p:nvPr/>
        </p:nvGrpSpPr>
        <p:grpSpPr>
          <a:xfrm>
            <a:off x="3390666" y="4826144"/>
            <a:ext cx="1539875" cy="1785938"/>
            <a:chOff x="4128" y="2640"/>
            <a:chExt cx="1051" cy="1125"/>
          </a:xfrm>
        </p:grpSpPr>
        <p:sp>
          <p:nvSpPr>
            <p:cNvPr id="350" name="Google Shape;350;p12"/>
            <p:cNvSpPr txBox="1"/>
            <p:nvPr/>
          </p:nvSpPr>
          <p:spPr>
            <a:xfrm>
              <a:off x="4704" y="326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4704" y="3504"/>
              <a:ext cx="24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12"/>
            <p:cNvCxnSpPr/>
            <p:nvPr/>
          </p:nvCxnSpPr>
          <p:spPr>
            <a:xfrm>
              <a:off x="4800" y="3408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p12"/>
            <p:cNvCxnSpPr/>
            <p:nvPr/>
          </p:nvCxnSpPr>
          <p:spPr>
            <a:xfrm>
              <a:off x="4224" y="3456"/>
              <a:ext cx="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4" name="Google Shape;354;p12"/>
            <p:cNvSpPr txBox="1"/>
            <p:nvPr/>
          </p:nvSpPr>
          <p:spPr>
            <a:xfrm>
              <a:off x="4128" y="3264"/>
              <a:ext cx="2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4416" y="3264"/>
              <a:ext cx="20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4128" y="3552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4944" y="3264"/>
              <a:ext cx="235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8" name="Google Shape;358;p12"/>
            <p:cNvGrpSpPr/>
            <p:nvPr/>
          </p:nvGrpSpPr>
          <p:grpSpPr>
            <a:xfrm>
              <a:off x="4224" y="2640"/>
              <a:ext cx="931" cy="672"/>
              <a:chOff x="4128" y="2544"/>
              <a:chExt cx="931" cy="672"/>
            </a:xfrm>
          </p:grpSpPr>
          <p:cxnSp>
            <p:nvCxnSpPr>
              <p:cNvPr id="359" name="Google Shape;359;p12"/>
              <p:cNvCxnSpPr/>
              <p:nvPr/>
            </p:nvCxnSpPr>
            <p:spPr>
              <a:xfrm flipH="1">
                <a:off x="4128" y="3072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0" name="Google Shape;360;p12"/>
              <p:cNvCxnSpPr/>
              <p:nvPr/>
            </p:nvCxnSpPr>
            <p:spPr>
              <a:xfrm>
                <a:off x="4512" y="3072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12"/>
              <p:cNvCxnSpPr/>
              <p:nvPr/>
            </p:nvCxnSpPr>
            <p:spPr>
              <a:xfrm>
                <a:off x="4416" y="3072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62" name="Google Shape;362;p12"/>
              <p:cNvSpPr txBox="1"/>
              <p:nvPr/>
            </p:nvSpPr>
            <p:spPr>
              <a:xfrm>
                <a:off x="4320" y="2880"/>
                <a:ext cx="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3" name="Google Shape;363;p12"/>
              <p:cNvCxnSpPr/>
              <p:nvPr/>
            </p:nvCxnSpPr>
            <p:spPr>
              <a:xfrm>
                <a:off x="4704" y="2736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64" name="Google Shape;364;p12"/>
              <p:cNvSpPr txBox="1"/>
              <p:nvPr/>
            </p:nvSpPr>
            <p:spPr>
              <a:xfrm>
                <a:off x="4560" y="2544"/>
                <a:ext cx="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5" name="Google Shape;365;p12"/>
              <p:cNvCxnSpPr/>
              <p:nvPr/>
            </p:nvCxnSpPr>
            <p:spPr>
              <a:xfrm flipH="1">
                <a:off x="4416" y="2736"/>
                <a:ext cx="192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12"/>
              <p:cNvCxnSpPr/>
              <p:nvPr/>
            </p:nvCxnSpPr>
            <p:spPr>
              <a:xfrm>
                <a:off x="4656" y="2736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67" name="Google Shape;367;p12"/>
              <p:cNvSpPr txBox="1"/>
              <p:nvPr/>
            </p:nvSpPr>
            <p:spPr>
              <a:xfrm>
                <a:off x="4560" y="2832"/>
                <a:ext cx="196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*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2"/>
              <p:cNvSpPr txBox="1"/>
              <p:nvPr/>
            </p:nvSpPr>
            <p:spPr>
              <a:xfrm>
                <a:off x="4848" y="2880"/>
                <a:ext cx="21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9" name="Google Shape;369;p12"/>
              <p:cNvCxnSpPr/>
              <p:nvPr/>
            </p:nvCxnSpPr>
            <p:spPr>
              <a:xfrm>
                <a:off x="4944" y="3072"/>
                <a:ext cx="0" cy="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327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/>
              <a:t>Formal Definition of Grammar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Any Grammar can be represented by 4 tuples – &lt;N, T, P, S</a:t>
            </a:r>
            <a:r>
              <a:rPr lang="en-US" sz="2000" dirty="0" smtClean="0"/>
              <a:t>&gt;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N – </a:t>
            </a:r>
            <a:r>
              <a:rPr lang="en-US" sz="2000" dirty="0"/>
              <a:t>Finite Non-Empty Set of Non-Terminal Symbols.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T – </a:t>
            </a:r>
            <a:r>
              <a:rPr lang="en-US" sz="2000" dirty="0"/>
              <a:t>Finite Set of Terminal Symbols.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P – </a:t>
            </a:r>
            <a:r>
              <a:rPr lang="en-US" sz="2000" dirty="0"/>
              <a:t>Finite Non-Empty Set of Production Rules.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000" b="1" dirty="0"/>
              <a:t>S – </a:t>
            </a:r>
            <a:r>
              <a:rPr lang="en-US" sz="2000" dirty="0"/>
              <a:t>Start Symbol (Symbol from where we start producing our sentences or strings</a:t>
            </a:r>
            <a:r>
              <a:rPr lang="en-US" sz="2000" dirty="0" smtClean="0"/>
              <a:t>).</a:t>
            </a:r>
          </a:p>
          <a:p>
            <a:pPr fontAlgn="base"/>
            <a:r>
              <a:rPr lang="en-US" sz="2000" dirty="0"/>
              <a:t> </a:t>
            </a:r>
            <a:endParaRPr lang="en-US" sz="2000" dirty="0" smtClean="0"/>
          </a:p>
          <a:p>
            <a:pPr fontAlgn="base"/>
            <a:r>
              <a:rPr lang="en-US" sz="2000" b="1" dirty="0"/>
              <a:t>Production Rules </a:t>
            </a:r>
            <a:r>
              <a:rPr lang="en-US" sz="2000" b="1" dirty="0" smtClean="0"/>
              <a:t>: </a:t>
            </a:r>
            <a:r>
              <a:rPr lang="en-US" sz="2000" dirty="0" smtClean="0"/>
              <a:t>A </a:t>
            </a:r>
            <a:r>
              <a:rPr lang="en-US" sz="2000" dirty="0"/>
              <a:t>production rule has the form α → β, where α and β are strings on V</a:t>
            </a:r>
            <a:r>
              <a:rPr lang="en-US" sz="2000" i="1" baseline="-25000" dirty="0"/>
              <a:t>N</a:t>
            </a:r>
            <a:r>
              <a:rPr lang="en-US" sz="2000" dirty="0"/>
              <a:t> ∪ ∑ and least one symbol of α belongs to V</a:t>
            </a:r>
            <a:r>
              <a:rPr lang="en-US" sz="2000" baseline="-25000" dirty="0"/>
              <a:t>N</a:t>
            </a:r>
            <a:r>
              <a:rPr lang="en-US" sz="2000" dirty="0"/>
              <a:t>.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36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 txBox="1"/>
          <p:nvPr/>
        </p:nvSpPr>
        <p:spPr>
          <a:xfrm>
            <a:off x="254000" y="2286001"/>
            <a:ext cx="11218333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most parsers, the grammar must be unambiguous.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 grammar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🡺  unique selection of the parse tree for a sentence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eliminate the ambiguity in the grammar during the design phase of the compiler.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unambiguous grammar should be written to eliminate the ambiguity.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to prefer one of the parse trees of a sentence (generated by an ambiguous grammar) to disambiguate that grammar to restrict to this choice.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Ambiguity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4"/>
          <p:cNvSpPr txBox="1"/>
          <p:nvPr/>
        </p:nvSpPr>
        <p:spPr>
          <a:xfrm>
            <a:off x="254000" y="2286001"/>
            <a:ext cx="1121833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 →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 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  |   otherstmts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Ambiguity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4"/>
          <p:cNvSpPr/>
          <p:nvPr/>
        </p:nvSpPr>
        <p:spPr>
          <a:xfrm>
            <a:off x="4017546" y="3244334"/>
            <a:ext cx="41569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141288" y="3581400"/>
            <a:ext cx="4530725" cy="214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stmt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stmt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expr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stmt        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     E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	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14"/>
          <p:cNvCxnSpPr/>
          <p:nvPr/>
        </p:nvCxnSpPr>
        <p:spPr>
          <a:xfrm>
            <a:off x="1509204" y="3961328"/>
            <a:ext cx="2429383" cy="3820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14"/>
          <p:cNvCxnSpPr/>
          <p:nvPr/>
        </p:nvCxnSpPr>
        <p:spPr>
          <a:xfrm>
            <a:off x="1447060" y="3961328"/>
            <a:ext cx="1597981" cy="3820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>
            <a:off x="1509204" y="3961328"/>
            <a:ext cx="816747" cy="3820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>
            <a:off x="1509204" y="3961328"/>
            <a:ext cx="186431" cy="3498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 flipH="1">
            <a:off x="1038686" y="3961328"/>
            <a:ext cx="470517" cy="3175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14"/>
          <p:cNvCxnSpPr/>
          <p:nvPr/>
        </p:nvCxnSpPr>
        <p:spPr>
          <a:xfrm flipH="1">
            <a:off x="443883" y="3961328"/>
            <a:ext cx="1065321" cy="3175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14"/>
          <p:cNvCxnSpPr/>
          <p:nvPr/>
        </p:nvCxnSpPr>
        <p:spPr>
          <a:xfrm>
            <a:off x="2441359" y="4456629"/>
            <a:ext cx="923278" cy="4704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14"/>
          <p:cNvCxnSpPr/>
          <p:nvPr/>
        </p:nvCxnSpPr>
        <p:spPr>
          <a:xfrm>
            <a:off x="2441359" y="4456629"/>
            <a:ext cx="266330" cy="4704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" name="Google Shape;403;p14"/>
          <p:cNvCxnSpPr/>
          <p:nvPr/>
        </p:nvCxnSpPr>
        <p:spPr>
          <a:xfrm flipH="1">
            <a:off x="1953087" y="4456629"/>
            <a:ext cx="488272" cy="4704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p14"/>
          <p:cNvCxnSpPr/>
          <p:nvPr/>
        </p:nvCxnSpPr>
        <p:spPr>
          <a:xfrm flipH="1">
            <a:off x="1509203" y="4456629"/>
            <a:ext cx="932156" cy="4704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5" name="Google Shape;405;p14"/>
          <p:cNvSpPr/>
          <p:nvPr/>
        </p:nvSpPr>
        <p:spPr>
          <a:xfrm>
            <a:off x="695556" y="4494768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129019" y="4558296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1834787" y="5064642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3355758" y="5099491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9" name="Google Shape;409;p14"/>
          <p:cNvCxnSpPr/>
          <p:nvPr/>
        </p:nvCxnSpPr>
        <p:spPr>
          <a:xfrm>
            <a:off x="4572756" y="3681996"/>
            <a:ext cx="0" cy="2362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14"/>
          <p:cNvSpPr txBox="1"/>
          <p:nvPr/>
        </p:nvSpPr>
        <p:spPr>
          <a:xfrm>
            <a:off x="4572000" y="3581400"/>
            <a:ext cx="4965700" cy="275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stmt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expr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stmt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stmt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E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	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1" name="Google Shape;411;p14"/>
          <p:cNvCxnSpPr/>
          <p:nvPr/>
        </p:nvCxnSpPr>
        <p:spPr>
          <a:xfrm>
            <a:off x="5737333" y="3907075"/>
            <a:ext cx="966065" cy="369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2" name="Google Shape;412;p14"/>
          <p:cNvCxnSpPr/>
          <p:nvPr/>
        </p:nvCxnSpPr>
        <p:spPr>
          <a:xfrm>
            <a:off x="5780121" y="3929062"/>
            <a:ext cx="346226" cy="392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 flipH="1">
            <a:off x="4834007" y="3929062"/>
            <a:ext cx="946114" cy="3473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4" name="Google Shape;414;p14"/>
          <p:cNvCxnSpPr/>
          <p:nvPr/>
        </p:nvCxnSpPr>
        <p:spPr>
          <a:xfrm flipH="1">
            <a:off x="5465546" y="3907076"/>
            <a:ext cx="314575" cy="4144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Google Shape;415;p14"/>
          <p:cNvSpPr/>
          <p:nvPr/>
        </p:nvSpPr>
        <p:spPr>
          <a:xfrm>
            <a:off x="5167542" y="4558296"/>
            <a:ext cx="282575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7734809" y="5170487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6199552" y="5137970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8576039" y="5122425"/>
            <a:ext cx="280987" cy="304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9" name="Google Shape;419;p14"/>
          <p:cNvCxnSpPr/>
          <p:nvPr/>
        </p:nvCxnSpPr>
        <p:spPr>
          <a:xfrm rot="10800000">
            <a:off x="6866231" y="4494768"/>
            <a:ext cx="2236493" cy="42527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4"/>
          <p:cNvCxnSpPr/>
          <p:nvPr/>
        </p:nvCxnSpPr>
        <p:spPr>
          <a:xfrm rot="10800000" flipH="1">
            <a:off x="6427433" y="4509650"/>
            <a:ext cx="471255" cy="4174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 rot="10800000">
            <a:off x="6898688" y="4491592"/>
            <a:ext cx="161994" cy="4252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4"/>
          <p:cNvCxnSpPr/>
          <p:nvPr/>
        </p:nvCxnSpPr>
        <p:spPr>
          <a:xfrm rot="10800000">
            <a:off x="6898688" y="4509650"/>
            <a:ext cx="1526959" cy="407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4"/>
          <p:cNvCxnSpPr/>
          <p:nvPr/>
        </p:nvCxnSpPr>
        <p:spPr>
          <a:xfrm rot="10800000">
            <a:off x="6918062" y="4516954"/>
            <a:ext cx="915881" cy="3924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4" name="Google Shape;424;p14"/>
          <p:cNvCxnSpPr/>
          <p:nvPr/>
        </p:nvCxnSpPr>
        <p:spPr>
          <a:xfrm rot="10800000" flipH="1">
            <a:off x="6004571" y="4494768"/>
            <a:ext cx="894117" cy="392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5"/>
          <p:cNvSpPr txBox="1"/>
          <p:nvPr/>
        </p:nvSpPr>
        <p:spPr>
          <a:xfrm>
            <a:off x="254000" y="2286001"/>
            <a:ext cx="11218333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prefer the second parse tree (else matches with closest if).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So, we have to disambiguate our grammar to reflect this choice.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unambiguous grammar will be: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Ambiguity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1343486" y="3636865"/>
            <a:ext cx="823551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 →  matchedstmt  |  unmatchedstmt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matchedstmt →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matchedstmt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matchedstmt    |   otherstmts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unmatchedstmt →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  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matchedstmt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unmatchedstmt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6"/>
          <p:cNvSpPr txBox="1"/>
          <p:nvPr/>
        </p:nvSpPr>
        <p:spPr>
          <a:xfrm>
            <a:off x="254000" y="2286001"/>
            <a:ext cx="11218333" cy="417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 grammars (because of ambiguous operators) can be disambiguated according to the precedence and associativity rules.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 → E+E  |  E*E  |  E^E  |  id  |  (E)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disambiguate the grammar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precedence:  	^   (right to left)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*   (left to right)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+   (left to right)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 → E+T  |  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 → T*F  | 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 → G^F  | 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 → id  |  (E)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Ambiguity – Operator Precedence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7"/>
          <p:cNvSpPr txBox="1"/>
          <p:nvPr/>
        </p:nvSpPr>
        <p:spPr>
          <a:xfrm>
            <a:off x="254000" y="2286001"/>
            <a:ext cx="11218333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is  </a:t>
            </a:r>
            <a:r>
              <a:rPr lang="en-US" sz="2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recursive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it has a non-terminal A such that there is  a derivation.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 ⇒ Aα	for some string α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parsing techniques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handle left-recursive grammars.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we have to convert our left-recursive grammar into an equivalent grammar which is not left-recursive.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left-recursion may appear in a single step of the derivation (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 left-recursion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or may appear in more than one step of     the derivation.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Recursion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8"/>
          <p:cNvSpPr txBox="1"/>
          <p:nvPr/>
        </p:nvSpPr>
        <p:spPr>
          <a:xfrm>
            <a:off x="254000" y="2286001"/>
            <a:ext cx="11218333" cy="180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 α |  β     	where β does not start with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eliminate immediate left recursion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β 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α 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ε 	an equivalent grammar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Immediate Left-Recursion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8"/>
          <p:cNvSpPr/>
          <p:nvPr/>
        </p:nvSpPr>
        <p:spPr>
          <a:xfrm>
            <a:off x="127754" y="4254953"/>
            <a:ext cx="11734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/>
          <p:nvPr/>
        </p:nvSpPr>
        <p:spPr>
          <a:xfrm>
            <a:off x="1491718" y="4624285"/>
            <a:ext cx="6096000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 α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A α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where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not start with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eliminate immediate left recursion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... | β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α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... | α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ε 		an equivalent grammar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9"/>
          <p:cNvSpPr txBox="1"/>
          <p:nvPr/>
        </p:nvSpPr>
        <p:spPr>
          <a:xfrm>
            <a:off x="254000" y="2286001"/>
            <a:ext cx="112183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E+T  |  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→ T*F  | 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→ id  |  (E)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Immediate Left-Recursion -- Example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9"/>
          <p:cNvSpPr/>
          <p:nvPr/>
        </p:nvSpPr>
        <p:spPr>
          <a:xfrm>
            <a:off x="254000" y="3588763"/>
            <a:ext cx="43438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eliminate immediate left recursion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254000" y="4269376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T E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+T E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→ F T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*F T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→ id  |  (E)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0"/>
          <p:cNvSpPr txBox="1"/>
          <p:nvPr/>
        </p:nvSpPr>
        <p:spPr>
          <a:xfrm>
            <a:off x="254000" y="2286001"/>
            <a:ext cx="1121833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grammar cannot be immediately left-recursive, but it still can be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left-recursive.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By just eliminating the immediate left-recursion, we may not get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grammar which is not left-recursive.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Left-Recursion -- Problem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0"/>
          <p:cNvSpPr/>
          <p:nvPr/>
        </p:nvSpPr>
        <p:spPr>
          <a:xfrm>
            <a:off x="333376" y="3696851"/>
            <a:ext cx="6096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→ Aa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Sc | d	This grammar is not immediately left-recursive,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but it is still left-recursive.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Aa ⇒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   	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Sc ⇒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 	causes to a left-recursion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So, we have to eliminate all left-recursions from our grammar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1"/>
          <p:cNvSpPr txBox="1"/>
          <p:nvPr/>
        </p:nvSpPr>
        <p:spPr>
          <a:xfrm>
            <a:off x="254000" y="2286001"/>
            <a:ext cx="11218333" cy="446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Arrange non-terminals in some order: 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 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-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i-1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replace each production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 | ... |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where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eliminate immediate left-recursions among A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Eliminate Left-Recursion -- Algorithm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2"/>
          <p:cNvSpPr txBox="1"/>
          <p:nvPr/>
        </p:nvSpPr>
        <p:spPr>
          <a:xfrm>
            <a:off x="254000" y="2286001"/>
            <a:ext cx="1121833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Aa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Ac | Sd |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Order of non-terminals: S,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we do not enter the inner loop.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there is no immediate left recursion in 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Replace A → Sd   with   A → Aad | bd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So, we will have   A → Ac | Aad | bd |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Eliminate the immediate left-recursion in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 → bdA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adA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 resulting equivalent grammar which is not left-recursive is: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→ Aa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bdA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adA</a:t>
            </a:r>
            <a:r>
              <a:rPr lang="en-US" sz="16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Eliminate Left-Recursion -- Example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1" y="2330450"/>
            <a:ext cx="5842000" cy="291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/>
              <a:t>Example</a:t>
            </a:r>
          </a:p>
          <a:p>
            <a:r>
              <a:rPr lang="en-US" sz="2000" dirty="0"/>
              <a:t>Grammar G1 −</a:t>
            </a:r>
          </a:p>
          <a:p>
            <a:r>
              <a:rPr lang="en-US" sz="2000" dirty="0"/>
              <a:t>({S, A, B}, {a, b}, S, {S → AB, A → a, B → b})</a:t>
            </a:r>
          </a:p>
          <a:p>
            <a:r>
              <a:rPr lang="en-US" sz="2000" dirty="0"/>
              <a:t>Here,</a:t>
            </a:r>
          </a:p>
          <a:p>
            <a:r>
              <a:rPr lang="en-US" sz="2000" b="1" dirty="0"/>
              <a:t>S, A,</a:t>
            </a:r>
            <a:r>
              <a:rPr lang="en-US" sz="2000" dirty="0"/>
              <a:t> and </a:t>
            </a:r>
            <a:r>
              <a:rPr lang="en-US" sz="2000" b="1" dirty="0"/>
              <a:t>B</a:t>
            </a:r>
            <a:r>
              <a:rPr lang="en-US" sz="2000" dirty="0"/>
              <a:t> are Non-terminal symbols;</a:t>
            </a:r>
          </a:p>
          <a:p>
            <a:r>
              <a:rPr lang="en-US" sz="2000" b="1" dirty="0"/>
              <a:t>a</a:t>
            </a:r>
            <a:r>
              <a:rPr lang="en-US" sz="2000" dirty="0"/>
              <a:t> and </a:t>
            </a:r>
            <a:r>
              <a:rPr lang="en-US" sz="2000" b="1" dirty="0"/>
              <a:t>b</a:t>
            </a:r>
            <a:r>
              <a:rPr lang="en-US" sz="2000" dirty="0"/>
              <a:t> are Terminal symbols</a:t>
            </a:r>
          </a:p>
          <a:p>
            <a:r>
              <a:rPr lang="en-US" sz="2000" b="1" dirty="0"/>
              <a:t>S</a:t>
            </a:r>
            <a:r>
              <a:rPr lang="en-US" sz="2000" dirty="0"/>
              <a:t> is the Start symbol, S ∈ N</a:t>
            </a:r>
          </a:p>
          <a:p>
            <a:r>
              <a:rPr lang="en-US" sz="2000" dirty="0"/>
              <a:t>Productions, </a:t>
            </a:r>
            <a:r>
              <a:rPr lang="en-US" sz="2000" b="1" dirty="0"/>
              <a:t>P : S → AB, A → a, B → b</a:t>
            </a:r>
            <a:endParaRPr lang="en-US" sz="2000" dirty="0"/>
          </a:p>
          <a:p>
            <a:pPr lv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2017" y="2434769"/>
            <a:ext cx="49755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</a:t>
            </a:r>
          </a:p>
          <a:p>
            <a:r>
              <a:rPr lang="en-US" sz="2000" dirty="0"/>
              <a:t>Grammar G2 −</a:t>
            </a:r>
          </a:p>
          <a:p>
            <a:r>
              <a:rPr lang="en-US" sz="2000" dirty="0"/>
              <a:t>(({S, A}, {a, b}, S,{S → </a:t>
            </a:r>
            <a:r>
              <a:rPr lang="en-US" sz="2000" dirty="0" err="1"/>
              <a:t>aAb</a:t>
            </a:r>
            <a:r>
              <a:rPr lang="en-US" sz="2000" dirty="0"/>
              <a:t>, </a:t>
            </a:r>
            <a:r>
              <a:rPr lang="en-US" sz="2000" dirty="0" err="1"/>
              <a:t>aA</a:t>
            </a:r>
            <a:r>
              <a:rPr lang="en-US" sz="2000" dirty="0"/>
              <a:t> → </a:t>
            </a:r>
            <a:r>
              <a:rPr lang="en-US" sz="2000" dirty="0" err="1"/>
              <a:t>aaAb</a:t>
            </a:r>
            <a:r>
              <a:rPr lang="en-US" sz="2000" dirty="0"/>
              <a:t>, A → </a:t>
            </a:r>
            <a:r>
              <a:rPr lang="el-GR" sz="2000" dirty="0"/>
              <a:t>ε } )</a:t>
            </a:r>
          </a:p>
          <a:p>
            <a:r>
              <a:rPr lang="en-US" sz="2000" dirty="0"/>
              <a:t>Here,</a:t>
            </a:r>
          </a:p>
          <a:p>
            <a:r>
              <a:rPr lang="en-US" sz="2000" b="1" dirty="0"/>
              <a:t>S</a:t>
            </a:r>
            <a:r>
              <a:rPr lang="en-US" sz="2000" dirty="0"/>
              <a:t> and </a:t>
            </a:r>
            <a:r>
              <a:rPr lang="en-US" sz="2000" b="1" dirty="0"/>
              <a:t>A</a:t>
            </a:r>
            <a:r>
              <a:rPr lang="en-US" sz="2000" dirty="0"/>
              <a:t> are Non-terminal symbols.</a:t>
            </a:r>
          </a:p>
          <a:p>
            <a:r>
              <a:rPr lang="en-US" sz="2000" b="1" dirty="0"/>
              <a:t>a</a:t>
            </a:r>
            <a:r>
              <a:rPr lang="en-US" sz="2000" dirty="0"/>
              <a:t> and </a:t>
            </a:r>
            <a:r>
              <a:rPr lang="en-US" sz="2000" b="1" dirty="0"/>
              <a:t>b</a:t>
            </a:r>
            <a:r>
              <a:rPr lang="en-US" sz="2000" dirty="0"/>
              <a:t> are Terminal symbols.</a:t>
            </a:r>
          </a:p>
          <a:p>
            <a:r>
              <a:rPr lang="el-GR" sz="2000" b="1" dirty="0"/>
              <a:t>ε</a:t>
            </a:r>
            <a:r>
              <a:rPr lang="el-GR" sz="2000" dirty="0"/>
              <a:t> </a:t>
            </a:r>
            <a:r>
              <a:rPr lang="en-US" sz="2000" dirty="0"/>
              <a:t>is an empty string.</a:t>
            </a:r>
          </a:p>
          <a:p>
            <a:r>
              <a:rPr lang="en-US" sz="2000" b="1" dirty="0"/>
              <a:t>S</a:t>
            </a:r>
            <a:r>
              <a:rPr lang="en-US" sz="2000" dirty="0"/>
              <a:t> is the Start symbol, S ∈ N</a:t>
            </a:r>
          </a:p>
          <a:p>
            <a:r>
              <a:rPr lang="en-US" sz="2000" dirty="0"/>
              <a:t>Production </a:t>
            </a:r>
            <a:r>
              <a:rPr lang="en-US" sz="2000" b="1" dirty="0"/>
              <a:t>P : S → </a:t>
            </a:r>
            <a:r>
              <a:rPr lang="en-US" sz="2000" b="1" dirty="0" err="1"/>
              <a:t>aAb</a:t>
            </a:r>
            <a:r>
              <a:rPr lang="en-US" sz="2000" b="1" dirty="0"/>
              <a:t>, </a:t>
            </a:r>
            <a:r>
              <a:rPr lang="en-US" sz="2000" b="1" dirty="0" err="1"/>
              <a:t>aA</a:t>
            </a:r>
            <a:r>
              <a:rPr lang="en-US" sz="2000" b="1" dirty="0"/>
              <a:t> → </a:t>
            </a:r>
            <a:r>
              <a:rPr lang="en-US" sz="2000" b="1" dirty="0" err="1"/>
              <a:t>aaAb</a:t>
            </a:r>
            <a:r>
              <a:rPr lang="en-US" sz="2000" b="1" dirty="0"/>
              <a:t>, A → </a:t>
            </a:r>
            <a:r>
              <a:rPr lang="el-GR" sz="2000" b="1" dirty="0"/>
              <a:t>ε</a:t>
            </a:r>
            <a:endParaRPr lang="el-GR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85183" y="2330450"/>
            <a:ext cx="92765" cy="4388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51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3"/>
          <p:cNvSpPr txBox="1"/>
          <p:nvPr/>
        </p:nvSpPr>
        <p:spPr>
          <a:xfrm>
            <a:off x="254000" y="2286001"/>
            <a:ext cx="11218333" cy="517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Aa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Ac | Sd |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Order of non-terminals: A,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we do not enter the inner loop.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Eliminate the immediate left-recursion in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 → SdA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Replace   S → Aa   with   S → SdA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|  fA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So, we will have  S → SdA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|  fA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| b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Eliminate the immediate left-recursion in 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S → fA’aS’  | bS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aS’  | 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 resulting equivalent grammar which is not left-recursive is: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 → fA’aS’  | bS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aS’  | 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SdA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fA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cA</a:t>
            </a:r>
            <a:r>
              <a:rPr lang="en-US" sz="1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Eliminate Left-Recursion – Example2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4"/>
          <p:cNvSpPr txBox="1"/>
          <p:nvPr/>
        </p:nvSpPr>
        <p:spPr>
          <a:xfrm>
            <a:off x="254000" y="2286001"/>
            <a:ext cx="11218333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predictive parser (a top-down parser without backtracking) insists  that the grammar must be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left-factored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grammar 🡺 a new equivalent grammar suitable for predictive parsing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 →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   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expr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stmt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see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cannot now which production rule to choose to  re-write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derivation.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Left-Factoring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5"/>
          <p:cNvSpPr txBox="1"/>
          <p:nvPr/>
        </p:nvSpPr>
        <p:spPr>
          <a:xfrm>
            <a:off x="254000" y="2286001"/>
            <a:ext cx="11218333" cy="398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where α is non-empty and the first symbols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of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(if they have one)are different.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processing α we cannot know whether expand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to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or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to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if we re-write the grammar as follows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 →  αA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→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|  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so, we can immediately expand A to αA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5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Left-Factoring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6"/>
          <p:cNvSpPr txBox="1"/>
          <p:nvPr/>
        </p:nvSpPr>
        <p:spPr>
          <a:xfrm>
            <a:off x="254000" y="2286001"/>
            <a:ext cx="11218333" cy="416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non-terminal A with two or more alternatives (production rules) with a common non-empty prefix, let say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A → 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αβ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 γ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γ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convert it into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 →  αA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 γ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γ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β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6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Left-Factoring -- Algorithm 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7"/>
          <p:cNvSpPr txBox="1"/>
          <p:nvPr/>
        </p:nvSpPr>
        <p:spPr>
          <a:xfrm>
            <a:off x="254000" y="2286001"/>
            <a:ext cx="11218333" cy="416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 |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| cdg | cdeB | cdfB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|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 |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fB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bB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cdA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bB |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’’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g | eB | fB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Left-Factoring – Example1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5" name="Google Shape;58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2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8"/>
          <p:cNvSpPr txBox="1"/>
          <p:nvPr/>
        </p:nvSpPr>
        <p:spPr>
          <a:xfrm>
            <a:off x="254000" y="2286001"/>
            <a:ext cx="11218333" cy="416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ad | a | ab | abc | b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aA’ | b	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→ d | ε  | b | bc 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⇓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aA’ | b	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 → d | ε  | bA’’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A’’ → ε  | c		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Left-Factoring – Example2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7" name="Google Shape;59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2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9"/>
          <p:cNvSpPr txBox="1"/>
          <p:nvPr/>
        </p:nvSpPr>
        <p:spPr>
          <a:xfrm>
            <a:off x="254000" y="2286001"/>
            <a:ext cx="11218333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some language constructions in the programming languages which are not context-free. This means that, we cannot write a context-free grammar for these constructions.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= { ωcω | ω is in (a|b)*}	is not context-free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🡺 	declaring an identifier and checking whether it is declared or not 	later. We cannot do this with a context-free language. We need 	semantic analyzer (which is not context-free).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= {a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 n≥1 and m≥1 }	is not context-free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🡺 	declaring two functions (one with n parameters, the other one with 	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 parameters), and then calling them with actual parameters.</a:t>
            </a: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9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Non-Context Free Language Constructs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3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0"/>
          <p:cNvSpPr txBox="1"/>
          <p:nvPr/>
        </p:nvSpPr>
        <p:spPr>
          <a:xfrm>
            <a:off x="254000" y="2286001"/>
            <a:ext cx="11218333" cy="463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parse tree is created top to bottom.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Recursive-Descent Parsing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 is needed (If a choice of a production rule does not work, we backtrack to try other alternatives.)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general parsing technique, but not widely used.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efficient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backtracking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a special form of grammars (LL(1) grammars).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Predictive Parsing  is a special form of Recursive Descent parsing without backtracking.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Non-Recursive (Table Driven) Predictive Parser is also known as LL(1) parser.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0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3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1"/>
          <p:cNvSpPr txBox="1"/>
          <p:nvPr/>
        </p:nvSpPr>
        <p:spPr>
          <a:xfrm>
            <a:off x="254000" y="2286001"/>
            <a:ext cx="11218333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 is needed.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tries to find the left-most derivation.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aBc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→ bc  | 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S				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abc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	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		a	B	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          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1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Recursive-Descent Parsing (uses Backtracking)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" name="Google Shape;631;p31"/>
          <p:cNvCxnSpPr/>
          <p:nvPr/>
        </p:nvCxnSpPr>
        <p:spPr>
          <a:xfrm flipH="1">
            <a:off x="4196456" y="4410958"/>
            <a:ext cx="703263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2" name="Google Shape;632;p31"/>
          <p:cNvCxnSpPr/>
          <p:nvPr/>
        </p:nvCxnSpPr>
        <p:spPr>
          <a:xfrm>
            <a:off x="5039419" y="4410958"/>
            <a:ext cx="703262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31"/>
          <p:cNvCxnSpPr/>
          <p:nvPr/>
        </p:nvCxnSpPr>
        <p:spPr>
          <a:xfrm>
            <a:off x="4962617" y="4391723"/>
            <a:ext cx="6952" cy="5526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4" name="Google Shape;634;p31"/>
          <p:cNvCxnSpPr/>
          <p:nvPr/>
        </p:nvCxnSpPr>
        <p:spPr>
          <a:xfrm flipH="1">
            <a:off x="4540342" y="5109247"/>
            <a:ext cx="422275" cy="60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5" name="Google Shape;635;p31"/>
          <p:cNvCxnSpPr/>
          <p:nvPr/>
        </p:nvCxnSpPr>
        <p:spPr>
          <a:xfrm>
            <a:off x="4962617" y="5109247"/>
            <a:ext cx="422275" cy="68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6" name="Google Shape;636;p31"/>
          <p:cNvSpPr/>
          <p:nvPr/>
        </p:nvSpPr>
        <p:spPr>
          <a:xfrm>
            <a:off x="5807167" y="5534181"/>
            <a:ext cx="1565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fails, backtrack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31"/>
          <p:cNvCxnSpPr/>
          <p:nvPr/>
        </p:nvCxnSpPr>
        <p:spPr>
          <a:xfrm flipH="1">
            <a:off x="7833600" y="4410958"/>
            <a:ext cx="7747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8608300" y="4410958"/>
            <a:ext cx="773113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9" name="Google Shape;639;p31"/>
          <p:cNvCxnSpPr/>
          <p:nvPr/>
        </p:nvCxnSpPr>
        <p:spPr>
          <a:xfrm>
            <a:off x="8608300" y="4410958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0" name="Google Shape;640;p31"/>
          <p:cNvCxnSpPr/>
          <p:nvPr/>
        </p:nvCxnSpPr>
        <p:spPr>
          <a:xfrm>
            <a:off x="8608300" y="5249158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3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2"/>
          <p:cNvSpPr txBox="1"/>
          <p:nvPr/>
        </p:nvSpPr>
        <p:spPr>
          <a:xfrm>
            <a:off x="254000" y="2526576"/>
            <a:ext cx="1121833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	 🡺		  🡺 	       a grammar suitable for predictive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      parsing (a LL(1) grammar)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recursion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no %100 guarantee.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re-writing a non-terminal in a derivation step, a predictive parser can uniquely choose a production rule by just looking the current symbol in the input string.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... | α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input:  ... a .......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    current token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2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Parser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2" name="Google Shape;65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32"/>
          <p:cNvCxnSpPr/>
          <p:nvPr/>
        </p:nvCxnSpPr>
        <p:spPr>
          <a:xfrm rot="10800000">
            <a:off x="4649217" y="4310849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/>
            <a:r>
              <a:rPr lang="en-US" sz="2000" b="1" dirty="0"/>
              <a:t>Different Types Of Grammars 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Grammar can be divided on basis of –</a:t>
            </a: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/>
              <a:t>Type of Production Rules</a:t>
            </a: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/>
              <a:t>Number of Derivation Trees</a:t>
            </a:r>
          </a:p>
          <a:p>
            <a:pPr marL="342900" indent="-342900" fontAlgn="base">
              <a:buFont typeface="Wingdings" pitchFamily="2" charset="2"/>
              <a:buChar char="q"/>
            </a:pPr>
            <a:r>
              <a:rPr lang="en-US" sz="2000" dirty="0"/>
              <a:t>Number of Strings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media.geeksforgeeks.org/wp-content/uploads/20200805130150/TypesofGrammarinAutomata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073" y="2433637"/>
            <a:ext cx="66770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0397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254000" y="2286001"/>
            <a:ext cx="11218333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 →            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......  	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...... 	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......	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are trying to write the non-terminal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the current token is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have to choose first production rule.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are trying to write the non-terminal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uniquely choose the production rule by just looking the current token.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eliminate the left recursion in the grammar, and left factor it. But it may not be suitable for predictive parsing (not LL(1) grammar).	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Parser (example)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5" name="Google Shape;66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4"/>
          <p:cNvSpPr txBox="1"/>
          <p:nvPr/>
        </p:nvSpPr>
        <p:spPr>
          <a:xfrm>
            <a:off x="254000" y="2286001"/>
            <a:ext cx="11218333" cy="389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non-terminal corresponds to a procedure.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	A → aBb	(This is only the production rule for 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proc A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- match the current token with a,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- call ‘B’;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- match the current token with b,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Predictive Parsing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7" name="Google Shape;67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3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35"/>
          <p:cNvSpPr txBox="1"/>
          <p:nvPr/>
        </p:nvSpPr>
        <p:spPr>
          <a:xfrm>
            <a:off x="254000" y="2286001"/>
            <a:ext cx="11218333" cy="57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aBb  |  bAB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A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of the current token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‘a’:   - match the current token with a,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- call ‘B’;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- match the current token with b,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‘b’:  - match the current token with b,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- call ‘A’;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   - call ‘B’;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Predictive Parsing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3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36"/>
          <p:cNvSpPr txBox="1"/>
          <p:nvPr/>
        </p:nvSpPr>
        <p:spPr>
          <a:xfrm>
            <a:off x="254000" y="2286001"/>
            <a:ext cx="1121833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apply ε-productions.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→ aA | bB 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other productions fail, we should apply an ε-production. For example, if the current token is not a or b, we may apply the                  ε-production.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correct choice: We should apply an ε-production for a non-terminal A when the current token is in the follow set of A (which terminals can follow A in the sentential forms).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Predictive Parsing (cont.)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3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7"/>
          <p:cNvSpPr txBox="1"/>
          <p:nvPr/>
        </p:nvSpPr>
        <p:spPr>
          <a:xfrm>
            <a:off x="254000" y="2286001"/>
            <a:ext cx="112183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inside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7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Predictive Parsing (Example)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3" name="Google Shape;71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7"/>
          <p:cNvSpPr txBox="1"/>
          <p:nvPr/>
        </p:nvSpPr>
        <p:spPr>
          <a:xfrm>
            <a:off x="253999" y="2625789"/>
            <a:ext cx="11218333" cy="472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aBe | cBd  | 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→ bB |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→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proc C {	match the current token with f,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 A {						and move to the next token;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of the current token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a:	- match the current token with a,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and move to the next token;		proc B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call B;				     case of the current token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match the current token with e,		             b:	- match the current token with b,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and move to the next token;			 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c:	- match the current token with c,			- call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and move to the next token;		           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e,d:  do nothing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call B;				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match the current token with d,	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and move to the next token;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f: 	- call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p37"/>
          <p:cNvCxnSpPr/>
          <p:nvPr/>
        </p:nvCxnSpPr>
        <p:spPr>
          <a:xfrm rot="10800000">
            <a:off x="2493871" y="6098683"/>
            <a:ext cx="561975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6" name="Google Shape;716;p37"/>
          <p:cNvSpPr txBox="1"/>
          <p:nvPr/>
        </p:nvSpPr>
        <p:spPr>
          <a:xfrm>
            <a:off x="3125696" y="6098683"/>
            <a:ext cx="14557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set of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37"/>
          <p:cNvCxnSpPr/>
          <p:nvPr/>
        </p:nvCxnSpPr>
        <p:spPr>
          <a:xfrm rot="10800000">
            <a:off x="6250635" y="5279780"/>
            <a:ext cx="211137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8" name="Google Shape;718;p37"/>
          <p:cNvSpPr txBox="1"/>
          <p:nvPr/>
        </p:nvSpPr>
        <p:spPr>
          <a:xfrm>
            <a:off x="6517335" y="5598868"/>
            <a:ext cx="177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set of B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8"/>
          <p:cNvSpPr txBox="1"/>
          <p:nvPr/>
        </p:nvSpPr>
        <p:spPr>
          <a:xfrm>
            <a:off x="254000" y="2286001"/>
            <a:ext cx="11218333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Non-Recursive predictive parsing is a table-driven parser.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top-down parser.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known as LL(1) Parser.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input buffer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stack		                Non-recursive 			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Predictive Parser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Parsing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8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Non-Recursive Predictive Parsing -- LL(1) Parser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0" name="Google Shape;73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99318" y="6215456"/>
            <a:ext cx="203200" cy="2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1" name="Google Shape;731;p38"/>
          <p:cNvCxnSpPr/>
          <p:nvPr/>
        </p:nvCxnSpPr>
        <p:spPr>
          <a:xfrm>
            <a:off x="1956185" y="5117281"/>
            <a:ext cx="19322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32" name="Google Shape;732;p38"/>
          <p:cNvCxnSpPr/>
          <p:nvPr/>
        </p:nvCxnSpPr>
        <p:spPr>
          <a:xfrm>
            <a:off x="4625265" y="4432916"/>
            <a:ext cx="0" cy="5565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33" name="Google Shape;733;p38"/>
          <p:cNvCxnSpPr/>
          <p:nvPr/>
        </p:nvCxnSpPr>
        <p:spPr>
          <a:xfrm>
            <a:off x="4634142" y="5538788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34" name="Google Shape;734;p38"/>
          <p:cNvCxnSpPr/>
          <p:nvPr/>
        </p:nvCxnSpPr>
        <p:spPr>
          <a:xfrm>
            <a:off x="5944940" y="5117282"/>
            <a:ext cx="1406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32"/>
          <p:cNvSpPr/>
          <p:nvPr/>
        </p:nvSpPr>
        <p:spPr>
          <a:xfrm>
            <a:off x="152400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132" descr="C:\Users\paru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132" descr="C:\Users\parul\Desktop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639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32" descr="C:\Users\parul\Desktop\Cover Page with yellow patch - Version 1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2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32"/>
          <p:cNvSpPr/>
          <p:nvPr/>
        </p:nvSpPr>
        <p:spPr>
          <a:xfrm>
            <a:off x="152400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32"/>
          <p:cNvSpPr/>
          <p:nvPr/>
        </p:nvSpPr>
        <p:spPr>
          <a:xfrm>
            <a:off x="4773614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www.paruluniversity.ac.in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Chomsky Hierarchy</a:t>
            </a:r>
          </a:p>
          <a:p>
            <a:r>
              <a:rPr lang="en-US" sz="2000" dirty="0"/>
              <a:t>Chomsky Hierarchy represents the class of languages that are accepted by the different machine.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category of language in Chomsky's Hierarchy is as given below: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Type </a:t>
            </a:r>
            <a:r>
              <a:rPr lang="en-US" sz="2000" dirty="0"/>
              <a:t>0 known as Unrestricted Grammar.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Type 1 known as Context Sensitive Grammar.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Type 2 known as Context Free Grammar.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Type 3 Regular Grammar.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homsky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07" y="3389171"/>
            <a:ext cx="4035218" cy="27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7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/>
              <a:t>Type 0 Grammar:</a:t>
            </a:r>
          </a:p>
          <a:p>
            <a:endParaRPr lang="en-US" sz="2000" dirty="0" smtClean="0"/>
          </a:p>
          <a:p>
            <a:r>
              <a:rPr lang="en-US" sz="2000" dirty="0" smtClean="0"/>
              <a:t>Type </a:t>
            </a:r>
            <a:r>
              <a:rPr lang="en-US" sz="2000" dirty="0"/>
              <a:t>0 grammar is known as Unrestricted grammar. There is no restriction on the grammar rules of these types of languages. These languages can be efficiently modeled by Turing machines.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example:</a:t>
            </a:r>
            <a:endParaRPr lang="en-US" sz="2000" dirty="0"/>
          </a:p>
          <a:p>
            <a:r>
              <a:rPr lang="en-US" sz="2000" dirty="0" err="1"/>
              <a:t>bAa</a:t>
            </a:r>
            <a:r>
              <a:rPr lang="en-US" sz="2000" dirty="0"/>
              <a:t> → </a:t>
            </a:r>
            <a:r>
              <a:rPr lang="en-US" sz="2000" dirty="0" err="1"/>
              <a:t>aa</a:t>
            </a:r>
            <a:r>
              <a:rPr lang="en-US" sz="2000" dirty="0"/>
              <a:t>  </a:t>
            </a:r>
          </a:p>
          <a:p>
            <a:r>
              <a:rPr lang="en-US" sz="2000" dirty="0"/>
              <a:t>S → s  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57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254000" y="2330450"/>
            <a:ext cx="11218333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 smtClean="0"/>
              <a:t>Type 1 Grammar:</a:t>
            </a:r>
          </a:p>
          <a:p>
            <a:r>
              <a:rPr lang="en-US" sz="2000" dirty="0" smtClean="0"/>
              <a:t>Type </a:t>
            </a:r>
            <a:r>
              <a:rPr lang="en-US" sz="2000" dirty="0"/>
              <a:t>1 grammar is known as Context Sensitive Grammar. The context sensitive grammar is used to represent context sensitive language. The context sensitive grammar follows the following rules: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context sensitive grammar may have more than one symbol on the left hand side of their production rules.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number of symbols on the left-hand side must not exceed the number of symbols on the right-hand side.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rule of the form A → ε is not allowed unless A is a start symbol. It does not occur on the right-hand side of any rule.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Type 1 grammar should be Type 0. In type 1, Production is in the form of V → T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bg1"/>
                </a:solidFill>
              </a:rPr>
              <a:t>Grammar :</a:t>
            </a:r>
            <a:r>
              <a:rPr lang="en-US" sz="3200" dirty="0">
                <a:solidFill>
                  <a:schemeClr val="bg1"/>
                </a:solidFill>
              </a:rPr>
              <a:t/>
            </a:r>
            <a:br>
              <a:rPr lang="en-US" sz="3200" dirty="0">
                <a:solidFill>
                  <a:schemeClr val="bg1"/>
                </a:solidFill>
              </a:rPr>
            </a:br>
            <a:endParaRPr sz="32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2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2537</Words>
  <Application>Microsoft Office PowerPoint</Application>
  <PresentationFormat>Custom</PresentationFormat>
  <Paragraphs>840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ADMIN</cp:lastModifiedBy>
  <cp:revision>12</cp:revision>
  <dcterms:created xsi:type="dcterms:W3CDTF">2020-05-12T20:24:36Z</dcterms:created>
  <dcterms:modified xsi:type="dcterms:W3CDTF">2022-12-09T02:57:27Z</dcterms:modified>
</cp:coreProperties>
</file>