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84" r:id="rId16"/>
    <p:sldId id="271" r:id="rId17"/>
    <p:sldId id="285" r:id="rId18"/>
    <p:sldId id="286" r:id="rId19"/>
    <p:sldId id="272" r:id="rId20"/>
    <p:sldId id="273" r:id="rId21"/>
    <p:sldId id="274" r:id="rId22"/>
    <p:sldId id="287" r:id="rId23"/>
    <p:sldId id="288" r:id="rId24"/>
    <p:sldId id="275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5" r:id="rId38"/>
    <p:sldId id="306" r:id="rId39"/>
    <p:sldId id="307" r:id="rId40"/>
    <p:sldId id="308" r:id="rId41"/>
    <p:sldId id="309" r:id="rId42"/>
    <p:sldId id="310" r:id="rId43"/>
    <p:sldId id="276" r:id="rId44"/>
    <p:sldId id="277" r:id="rId45"/>
    <p:sldId id="278" r:id="rId46"/>
    <p:sldId id="279" r:id="rId47"/>
    <p:sldId id="280" r:id="rId48"/>
    <p:sldId id="302" r:id="rId49"/>
    <p:sldId id="303" r:id="rId50"/>
    <p:sldId id="301" r:id="rId51"/>
    <p:sldId id="304" r:id="rId52"/>
    <p:sldId id="282" r:id="rId53"/>
    <p:sldId id="311" r:id="rId54"/>
    <p:sldId id="312" r:id="rId55"/>
    <p:sldId id="313" r:id="rId56"/>
    <p:sldId id="314" r:id="rId57"/>
    <p:sldId id="283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0" roundtripDataSignature="AMtx7mgkzpw2vAaONcdrJdHm5106KOyG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23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42207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5" name="Google Shape;3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3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3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parul\Desktop\temp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/>
          <p:nvPr/>
        </p:nvSpPr>
        <p:spPr>
          <a:xfrm>
            <a:off x="1524000" y="1473200"/>
            <a:ext cx="9144000" cy="1169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COMPILER DESIGN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SUBJECT CODE: 203105351</a:t>
            </a:r>
            <a:endParaRPr sz="3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2036234" y="2854325"/>
            <a:ext cx="8119533" cy="769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</a:t>
            </a:r>
            <a:r>
              <a:rPr lang="en-US" sz="22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Kapil</a:t>
            </a:r>
            <a:r>
              <a:rPr lang="en-US" sz="22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 b="1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Raghuwanshi</a:t>
            </a:r>
            <a:r>
              <a:rPr lang="en-US" sz="2200" b="1" i="0" u="none" strike="noStrike" cap="none" dirty="0" smtClean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&amp; Engineering</a:t>
            </a:r>
            <a:endParaRPr sz="22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C:\Users\parul\Desktop\Registered Logos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08500" y="500063"/>
            <a:ext cx="3175000" cy="628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"/>
          <p:cNvGrpSpPr/>
          <p:nvPr/>
        </p:nvGrpSpPr>
        <p:grpSpPr>
          <a:xfrm>
            <a:off x="1890185" y="2692401"/>
            <a:ext cx="8411633" cy="93663"/>
            <a:chOff x="1428728" y="2571744"/>
            <a:chExt cx="6309404" cy="94298"/>
          </a:xfrm>
        </p:grpSpPr>
        <p:cxnSp>
          <p:nvCxnSpPr>
            <p:cNvPr id="93" name="Google Shape;93;p1"/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4" name="Google Shape;94;p1"/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p1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0"/>
          <p:cNvSpPr/>
          <p:nvPr/>
        </p:nvSpPr>
        <p:spPr>
          <a:xfrm>
            <a:off x="563417" y="2136339"/>
            <a:ext cx="987367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4 - Optimizer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IR code generated by the semantic routines is analyzed and transformed into functionally equivalent but improved IR code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phase can be very complex and slow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Peephole optimization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optimization, register allocation, code scheduling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and Temporary Management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Peephole Optimization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1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1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1"/>
          <p:cNvSpPr/>
          <p:nvPr/>
        </p:nvSpPr>
        <p:spPr>
          <a:xfrm>
            <a:off x="563417" y="2136339"/>
            <a:ext cx="9873673" cy="160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5 - Code Generator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Interpretive Code Generation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Generating Code from Tree/Dag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Grammar-Based Code Generator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2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Applications of compiler technology</a:t>
            </a:r>
            <a:endParaRPr/>
          </a:p>
        </p:txBody>
      </p:sp>
      <p:sp>
        <p:nvSpPr>
          <p:cNvPr id="213" name="Google Shape;213;p1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2"/>
          <p:cNvSpPr/>
          <p:nvPr/>
        </p:nvSpPr>
        <p:spPr>
          <a:xfrm>
            <a:off x="563417" y="2136339"/>
            <a:ext cx="9873673" cy="2523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 technology is more broadly applicable and has been employed in rather unexpected areas.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Text-formatting languages, </a:t>
            </a:r>
            <a:b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like nroff and troff; preprocessor packages like eqn, tbl, pic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Silicon compiler for the creation of VLSI circuits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languages of OS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languages of Database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3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1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1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1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82725" y="2734827"/>
            <a:ext cx="5810549" cy="292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1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4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1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1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4"/>
          <p:cNvSpPr/>
          <p:nvPr/>
        </p:nvSpPr>
        <p:spPr>
          <a:xfrm>
            <a:off x="254000" y="2274838"/>
            <a:ext cx="11684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analyzer performs below given tasks: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to identify token into the symbol table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white spaces and comments from the source program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Correlates error messages with the source program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you to expands the macros if it is found in the source program</a:t>
            </a:r>
            <a:endParaRPr/>
          </a:p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input characters from the source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5"/>
          <p:cNvSpPr/>
          <p:nvPr/>
        </p:nvSpPr>
        <p:spPr>
          <a:xfrm>
            <a:off x="254000" y="2690336"/>
            <a:ext cx="11938000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sz="18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Tokens, Patterns and Lexemes</a:t>
            </a:r>
          </a:p>
          <a:p>
            <a:pPr fontAlgn="base"/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Token: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  </a:t>
            </a: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A </a:t>
            </a:r>
            <a:r>
              <a:rPr lang="en-US" sz="18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token</a:t>
            </a: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 is a pair a </a:t>
            </a:r>
            <a:r>
              <a:rPr lang="en-US" sz="18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token name </a:t>
            </a: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and an optional </a:t>
            </a:r>
            <a:r>
              <a:rPr lang="en-US" sz="18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token value</a:t>
            </a:r>
            <a:endParaRPr lang="en-US" sz="1800" b="1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Token is a sequence of characters that can be treated as a single logical entity.  Typical tokens are,  1) Identifiers 2) keywords 3) operators 4) special symbols 5)constants</a:t>
            </a: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lvl="0" fontAlgn="base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Pattern: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A </a:t>
            </a:r>
            <a:r>
              <a:rPr lang="en-US" sz="1800" b="1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pattern </a:t>
            </a:r>
            <a:r>
              <a:rPr lang="en-US" sz="1800" dirty="0" smtClean="0">
                <a:solidFill>
                  <a:schemeClr val="dk1"/>
                </a:solidFill>
                <a:latin typeface="Calibri" pitchFamily="34" charset="0"/>
                <a:ea typeface="Calibri"/>
                <a:cs typeface="Calibri" pitchFamily="34" charset="0"/>
                <a:sym typeface="Calibri"/>
              </a:rPr>
              <a:t>is a description of the form that the lexemes of a token may take</a:t>
            </a:r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 set of strings in the input for which the same token is produced as output. This set of strings is described by a rule called a pattern associated with the token.</a:t>
            </a:r>
          </a:p>
          <a:p>
            <a:pPr fontAlgn="base"/>
            <a:endParaRPr lang="en-US" sz="18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1800" b="1" dirty="0" smtClean="0">
                <a:latin typeface="Calibri" pitchFamily="34" charset="0"/>
                <a:cs typeface="Calibri" pitchFamily="34" charset="0"/>
              </a:rPr>
              <a:t>Lexeme:</a:t>
            </a:r>
            <a:r>
              <a:rPr lang="en-US" sz="1800" dirty="0" smtClean="0">
                <a:latin typeface="Calibri" pitchFamily="34" charset="0"/>
                <a:cs typeface="Calibri" pitchFamily="34" charset="0"/>
              </a:rPr>
              <a:t> A lexeme is a sequence of characters in the source program that is matched by the pattern for a token</a:t>
            </a:r>
          </a:p>
          <a:p>
            <a:pPr fontAlgn="base"/>
            <a:r>
              <a:rPr lang="en-US" sz="1800" dirty="0" smtClean="0">
                <a:latin typeface="Calibri" pitchFamily="34" charset="0"/>
                <a:cs typeface="Calibri" pitchFamily="34" charset="0"/>
              </a:rPr>
              <a:t>A lexeme is a sequence of characters that are included in the source program according to the matching pattern of a token. It is nothing but an instance of a token.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59610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2690336"/>
            <a:ext cx="119380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1" name="Google Shape;261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19376" y="2628900"/>
            <a:ext cx="6238875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2342732"/>
            <a:ext cx="11938000" cy="1833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600" b="1" dirty="0" smtClean="0">
                <a:latin typeface="Calibri" pitchFamily="34" charset="0"/>
                <a:cs typeface="Calibri" pitchFamily="34" charset="0"/>
              </a:rPr>
              <a:t>Example </a:t>
            </a:r>
            <a:r>
              <a:rPr lang="en-US" sz="1600" b="1" dirty="0">
                <a:latin typeface="Calibri" pitchFamily="34" charset="0"/>
                <a:cs typeface="Calibri" pitchFamily="34" charset="0"/>
              </a:rPr>
              <a:t>of Lexical Analysis, Tokens, Non-Tokens</a:t>
            </a:r>
          </a:p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Consider the following code that is fed to Lexical Analyzer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9" y="2934929"/>
            <a:ext cx="5235677" cy="3569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855110" y="2320126"/>
            <a:ext cx="4925961" cy="926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Examples of Tokens created</a:t>
            </a:r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565298"/>
            <a:ext cx="5569974" cy="405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39544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1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1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1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6"/>
          <p:cNvSpPr/>
          <p:nvPr/>
        </p:nvSpPr>
        <p:spPr>
          <a:xfrm>
            <a:off x="0" y="2334148"/>
            <a:ext cx="11938000" cy="16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 dirty="0"/>
              <a:t>Examples of </a:t>
            </a:r>
            <a:r>
              <a:rPr lang="en-US" sz="1800" b="1" dirty="0" err="1"/>
              <a:t>Nontokens</a:t>
            </a:r>
            <a:endParaRPr lang="en-US" sz="18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43" y="2776993"/>
            <a:ext cx="10648334" cy="377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171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1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1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1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7"/>
          <p:cNvSpPr/>
          <p:nvPr/>
        </p:nvSpPr>
        <p:spPr>
          <a:xfrm>
            <a:off x="0" y="2690336"/>
            <a:ext cx="11938000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Attributes for tokens: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M * C ** 2</a:t>
            </a:r>
            <a:endParaRPr/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E&gt;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&lt;assign-op&gt;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M&gt;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&lt;mult-op&gt;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&lt;id, pointer to symbol table entry for C&gt;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&lt;exp-op&gt;</a:t>
            </a:r>
            <a:endParaRPr/>
          </a:p>
          <a:p>
            <a:pPr marL="457200" marR="0" lvl="1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&lt;number, integer value 2&gt;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2" descr="C:\Users\parul\Desktop\Untitled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76500" y="2571751"/>
            <a:ext cx="7241117" cy="2803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>
            <a:off x="0" y="3714751"/>
            <a:ext cx="12192000" cy="714375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143000" y="3756026"/>
            <a:ext cx="9906000" cy="631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Overview of compilation</a:t>
            </a:r>
            <a:endParaRPr sz="35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2286000" y="3071814"/>
            <a:ext cx="7620000" cy="630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CHAPTER-1</a:t>
            </a:r>
            <a:endParaRPr sz="35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1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18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0" y="2690336"/>
            <a:ext cx="11794836" cy="427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errors: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character sequence which is not possible to scan into any valid token is a lexical error. Important facts about the lexical error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Misspelling of identifiers, operators, keyword are considered as lexical errors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Generally, a lexical error is caused by the appearance of some illegal character, mostly at the beginning of a token.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e.g: int @a1;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Above  statement has lexical error because identifier (@a1) can’t start with special character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9"/>
          <p:cNvSpPr/>
          <p:nvPr/>
        </p:nvSpPr>
        <p:spPr>
          <a:xfrm>
            <a:off x="0" y="2690336"/>
            <a:ext cx="11938000" cy="3970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Error Recovery in Lexical Analyzer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Removes one character from the remaining input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panic mode, the successive characters are always ignored until we reach a well-formed token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inserting the missing character into the remaining input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Replace a character with another character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Transpose two serial characters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521059"/>
            <a:ext cx="1132921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Advantages of Lexical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analysis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Lexical analyzer method is used by programs like compilers which can use the parsed data from a programmer’s code to create a compiled binary executable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code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used by web browsers to format and display a web page with the help of parsed data from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JavsScript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HTML,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CSS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separate lexical analyzer helps you to construct a specialized and potentially more efficient processor for the task</a:t>
            </a:r>
          </a:p>
        </p:txBody>
      </p:sp>
    </p:spTree>
    <p:extLst>
      <p:ext uri="{BB962C8B-B14F-4D97-AF65-F5344CB8AC3E}">
        <p14:creationId xmlns:p14="http://schemas.microsoft.com/office/powerpoint/2010/main" val="2875802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1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2869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1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07923" y="2413338"/>
            <a:ext cx="1110553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Disadvantage of Lexical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analysis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You need to spend significant time reading the source program and partitioning it in the form of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tokens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Some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regular expressions are quite difficult to understand compared to PEG or EBNF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rules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More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effort is needed to develop and debug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its token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descriptions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Additional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runtime overhead is required to generate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lexer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tables and construct the tokens</a:t>
            </a:r>
          </a:p>
        </p:txBody>
      </p:sp>
    </p:spTree>
    <p:extLst>
      <p:ext uri="{BB962C8B-B14F-4D97-AF65-F5344CB8AC3E}">
        <p14:creationId xmlns:p14="http://schemas.microsoft.com/office/powerpoint/2010/main" val="2875802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3662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theory of compilation regular expressions are used to formalize the specification of tokens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expressions are means for specifying regular languages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Example:</a:t>
            </a:r>
            <a:endParaRPr dirty="0"/>
          </a:p>
          <a:p>
            <a:pPr marL="914400" marR="0" lvl="2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letter_(letter_ | digit)*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regular expression is a pattern specifying the form of strings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tokens depends on the pattern of the lexeme. Here we will be using regular expressions to specify the different types of patterns that can actually form tokens</a:t>
            </a:r>
            <a:endParaRPr sz="20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480961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99652" y="2844225"/>
            <a:ext cx="8244348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Content: Specification of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Tokens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String and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Languages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Operation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on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Languages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Regular Expression</a:t>
            </a:r>
          </a:p>
        </p:txBody>
      </p:sp>
    </p:spTree>
    <p:extLst>
      <p:ext uri="{BB962C8B-B14F-4D97-AF65-F5344CB8AC3E}">
        <p14:creationId xmlns:p14="http://schemas.microsoft.com/office/powerpoint/2010/main" val="3116537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Languages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String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string is a finite set of alphabets. Alphabet is a finite set of symbols. Symbols can be letters, digits and punctuation.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Example 1: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set of digits (symbols) {0, 1} forms a binary alphabet. As there are only two symbols to form an alphabet.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If you can remember ASCII system that is used in almost every computer, denotes the alphabet A using the set of digits {0, 1} i.e. A = 01000001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6</a:t>
            </a:r>
          </a:p>
          <a:p>
            <a:endParaRPr lang="en-US" sz="1600" dirty="0" smtClean="0">
              <a:latin typeface="Calibri" pitchFamily="34" charset="0"/>
              <a:cs typeface="Calibri" pitchFamily="34" charset="0"/>
            </a:endParaRPr>
          </a:p>
          <a:p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2196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String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Languages</a:t>
            </a:r>
          </a:p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Length of String</a:t>
            </a:r>
          </a:p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length of the string can be determined by the number of alphabets in the string. The string is represented by the letter ‘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’ and |</a:t>
            </a:r>
            <a:r>
              <a:rPr lang="en-US" sz="2000" i="1" dirty="0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| represents the length of the string. Let’s consider the string:</a:t>
            </a:r>
          </a:p>
          <a:p>
            <a:r>
              <a:rPr lang="en-US" sz="2000" i="1" dirty="0">
                <a:latin typeface="Calibri" pitchFamily="34" charset="0"/>
                <a:cs typeface="Calibri" pitchFamily="34" charset="0"/>
              </a:rPr>
              <a:t>s 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=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banana|</a:t>
            </a:r>
            <a:r>
              <a:rPr lang="en-US" sz="2000" i="1" dirty="0" err="1">
                <a:latin typeface="Calibri" pitchFamily="34" charset="0"/>
                <a:cs typeface="Calibri" pitchFamily="34" charset="0"/>
              </a:rPr>
              <a:t>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|</a:t>
            </a:r>
          </a:p>
          <a:p>
            <a:r>
              <a:rPr lang="en-US" sz="2000" b="1" dirty="0"/>
              <a:t>Note</a:t>
            </a:r>
            <a:r>
              <a:rPr lang="en-US" sz="2000" dirty="0"/>
              <a:t>: The empty string or the string with length 0 is represented by ‘∈</a:t>
            </a:r>
            <a:r>
              <a:rPr lang="en-US" sz="2000" dirty="0" smtClean="0"/>
              <a:t>’.</a:t>
            </a:r>
          </a:p>
          <a:p>
            <a:endParaRPr lang="en-US" sz="2000" dirty="0" smtClean="0"/>
          </a:p>
          <a:p>
            <a:r>
              <a:rPr lang="en-US" sz="2000" b="1" dirty="0"/>
              <a:t>Language</a:t>
            </a:r>
          </a:p>
          <a:p>
            <a:r>
              <a:rPr lang="en-US" sz="2000" dirty="0"/>
              <a:t>Language is a set of strings over some fixed alphabets. Like the English language is a set of strings over the fixed alphabets ‘a to z’.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796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Related to String</a:t>
            </a:r>
          </a:p>
          <a:p>
            <a:r>
              <a:rPr lang="en-US" sz="2000" b="1" dirty="0"/>
              <a:t>1. Prefix of String</a:t>
            </a:r>
            <a:endParaRPr lang="en-US" sz="2000" dirty="0"/>
          </a:p>
          <a:p>
            <a:r>
              <a:rPr lang="en-US" sz="2000" dirty="0"/>
              <a:t>The prefix of the string is the preceding symbols present in the string and the string </a:t>
            </a:r>
            <a:r>
              <a:rPr lang="en-US" sz="2000" i="1" dirty="0"/>
              <a:t>s</a:t>
            </a:r>
            <a:r>
              <a:rPr lang="en-US" sz="2000" dirty="0"/>
              <a:t> itself.</a:t>
            </a:r>
          </a:p>
          <a:p>
            <a:r>
              <a:rPr lang="en-US" sz="2000" i="1" dirty="0"/>
              <a:t>For example:</a:t>
            </a:r>
            <a:endParaRPr lang="en-US" sz="2000" dirty="0"/>
          </a:p>
          <a:p>
            <a:r>
              <a:rPr lang="en-US" sz="2000" i="1" dirty="0"/>
              <a:t>s </a:t>
            </a:r>
            <a:r>
              <a:rPr lang="en-US" sz="2000" dirty="0"/>
              <a:t>= </a:t>
            </a:r>
            <a:r>
              <a:rPr lang="en-US" sz="2000" dirty="0" err="1"/>
              <a:t>abcd</a:t>
            </a:r>
            <a:endParaRPr lang="en-US" sz="2000" dirty="0"/>
          </a:p>
          <a:p>
            <a:r>
              <a:rPr lang="en-US" sz="2000" dirty="0"/>
              <a:t>The prefix of the string </a:t>
            </a:r>
            <a:r>
              <a:rPr lang="en-US" sz="2000" dirty="0" err="1"/>
              <a:t>abcd</a:t>
            </a:r>
            <a:r>
              <a:rPr lang="en-US" sz="2000" dirty="0"/>
              <a:t>: ∈, a, </a:t>
            </a:r>
            <a:r>
              <a:rPr lang="en-US" sz="2000" dirty="0" err="1"/>
              <a:t>ab</a:t>
            </a:r>
            <a:r>
              <a:rPr lang="en-US" sz="2000" dirty="0"/>
              <a:t>, </a:t>
            </a:r>
            <a:r>
              <a:rPr lang="en-US" sz="2000" dirty="0" err="1"/>
              <a:t>abc</a:t>
            </a:r>
            <a:r>
              <a:rPr lang="en-US" sz="2000" dirty="0"/>
              <a:t>, </a:t>
            </a:r>
            <a:r>
              <a:rPr lang="en-US" sz="2000" dirty="0" err="1"/>
              <a:t>abcd</a:t>
            </a:r>
            <a:endParaRPr lang="en-US" sz="2000" dirty="0"/>
          </a:p>
          <a:p>
            <a:r>
              <a:rPr lang="en-US" sz="2000" b="1" dirty="0"/>
              <a:t>2. Suffix of String</a:t>
            </a:r>
            <a:endParaRPr lang="en-US" sz="2000" dirty="0"/>
          </a:p>
          <a:p>
            <a:r>
              <a:rPr lang="en-US" sz="2000" dirty="0"/>
              <a:t>Suffix of the string is the ending symbols of the string and the string </a:t>
            </a:r>
            <a:r>
              <a:rPr lang="en-US" sz="2000" i="1" dirty="0"/>
              <a:t>s</a:t>
            </a:r>
            <a:r>
              <a:rPr lang="en-US" sz="2000" dirty="0"/>
              <a:t> itself.</a:t>
            </a:r>
          </a:p>
          <a:p>
            <a:r>
              <a:rPr lang="en-US" sz="2000" i="1" dirty="0"/>
              <a:t>For example:</a:t>
            </a:r>
            <a:endParaRPr lang="en-US" sz="2000" dirty="0"/>
          </a:p>
          <a:p>
            <a:r>
              <a:rPr lang="en-US" sz="2000" i="1" dirty="0"/>
              <a:t>s </a:t>
            </a:r>
            <a:r>
              <a:rPr lang="en-US" sz="2000" dirty="0"/>
              <a:t>= </a:t>
            </a:r>
            <a:r>
              <a:rPr lang="en-US" sz="2000" dirty="0" err="1"/>
              <a:t>abcd</a:t>
            </a:r>
            <a:endParaRPr lang="en-US" sz="2000" dirty="0"/>
          </a:p>
          <a:p>
            <a:r>
              <a:rPr lang="en-US" sz="2000" dirty="0"/>
              <a:t>Suffix of the string </a:t>
            </a:r>
            <a:r>
              <a:rPr lang="en-US" sz="2000" dirty="0" err="1"/>
              <a:t>abcd</a:t>
            </a:r>
            <a:r>
              <a:rPr lang="en-US" sz="2000" dirty="0"/>
              <a:t>: ∈, d, cd, </a:t>
            </a:r>
            <a:r>
              <a:rPr lang="en-US" sz="2000" dirty="0" err="1"/>
              <a:t>bcd</a:t>
            </a:r>
            <a:r>
              <a:rPr lang="en-US" sz="2000" dirty="0"/>
              <a:t>, </a:t>
            </a:r>
            <a:r>
              <a:rPr lang="en-US" sz="2000" dirty="0" err="1"/>
              <a:t>abcd</a:t>
            </a:r>
            <a:endParaRPr lang="en-US" sz="2000" dirty="0"/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3734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Related to </a:t>
            </a:r>
            <a:r>
              <a:rPr lang="en-US" sz="2000" b="1" dirty="0" smtClean="0"/>
              <a:t>String</a:t>
            </a:r>
          </a:p>
          <a:p>
            <a:endParaRPr lang="en-US" sz="2000" b="1" dirty="0"/>
          </a:p>
          <a:p>
            <a:r>
              <a:rPr lang="en-US" sz="2000" b="1" dirty="0"/>
              <a:t>3. Proper Prefix of String</a:t>
            </a:r>
            <a:endParaRPr lang="en-US" sz="2000" dirty="0"/>
          </a:p>
          <a:p>
            <a:r>
              <a:rPr lang="en-US" sz="2000" dirty="0"/>
              <a:t>The proper prefix of the string includes all the prefixes of the string excluding ∈ and the string </a:t>
            </a:r>
            <a:r>
              <a:rPr lang="en-US" sz="2000" i="1" dirty="0"/>
              <a:t>s</a:t>
            </a:r>
            <a:r>
              <a:rPr lang="en-US" sz="2000" dirty="0"/>
              <a:t> itself.</a:t>
            </a:r>
          </a:p>
          <a:p>
            <a:r>
              <a:rPr lang="en-US" sz="2000" dirty="0"/>
              <a:t>Proper Prefix of the string </a:t>
            </a:r>
            <a:r>
              <a:rPr lang="en-US" sz="2000" dirty="0" err="1"/>
              <a:t>abcd</a:t>
            </a:r>
            <a:r>
              <a:rPr lang="en-US" sz="2000" dirty="0"/>
              <a:t>: a, </a:t>
            </a:r>
            <a:r>
              <a:rPr lang="en-US" sz="2000" dirty="0" err="1"/>
              <a:t>ab</a:t>
            </a:r>
            <a:r>
              <a:rPr lang="en-US" sz="2000" dirty="0"/>
              <a:t>, </a:t>
            </a:r>
            <a:r>
              <a:rPr lang="en-US" sz="2000" dirty="0" err="1" smtClean="0"/>
              <a:t>abc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/>
              <a:t>4. Proper Suffix of String</a:t>
            </a:r>
            <a:endParaRPr lang="en-US" sz="2000" dirty="0"/>
          </a:p>
          <a:p>
            <a:r>
              <a:rPr lang="en-US" sz="2000" dirty="0"/>
              <a:t>The proper suffix of the string includes all the suffixes excluding ∈ and the string </a:t>
            </a:r>
            <a:r>
              <a:rPr lang="en-US" sz="2000" i="1" dirty="0"/>
              <a:t>s</a:t>
            </a:r>
            <a:r>
              <a:rPr lang="en-US" sz="2000" dirty="0"/>
              <a:t> itself.</a:t>
            </a:r>
          </a:p>
          <a:p>
            <a:r>
              <a:rPr lang="en-US" sz="2000" dirty="0"/>
              <a:t>Proper Suffix of the string </a:t>
            </a:r>
            <a:r>
              <a:rPr lang="en-US" sz="2000" dirty="0" err="1"/>
              <a:t>abcd</a:t>
            </a:r>
            <a:r>
              <a:rPr lang="en-US" sz="2000" dirty="0"/>
              <a:t>: d, cd, </a:t>
            </a:r>
            <a:r>
              <a:rPr lang="en-US" sz="2000" dirty="0" err="1"/>
              <a:t>bcd</a:t>
            </a:r>
            <a:endParaRPr lang="en-US" sz="2000" dirty="0"/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895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254000" y="2286001"/>
            <a:ext cx="11218333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and applications of compiler technology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Lexical analysis - The role of a lexical analyzer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hand-written lexical analyzers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LEX, examples of LEX programs.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Contents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Related to </a:t>
            </a:r>
            <a:r>
              <a:rPr lang="en-US" sz="2000" b="1" dirty="0" smtClean="0"/>
              <a:t>String</a:t>
            </a:r>
          </a:p>
          <a:p>
            <a:endParaRPr lang="en-US" sz="2000" b="1" dirty="0"/>
          </a:p>
          <a:p>
            <a:r>
              <a:rPr lang="en-US" sz="2000" b="1" dirty="0"/>
              <a:t>5. Substring of String</a:t>
            </a:r>
            <a:endParaRPr lang="en-US" sz="2000" dirty="0"/>
          </a:p>
          <a:p>
            <a:r>
              <a:rPr lang="en-US" sz="2000" dirty="0"/>
              <a:t>The substring of a string </a:t>
            </a:r>
            <a:r>
              <a:rPr lang="en-US" sz="2000" i="1" dirty="0"/>
              <a:t>s</a:t>
            </a:r>
            <a:r>
              <a:rPr lang="en-US" sz="2000" dirty="0"/>
              <a:t> is obtained by deleting any prefix or suffix from the string.</a:t>
            </a:r>
          </a:p>
          <a:p>
            <a:r>
              <a:rPr lang="en-US" sz="2000" dirty="0"/>
              <a:t>Substring of the string </a:t>
            </a:r>
            <a:r>
              <a:rPr lang="en-US" sz="2000" dirty="0" err="1"/>
              <a:t>abcd</a:t>
            </a:r>
            <a:r>
              <a:rPr lang="en-US" sz="2000" dirty="0"/>
              <a:t>: ∈, </a:t>
            </a:r>
            <a:r>
              <a:rPr lang="en-US" sz="2000" dirty="0" err="1"/>
              <a:t>abcd</a:t>
            </a:r>
            <a:r>
              <a:rPr lang="en-US" sz="2000" dirty="0"/>
              <a:t>, </a:t>
            </a:r>
            <a:r>
              <a:rPr lang="en-US" sz="2000" dirty="0" err="1"/>
              <a:t>bcd</a:t>
            </a:r>
            <a:r>
              <a:rPr lang="en-US" sz="2000" dirty="0"/>
              <a:t>, </a:t>
            </a:r>
            <a:r>
              <a:rPr lang="en-US" sz="2000" dirty="0" err="1"/>
              <a:t>abc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</a:p>
          <a:p>
            <a:endParaRPr lang="en-US" sz="2000" dirty="0"/>
          </a:p>
          <a:p>
            <a:r>
              <a:rPr lang="en-US" sz="2000" b="1" dirty="0"/>
              <a:t>6. Proper Substring of String</a:t>
            </a:r>
            <a:endParaRPr lang="en-US" sz="2000" dirty="0"/>
          </a:p>
          <a:p>
            <a:r>
              <a:rPr lang="en-US" sz="2000" dirty="0"/>
              <a:t>The proper substring of a string </a:t>
            </a:r>
            <a:r>
              <a:rPr lang="en-US" sz="2000" i="1" dirty="0"/>
              <a:t>s </a:t>
            </a:r>
            <a:r>
              <a:rPr lang="en-US" sz="2000" dirty="0"/>
              <a:t>includes all the substrings of </a:t>
            </a:r>
            <a:r>
              <a:rPr lang="en-US" sz="2000" i="1" dirty="0"/>
              <a:t>s </a:t>
            </a:r>
            <a:r>
              <a:rPr lang="en-US" sz="2000" dirty="0"/>
              <a:t>excluding ∈ and the string </a:t>
            </a:r>
            <a:r>
              <a:rPr lang="en-US" sz="2000" i="1" dirty="0"/>
              <a:t>s </a:t>
            </a:r>
            <a:r>
              <a:rPr lang="en-US" sz="2000" dirty="0"/>
              <a:t>itself.</a:t>
            </a:r>
          </a:p>
          <a:p>
            <a:r>
              <a:rPr lang="en-US" sz="2000" dirty="0"/>
              <a:t>Proper Substring of the string </a:t>
            </a:r>
            <a:r>
              <a:rPr lang="en-US" sz="2000" dirty="0" err="1"/>
              <a:t>abcd</a:t>
            </a:r>
            <a:r>
              <a:rPr lang="en-US" sz="2000" dirty="0"/>
              <a:t>: </a:t>
            </a:r>
            <a:r>
              <a:rPr lang="en-US" sz="2000" dirty="0" err="1"/>
              <a:t>bcd</a:t>
            </a:r>
            <a:r>
              <a:rPr lang="en-US" sz="2000" dirty="0"/>
              <a:t>, </a:t>
            </a:r>
            <a:r>
              <a:rPr lang="en-US" sz="2000" dirty="0" err="1"/>
              <a:t>abc</a:t>
            </a:r>
            <a:r>
              <a:rPr lang="en-US" sz="2000" dirty="0"/>
              <a:t>, cd, </a:t>
            </a:r>
            <a:r>
              <a:rPr lang="en-US" sz="2000" dirty="0" err="1"/>
              <a:t>ab</a:t>
            </a:r>
            <a:r>
              <a:rPr lang="en-US" sz="2000" dirty="0"/>
              <a:t>…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067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Terms Related to </a:t>
            </a:r>
            <a:r>
              <a:rPr lang="en-US" sz="2000" b="1" dirty="0" smtClean="0"/>
              <a:t>String</a:t>
            </a:r>
          </a:p>
          <a:p>
            <a:endParaRPr lang="en-US" sz="2000" b="1" dirty="0" smtClean="0"/>
          </a:p>
          <a:p>
            <a:r>
              <a:rPr lang="en-US" sz="2000" b="1" dirty="0"/>
              <a:t>7. Subsequence of String</a:t>
            </a:r>
            <a:endParaRPr lang="en-US" sz="2000" dirty="0"/>
          </a:p>
          <a:p>
            <a:r>
              <a:rPr lang="en-US" sz="2000" dirty="0"/>
              <a:t>The subsequence of the string is obtained by eliminating zero or more (not necessarily consecutive) symbols from the string.</a:t>
            </a:r>
          </a:p>
          <a:p>
            <a:r>
              <a:rPr lang="en-US" sz="2000" dirty="0"/>
              <a:t>A subsequence of the string </a:t>
            </a:r>
            <a:r>
              <a:rPr lang="en-US" sz="2000" dirty="0" err="1"/>
              <a:t>abcd</a:t>
            </a:r>
            <a:r>
              <a:rPr lang="en-US" sz="2000" dirty="0"/>
              <a:t>: </a:t>
            </a:r>
            <a:r>
              <a:rPr lang="en-US" sz="2000" dirty="0" err="1"/>
              <a:t>abd</a:t>
            </a:r>
            <a:r>
              <a:rPr lang="en-US" sz="2000" dirty="0"/>
              <a:t>, </a:t>
            </a:r>
            <a:r>
              <a:rPr lang="en-US" sz="2000" dirty="0" err="1"/>
              <a:t>bcd</a:t>
            </a:r>
            <a:r>
              <a:rPr lang="en-US" sz="2000" dirty="0"/>
              <a:t>, </a:t>
            </a:r>
            <a:r>
              <a:rPr lang="en-US" sz="2000" dirty="0" err="1"/>
              <a:t>bd</a:t>
            </a:r>
            <a:r>
              <a:rPr lang="en-US" sz="2000" dirty="0"/>
              <a:t>, </a:t>
            </a:r>
            <a:r>
              <a:rPr lang="en-US" sz="2000" dirty="0" smtClean="0"/>
              <a:t>…</a:t>
            </a:r>
          </a:p>
          <a:p>
            <a:endParaRPr lang="en-US" sz="2000" dirty="0"/>
          </a:p>
          <a:p>
            <a:r>
              <a:rPr lang="en-US" sz="2000" b="1" dirty="0"/>
              <a:t>8. Concatenation of String</a:t>
            </a:r>
            <a:endParaRPr lang="en-US" sz="2000" dirty="0"/>
          </a:p>
          <a:p>
            <a:r>
              <a:rPr lang="en-US" sz="2000" dirty="0"/>
              <a:t>If </a:t>
            </a:r>
            <a:r>
              <a:rPr lang="en-US" sz="2000" i="1" dirty="0"/>
              <a:t>s </a:t>
            </a:r>
            <a:r>
              <a:rPr lang="en-US" sz="2000" dirty="0"/>
              <a:t>and </a:t>
            </a:r>
            <a:r>
              <a:rPr lang="en-US" sz="2000" i="1" dirty="0"/>
              <a:t>t</a:t>
            </a:r>
            <a:r>
              <a:rPr lang="en-US" sz="2000" dirty="0"/>
              <a:t> are two strings, then </a:t>
            </a:r>
            <a:r>
              <a:rPr lang="en-US" sz="2000" i="1" dirty="0" err="1"/>
              <a:t>st</a:t>
            </a:r>
            <a:r>
              <a:rPr lang="en-US" sz="2000" i="1" dirty="0"/>
              <a:t> </a:t>
            </a:r>
            <a:r>
              <a:rPr lang="en-US" sz="2000" dirty="0"/>
              <a:t>denotes concatenation.</a:t>
            </a:r>
          </a:p>
          <a:p>
            <a:r>
              <a:rPr lang="en-US" sz="2000" i="1" dirty="0"/>
              <a:t>s</a:t>
            </a:r>
            <a:r>
              <a:rPr lang="en-US" sz="2000" dirty="0"/>
              <a:t> = </a:t>
            </a:r>
            <a:r>
              <a:rPr lang="en-US" sz="2000" dirty="0" err="1" smtClean="0"/>
              <a:t>abc</a:t>
            </a:r>
            <a:r>
              <a:rPr lang="en-US" sz="2000" dirty="0" smtClean="0"/>
              <a:t> </a:t>
            </a:r>
            <a:r>
              <a:rPr lang="en-US" sz="2000" i="1" dirty="0" smtClean="0"/>
              <a:t>t</a:t>
            </a:r>
            <a:r>
              <a:rPr lang="en-US" sz="2000" dirty="0"/>
              <a:t> = </a:t>
            </a:r>
            <a:r>
              <a:rPr lang="en-US" sz="2000" dirty="0" err="1"/>
              <a:t>def</a:t>
            </a:r>
            <a:endParaRPr lang="en-US" sz="2000" dirty="0"/>
          </a:p>
          <a:p>
            <a:r>
              <a:rPr lang="en-US" sz="2000" dirty="0"/>
              <a:t>Concatenation of string </a:t>
            </a:r>
            <a:r>
              <a:rPr lang="en-US" sz="2000" i="1" dirty="0"/>
              <a:t>s</a:t>
            </a:r>
            <a:r>
              <a:rPr lang="en-US" sz="2000" dirty="0"/>
              <a:t> and </a:t>
            </a:r>
            <a:r>
              <a:rPr lang="en-US" sz="2000" i="1" dirty="0"/>
              <a:t>t</a:t>
            </a:r>
            <a:r>
              <a:rPr lang="en-US" sz="2000" dirty="0"/>
              <a:t> i.e. </a:t>
            </a:r>
            <a:r>
              <a:rPr lang="en-US" sz="2000" i="1" dirty="0" err="1"/>
              <a:t>st</a:t>
            </a:r>
            <a:r>
              <a:rPr lang="en-US" sz="2000" dirty="0"/>
              <a:t> = </a:t>
            </a:r>
            <a:r>
              <a:rPr lang="en-US" sz="2000" dirty="0" err="1"/>
              <a:t>abcdef</a:t>
            </a:r>
            <a:endParaRPr lang="en-US" sz="2000" dirty="0"/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3110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Operation on </a:t>
            </a:r>
            <a:r>
              <a:rPr lang="en-US" sz="2000" b="1" dirty="0" smtClean="0"/>
              <a:t>Languages</a:t>
            </a:r>
          </a:p>
          <a:p>
            <a:endParaRPr lang="en-US" sz="2000" b="1" dirty="0"/>
          </a:p>
          <a:p>
            <a:r>
              <a:rPr lang="en-US" sz="2000" dirty="0"/>
              <a:t>As we have learnt language is a set of strings that are constructed over some fixed alphabets. Now the operation that can be performed on languages are:</a:t>
            </a:r>
          </a:p>
          <a:p>
            <a:r>
              <a:rPr lang="en-US" sz="2000" b="1" dirty="0"/>
              <a:t>1. Union</a:t>
            </a:r>
            <a:endParaRPr lang="en-US" sz="2000" dirty="0"/>
          </a:p>
          <a:p>
            <a:r>
              <a:rPr lang="en-US" sz="2000" dirty="0"/>
              <a:t>Union is the most common set operation. Consider the two languages L and M. Then the union of these two languages is denoted by</a:t>
            </a:r>
            <a:r>
              <a:rPr lang="en-US" sz="2000" dirty="0" smtClean="0"/>
              <a:t>:</a:t>
            </a:r>
          </a:p>
          <a:p>
            <a:endParaRPr lang="en-US" sz="2000" dirty="0"/>
          </a:p>
          <a:p>
            <a:r>
              <a:rPr lang="en-US" sz="2000" dirty="0"/>
              <a:t>L [∪ M = { </a:t>
            </a:r>
            <a:r>
              <a:rPr lang="en-US" sz="2000" i="1" dirty="0"/>
              <a:t>s</a:t>
            </a:r>
            <a:r>
              <a:rPr lang="en-US" sz="2000" dirty="0"/>
              <a:t> | </a:t>
            </a:r>
            <a:r>
              <a:rPr lang="en-US" sz="2000" i="1" dirty="0"/>
              <a:t>s</a:t>
            </a:r>
            <a:r>
              <a:rPr lang="en-US" sz="2000" dirty="0"/>
              <a:t> is in L or </a:t>
            </a:r>
            <a:r>
              <a:rPr lang="en-US" sz="2000" i="1" dirty="0"/>
              <a:t>s</a:t>
            </a:r>
            <a:r>
              <a:rPr lang="en-US" sz="2000" dirty="0"/>
              <a:t> is in M}</a:t>
            </a:r>
          </a:p>
          <a:p>
            <a:r>
              <a:rPr lang="en-US" sz="2000" dirty="0"/>
              <a:t>That means the string </a:t>
            </a:r>
            <a:r>
              <a:rPr lang="en-US" sz="2000" i="1" dirty="0"/>
              <a:t>s</a:t>
            </a:r>
            <a:r>
              <a:rPr lang="en-US" sz="2000" dirty="0"/>
              <a:t> from the union of two languages can either be from language L or from language M.</a:t>
            </a:r>
          </a:p>
          <a:p>
            <a:r>
              <a:rPr lang="en-US" sz="2000" dirty="0"/>
              <a:t>If L = {a, b} and M = {c, d}Then L ∪ M = {a, b, c, d}</a:t>
            </a:r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924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Operation on </a:t>
            </a:r>
            <a:r>
              <a:rPr lang="en-US" sz="2000" b="1" dirty="0" smtClean="0"/>
              <a:t>Languages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2. </a:t>
            </a:r>
            <a:r>
              <a:rPr lang="en-US" sz="2000" b="1" dirty="0"/>
              <a:t>Concatenation</a:t>
            </a:r>
            <a:endParaRPr lang="en-US" sz="2000" dirty="0"/>
          </a:p>
          <a:p>
            <a:r>
              <a:rPr lang="en-US" sz="2000" dirty="0"/>
              <a:t>Concatenation links the string from one language to the string of another language in a series in all possible ways. The concatenation of two different languages is denoted by:</a:t>
            </a:r>
          </a:p>
          <a:p>
            <a:r>
              <a:rPr lang="en-US" sz="2000" dirty="0"/>
              <a:t>L </a:t>
            </a:r>
            <a:r>
              <a:rPr lang="en-US" sz="2000" b="1" dirty="0"/>
              <a:t>⋅ </a:t>
            </a:r>
            <a:r>
              <a:rPr lang="en-US" sz="2000" dirty="0"/>
              <a:t>M = {</a:t>
            </a:r>
            <a:r>
              <a:rPr lang="en-US" sz="2000" i="1" dirty="0" err="1"/>
              <a:t>st</a:t>
            </a:r>
            <a:r>
              <a:rPr lang="en-US" sz="2000" dirty="0"/>
              <a:t> | </a:t>
            </a:r>
            <a:r>
              <a:rPr lang="en-US" sz="2000" i="1" dirty="0"/>
              <a:t>s</a:t>
            </a:r>
            <a:r>
              <a:rPr lang="en-US" sz="2000" dirty="0"/>
              <a:t> is in L and </a:t>
            </a:r>
            <a:r>
              <a:rPr lang="en-US" sz="2000" i="1" dirty="0"/>
              <a:t>t</a:t>
            </a:r>
            <a:r>
              <a:rPr lang="en-US" sz="2000" dirty="0"/>
              <a:t> is in M}If L = {a, b} and M = {c, d}</a:t>
            </a:r>
          </a:p>
          <a:p>
            <a:r>
              <a:rPr lang="en-US" sz="2000" dirty="0"/>
              <a:t>Then L </a:t>
            </a:r>
            <a:r>
              <a:rPr lang="en-US" sz="2000" b="1" dirty="0"/>
              <a:t>⋅ </a:t>
            </a:r>
            <a:r>
              <a:rPr lang="en-US" sz="2000" dirty="0"/>
              <a:t>M = {ac, ad, </a:t>
            </a:r>
            <a:r>
              <a:rPr lang="en-US" sz="2000" dirty="0" err="1"/>
              <a:t>bc</a:t>
            </a:r>
            <a:r>
              <a:rPr lang="en-US" sz="2000" dirty="0"/>
              <a:t>, </a:t>
            </a:r>
            <a:r>
              <a:rPr lang="en-US" sz="2000" dirty="0" err="1"/>
              <a:t>bd</a:t>
            </a:r>
            <a:r>
              <a:rPr lang="en-US" sz="2000" dirty="0" smtClean="0"/>
              <a:t>}</a:t>
            </a:r>
          </a:p>
          <a:p>
            <a:endParaRPr lang="en-US" sz="2000" dirty="0"/>
          </a:p>
          <a:p>
            <a:r>
              <a:rPr lang="en-US" sz="2000" b="1" dirty="0"/>
              <a:t>3. </a:t>
            </a:r>
            <a:r>
              <a:rPr lang="en-US" sz="2000" b="1" dirty="0" err="1"/>
              <a:t>Kleene</a:t>
            </a:r>
            <a:r>
              <a:rPr lang="en-US" sz="2000" b="1" dirty="0"/>
              <a:t> Closure</a:t>
            </a:r>
            <a:endParaRPr lang="en-US" sz="2000" dirty="0"/>
          </a:p>
          <a:p>
            <a:r>
              <a:rPr lang="en-US" sz="2000" dirty="0" err="1"/>
              <a:t>Kleene</a:t>
            </a:r>
            <a:r>
              <a:rPr lang="en-US" sz="2000" dirty="0"/>
              <a:t> closure of a language L provides you with a set of strings. This set of strings is obtained by concatenating L zero or more time. The </a:t>
            </a:r>
            <a:r>
              <a:rPr lang="en-US" sz="2000" dirty="0" err="1"/>
              <a:t>Kleene</a:t>
            </a:r>
            <a:r>
              <a:rPr lang="en-US" sz="2000" dirty="0"/>
              <a:t> closure of the language L is denoted by:</a:t>
            </a:r>
          </a:p>
          <a:p>
            <a:r>
              <a:rPr lang="en-US" sz="2000" dirty="0"/>
              <a:t>If L = {a, b}L</a:t>
            </a:r>
            <a:r>
              <a:rPr lang="en-US" sz="2000" baseline="30000" dirty="0"/>
              <a:t>*</a:t>
            </a:r>
            <a:r>
              <a:rPr lang="en-US" sz="2000" dirty="0"/>
              <a:t> = {∈, a, b, </a:t>
            </a:r>
            <a:r>
              <a:rPr lang="en-US" sz="2000" dirty="0" err="1"/>
              <a:t>aa</a:t>
            </a:r>
            <a:r>
              <a:rPr lang="en-US" sz="2000" dirty="0"/>
              <a:t>, bb, </a:t>
            </a:r>
            <a:r>
              <a:rPr lang="en-US" sz="2000" dirty="0" err="1"/>
              <a:t>aaa</a:t>
            </a:r>
            <a:r>
              <a:rPr lang="en-US" sz="2000" dirty="0"/>
              <a:t>, </a:t>
            </a:r>
            <a:r>
              <a:rPr lang="en-US" sz="2000" dirty="0" err="1"/>
              <a:t>bbb</a:t>
            </a:r>
            <a:r>
              <a:rPr lang="en-US" sz="2000" dirty="0"/>
              <a:t>, …}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64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Operation on </a:t>
            </a:r>
            <a:r>
              <a:rPr lang="en-US" sz="2000" b="1" dirty="0" smtClean="0"/>
              <a:t>Languages</a:t>
            </a:r>
          </a:p>
          <a:p>
            <a:endParaRPr lang="en-US" sz="2000" b="1" dirty="0" smtClean="0"/>
          </a:p>
          <a:p>
            <a:r>
              <a:rPr lang="en-US" sz="2000" b="1" dirty="0"/>
              <a:t>4. Positive Closure</a:t>
            </a:r>
            <a:endParaRPr lang="en-US" sz="2000" dirty="0"/>
          </a:p>
          <a:p>
            <a:r>
              <a:rPr lang="en-US" sz="2000" dirty="0"/>
              <a:t>The positive closure on a language L provides a set of strings. This set of strings is obtained by concatenating ‘L’ one or more times. It is denoted by:</a:t>
            </a:r>
          </a:p>
          <a:p>
            <a:r>
              <a:rPr lang="en-US" sz="2000" dirty="0"/>
              <a:t>It is similar to the </a:t>
            </a:r>
            <a:r>
              <a:rPr lang="en-US" sz="2000" dirty="0" err="1"/>
              <a:t>Kleene</a:t>
            </a:r>
            <a:r>
              <a:rPr lang="en-US" sz="2000" dirty="0"/>
              <a:t> closure. Except for the term L</a:t>
            </a:r>
            <a:r>
              <a:rPr lang="en-US" sz="2000" baseline="30000" dirty="0"/>
              <a:t>0</a:t>
            </a:r>
            <a:r>
              <a:rPr lang="en-US" sz="2000" dirty="0"/>
              <a:t>, i.e. L</a:t>
            </a:r>
            <a:r>
              <a:rPr lang="en-US" sz="2000" baseline="30000" dirty="0"/>
              <a:t>+</a:t>
            </a:r>
            <a:r>
              <a:rPr lang="en-US" sz="2000" dirty="0"/>
              <a:t> excludes ∈ until it is in L itself.</a:t>
            </a:r>
          </a:p>
          <a:p>
            <a:r>
              <a:rPr lang="en-US" sz="2000" dirty="0"/>
              <a:t>If L = {a, b}L</a:t>
            </a:r>
            <a:r>
              <a:rPr lang="en-US" sz="2000" baseline="30000" dirty="0"/>
              <a:t>+</a:t>
            </a:r>
            <a:r>
              <a:rPr lang="en-US" sz="2000" dirty="0"/>
              <a:t> = {a, b, </a:t>
            </a:r>
            <a:r>
              <a:rPr lang="en-US" sz="2000" dirty="0" err="1"/>
              <a:t>aa</a:t>
            </a:r>
            <a:r>
              <a:rPr lang="en-US" sz="2000" dirty="0"/>
              <a:t>, bb, </a:t>
            </a:r>
            <a:r>
              <a:rPr lang="en-US" sz="2000" dirty="0" err="1"/>
              <a:t>aaa</a:t>
            </a:r>
            <a:r>
              <a:rPr lang="en-US" sz="2000" dirty="0"/>
              <a:t>, </a:t>
            </a:r>
            <a:r>
              <a:rPr lang="en-US" sz="2000" dirty="0" err="1"/>
              <a:t>bbb</a:t>
            </a:r>
            <a:r>
              <a:rPr lang="en-US" sz="2000" dirty="0"/>
              <a:t>, …}</a:t>
            </a:r>
          </a:p>
          <a:p>
            <a:r>
              <a:rPr lang="en-US" sz="2000" dirty="0"/>
              <a:t>So, these are the four operations that can be performed on the languages in the lexical analysis phase.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049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Regular </a:t>
            </a:r>
            <a:r>
              <a:rPr lang="en-US" sz="2000" b="1" dirty="0" smtClean="0"/>
              <a:t>Expression</a:t>
            </a:r>
          </a:p>
          <a:p>
            <a:endParaRPr lang="en-US" sz="2000" b="1" dirty="0"/>
          </a:p>
          <a:p>
            <a:r>
              <a:rPr lang="en-US" sz="2000" dirty="0"/>
              <a:t>A regular expression is a sequence of symbols used to specify lexeme patterns. A regular expression is helpful in describing the languages that can be built using operators such as union, concatenation, and closure over the symbols.</a:t>
            </a:r>
          </a:p>
          <a:p>
            <a:endParaRPr lang="en-US" sz="2000" b="1" dirty="0" smtClean="0"/>
          </a:p>
          <a:p>
            <a:r>
              <a:rPr lang="en-US" sz="2000" dirty="0"/>
              <a:t>A regular expression ‘</a:t>
            </a:r>
            <a:r>
              <a:rPr lang="en-US" sz="2000" i="1" dirty="0"/>
              <a:t>r</a:t>
            </a:r>
            <a:r>
              <a:rPr lang="en-US" sz="2000" dirty="0"/>
              <a:t>’ that denotes a language L(</a:t>
            </a:r>
            <a:r>
              <a:rPr lang="en-US" sz="2000" i="1" dirty="0"/>
              <a:t>r</a:t>
            </a:r>
            <a:r>
              <a:rPr lang="en-US" sz="2000" dirty="0"/>
              <a:t>) is built recursively over the smaller regular expression using the </a:t>
            </a:r>
            <a:r>
              <a:rPr lang="en-US" sz="2000" dirty="0" smtClean="0"/>
              <a:t>rules.</a:t>
            </a:r>
            <a:endParaRPr lang="en-US" sz="2000" b="1" dirty="0" smtClean="0">
              <a:latin typeface="Calibri" pitchFamily="34" charset="0"/>
              <a:cs typeface="Calibri" pitchFamily="34" charset="0"/>
            </a:endParaRPr>
          </a:p>
          <a:p>
            <a:r>
              <a:rPr lang="en-US" sz="2000" dirty="0" smtClean="0"/>
              <a:t>.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545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itchFamily="34" charset="0"/>
                <a:cs typeface="Calibri" pitchFamily="34" charset="0"/>
              </a:rPr>
              <a:t>The following rules define the regular expression over some alphabet Σ and the languages denoted by these regular expressions.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It ∈ is a regular expression that denotes a language L(∈). The language L(∈) has a set of strings {∈} which means that this language has a single empty string.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If there is a symbol ‘a’ in Σ then ‘a’ is a regular expression that denotes a language L(a). The language L(a) = {a} i.e. the language has only one string of length one and the string holds ‘a’ in the first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position.</a:t>
            </a:r>
          </a:p>
          <a:p>
            <a:r>
              <a:rPr lang="en-US" sz="2000" dirty="0" smtClean="0">
                <a:latin typeface="Calibri" pitchFamily="34" charset="0"/>
                <a:cs typeface="Calibri" pitchFamily="34" charset="0"/>
              </a:rPr>
              <a:t>Consider the two regular expressions r and s then: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r|s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denotes the language L(r) ∪ L(s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r) (s) denotes the language L(r)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⋅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L(s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r)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*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denotes the language (L(r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))</a:t>
            </a:r>
            <a:r>
              <a:rPr lang="en-US" sz="2000" baseline="30000" dirty="0" smtClean="0">
                <a:latin typeface="Calibri" pitchFamily="34" charset="0"/>
                <a:cs typeface="Calibri" pitchFamily="34" charset="0"/>
              </a:rPr>
              <a:t>*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r)</a:t>
            </a:r>
            <a:r>
              <a:rPr lang="en-US" sz="2000" baseline="30000" dirty="0">
                <a:latin typeface="Calibri" pitchFamily="34" charset="0"/>
                <a:cs typeface="Calibri" pitchFamily="34" charset="0"/>
              </a:rPr>
              <a:t>+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denotes the language L(r)</a:t>
            </a: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4640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42863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  <a:cs typeface="Calibri" pitchFamily="34" charset="0"/>
              </a:rPr>
              <a:t>Regular Expressions are used to denote regular languages. An expression is regular if: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ɸ is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regular expression for regular language 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ɸ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ɛ is a regular expression for regular language {ɛ}. </a:t>
            </a:r>
            <a:endParaRPr lang="en-US" sz="24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∈ Σ (Σ represents the ​input alphabet​), a is regular expression with language {a}. 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If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a and b are regular expression, a + b is also a regular expression with language {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a,b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}.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If a and b are regular expression,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ab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(concatenation of a and b) is also regular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If a is regular expression, a* (0 or more times a) is also regular. </a:t>
            </a:r>
          </a:p>
        </p:txBody>
      </p:sp>
    </p:spTree>
    <p:extLst>
      <p:ext uri="{BB962C8B-B14F-4D97-AF65-F5344CB8AC3E}">
        <p14:creationId xmlns:p14="http://schemas.microsoft.com/office/powerpoint/2010/main" val="2411082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3098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Regular Grammar 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​A grammar is regular if it has rules of form A -&gt; a or A -&gt;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aB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or A -&gt; ɛ where ɛ is a special symbol called NULL.     </a:t>
            </a:r>
          </a:p>
          <a:p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fontAlgn="base"/>
            <a:r>
              <a:rPr lang="en-US" sz="2000" dirty="0">
                <a:latin typeface="Calibri" pitchFamily="34" charset="0"/>
                <a:cs typeface="Calibri" pitchFamily="34" charset="0"/>
              </a:rPr>
              <a:t>Type-3 grammars generate regular languages. These languages are exactly all languages that can be accepted by a finite-state automaton. Type 3 is the most restricted form of grammar. 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Type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3 should be in the given form only : 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ctr" fontAlgn="base"/>
            <a:r>
              <a:rPr lang="en-US" sz="2000" b="1" dirty="0">
                <a:latin typeface="Calibri" pitchFamily="34" charset="0"/>
                <a:cs typeface="Calibri" pitchFamily="34" charset="0"/>
              </a:rPr>
              <a:t>V --&gt; VT / 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(left-regular grammar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algn="ctr" fontAlgn="base"/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(or)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ctr" fontAlgn="base"/>
            <a:r>
              <a:rPr lang="en-US" sz="2000" dirty="0" smtClean="0">
                <a:latin typeface="Calibri" pitchFamily="34" charset="0"/>
                <a:cs typeface="Calibri" pitchFamily="34" charset="0"/>
              </a:rPr>
              <a:t>V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--&gt; TV /T (right-regular grammar)</a:t>
            </a:r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Regular 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Languages 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A​ language is regular if it can be expressed in terms of regular expression.  </a:t>
            </a:r>
          </a:p>
        </p:txBody>
      </p:sp>
    </p:spTree>
    <p:extLst>
      <p:ext uri="{BB962C8B-B14F-4D97-AF65-F5344CB8AC3E}">
        <p14:creationId xmlns:p14="http://schemas.microsoft.com/office/powerpoint/2010/main" val="4265031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3098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Example 1: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Write the regular expression for the language accepting all combinations of a's, over the set ∑ = {a}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All combinations of a's means a may be zero, single, double and so on. If a is appearing zero times, that means a null string. That is we expect the set of {ε, a,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aaa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, ....}. So we give a regular expression for this as: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1. R = a*  </a:t>
            </a:r>
          </a:p>
          <a:p>
            <a:pPr algn="just"/>
            <a:r>
              <a:rPr lang="en-US" sz="2400" dirty="0">
                <a:latin typeface="Calibri" pitchFamily="34" charset="0"/>
                <a:cs typeface="Calibri" pitchFamily="34" charset="0"/>
              </a:rPr>
              <a:t>That is </a:t>
            </a:r>
            <a:r>
              <a:rPr lang="en-US" sz="2400" dirty="0" err="1">
                <a:latin typeface="Calibri" pitchFamily="34" charset="0"/>
                <a:cs typeface="Calibri" pitchFamily="34" charset="0"/>
              </a:rPr>
              <a:t>Kleen</a:t>
            </a:r>
            <a:r>
              <a:rPr lang="en-US" sz="2400" dirty="0">
                <a:latin typeface="Calibri" pitchFamily="34" charset="0"/>
                <a:cs typeface="Calibri" pitchFamily="34" charset="0"/>
              </a:rPr>
              <a:t> closure of a.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825362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254000" y="2286001"/>
            <a:ext cx="11218333" cy="2985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-127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compiler acts as a translator, transforming human-oriented programming languages into computer 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oriented machine languages.</a:t>
            </a:r>
            <a:endParaRPr/>
          </a:p>
          <a:p>
            <a:pPr marL="0" marR="0" lvl="0" indent="-127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Ignore machine-dependent details for programmer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0" y="1643063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Complier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944529" y="3985799"/>
            <a:ext cx="5397777" cy="112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3098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Calibri" pitchFamily="34" charset="0"/>
                <a:cs typeface="Calibri" pitchFamily="34" charset="0"/>
              </a:rPr>
              <a:t>Example 2: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Write the regular expression for the language accepting all combinations of a's except the null string, over the set ∑ = {a}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The regular expression has to be built for the language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1. L = {a,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aaa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....} 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This set indicates that there is no null string. So we can denote regular expression as: R = a​+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59058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3098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Example 3​: Write the regular expression for the language accepting all the string containing any number of a's and b's.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Solution: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The regular expression will be: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1.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r.e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. = (a + b)*  </a:t>
            </a:r>
          </a:p>
          <a:p>
            <a:pPr algn="just"/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This will give the set as L = {ε, a,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b, bb,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aba,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bab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.....}, any combination of a and b. </a:t>
            </a:r>
          </a:p>
          <a:p>
            <a:pPr algn="just"/>
            <a:r>
              <a:rPr lang="en-US" sz="2000" dirty="0">
                <a:latin typeface="Calibri" pitchFamily="34" charset="0"/>
                <a:cs typeface="Calibri" pitchFamily="34" charset="0"/>
              </a:rPr>
              <a:t>The (a + b)* shows any combination with a and b even a null string </a:t>
            </a:r>
          </a:p>
        </p:txBody>
      </p:sp>
    </p:spTree>
    <p:extLst>
      <p:ext uri="{BB962C8B-B14F-4D97-AF65-F5344CB8AC3E}">
        <p14:creationId xmlns:p14="http://schemas.microsoft.com/office/powerpoint/2010/main" val="42280279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20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87439" y="-3098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20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0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Specification of tokens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0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2440776"/>
            <a:ext cx="1089905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50000"/>
              </a:lnSpc>
            </a:pPr>
            <a:endParaRPr lang="en-US" sz="2000" b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0" y="2690336"/>
            <a:ext cx="11938000" cy="1231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 smtClean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1001" y="2305616"/>
            <a:ext cx="103542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Example 4: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Write the regular expression for the language starting with a but not having consecutive b's. Solution:​ The regular expression has to be built for the language: 1. L = {a, aba,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aab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aba,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aaa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abab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.....} 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regular expression for the above language is: 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1. R = {a +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ab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}* </a:t>
            </a:r>
          </a:p>
        </p:txBody>
      </p:sp>
    </p:spTree>
    <p:extLst>
      <p:ext uri="{BB962C8B-B14F-4D97-AF65-F5344CB8AC3E}">
        <p14:creationId xmlns:p14="http://schemas.microsoft.com/office/powerpoint/2010/main" val="23867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1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21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21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21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1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1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1"/>
          <p:cNvSpPr/>
          <p:nvPr/>
        </p:nvSpPr>
        <p:spPr>
          <a:xfrm>
            <a:off x="0" y="2690336"/>
            <a:ext cx="11938000" cy="4585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     -&gt; [0-9]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Digits   -&gt; digit+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number -&gt; digit(.digits)? (E[+-]? Digit)?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letter  -&gt; [A-Za-z_]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          -&gt; letter (letter|digit)*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          -&gt; if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     -&gt; then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Else       -&gt; else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Relop    -&gt; &lt; | &gt; | &lt;= | &gt;= | = | &lt;&gt;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22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22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2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2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2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2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2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relop: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33550" y="3223490"/>
            <a:ext cx="5480050" cy="3361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3" name="Google Shape;333;p23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23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3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23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3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23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3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reserved words and identifiers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0" name="Google Shape;340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1563" y="3618491"/>
            <a:ext cx="666750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4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Recognition of tokens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4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4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4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4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 diagram for unsigned numbers 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2" name="Google Shape;352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3726" y="3247738"/>
            <a:ext cx="7486650" cy="252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357;p2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hand-written lexical analyzers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5"/>
          <p:cNvSpPr/>
          <p:nvPr/>
        </p:nvSpPr>
        <p:spPr>
          <a:xfrm>
            <a:off x="674255" y="2503055"/>
            <a:ext cx="10538690" cy="391560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TOKEN getRelop()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TOKEN retToken = new (RELOP)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while (1) {	/* repeat character processing until 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return or failure occurs	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switch(state) {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0: c= nextchar();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if (c == ‘&lt;‘) state = 1;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if (c == ‘=‘) state = 5;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if (c == ‘&gt;’) state = 6;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else fail();	/* lexeme is not a relop */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 break;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1: 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case 8: retract();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retToken.attribute = 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 return(retToken);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}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Analyzer Generator -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58838" indent="-6191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is a program that generates lexical analyzer.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58838" indent="-6191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It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used with YACC parser generator.</a:t>
            </a:r>
          </a:p>
          <a:p>
            <a:pPr marL="858838" indent="-6191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The lexical analyzer is a program that transforms an input stream into a sequence of tokens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a tool in lexical analysis phase to recognize tokens using regular expression.</a:t>
            </a:r>
          </a:p>
          <a:p>
            <a:pPr marL="858838" indent="-6191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tool itself is a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compiler.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858838" indent="-61913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, originally written by Mike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Lesk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and Eric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Schmidt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and described in 1975, is the standard lexical analyzer generator on many Unix systems.</a:t>
            </a:r>
          </a:p>
          <a:p>
            <a:endParaRPr lang="en-US" sz="3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88956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Analyzer Generator -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endParaRPr dirty="0"/>
          </a:p>
          <a:p>
            <a:endParaRPr lang="en-US" sz="32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4000" y="2920181"/>
            <a:ext cx="11176000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alibri" pitchFamily="34" charset="0"/>
                <a:cs typeface="Calibri" pitchFamily="34" charset="0"/>
              </a:rPr>
              <a:t>The function of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is as follows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Firstly lexical analyzer creates a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language.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compiler runs the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program and produces a C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lex.yy.c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Finally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compiler runs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lex.yy.c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program and produces an object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a.out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a.out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lexical analyzer that transforms an input stream into a sequence of tokens.</a:t>
            </a:r>
          </a:p>
          <a:p>
            <a:pPr algn="just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92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5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623455" y="2375173"/>
            <a:ext cx="11218333" cy="4093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compiler must perform two major tasks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Analysis of the source program</a:t>
            </a:r>
            <a:endParaRPr/>
          </a:p>
          <a:p>
            <a:pPr marL="742950" marR="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Synthesis of a machine-language program</a:t>
            </a:r>
            <a:endParaRPr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5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5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68261" y="3062244"/>
            <a:ext cx="5124713" cy="1733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Analyzer Generator - Lex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5" name="Google Shape;375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9927" y="2619333"/>
            <a:ext cx="7497586" cy="31995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4783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2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10837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Lexical Analyzer Generator - Lex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2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2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26"/>
          <p:cNvSpPr/>
          <p:nvPr/>
        </p:nvSpPr>
        <p:spPr>
          <a:xfrm>
            <a:off x="0" y="2690336"/>
            <a:ext cx="11938000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60021" y="2413338"/>
            <a:ext cx="1086592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The function of </a:t>
            </a:r>
            <a:r>
              <a:rPr lang="en-US" sz="2000" b="1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 is as follows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:</a:t>
            </a:r>
            <a:endParaRPr lang="en-US" sz="2000" b="1" dirty="0">
              <a:latin typeface="Calibri" pitchFamily="34" charset="0"/>
              <a:cs typeface="Calibri" pitchFamily="34" charset="0"/>
            </a:endParaRP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Firstly lexical analyzer creates a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language.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Then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compiler runs the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lex.l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program and produces a C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lex.yy.c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Finally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C compiler runs the 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lex.yy.c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program and produces an object program </a:t>
            </a: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a.out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2000" dirty="0" err="1" smtClean="0">
                <a:latin typeface="Calibri" pitchFamily="34" charset="0"/>
                <a:cs typeface="Calibri" pitchFamily="34" charset="0"/>
              </a:rPr>
              <a:t>a.out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is lexical analyzer that transforms an input stream into a sequence of tokens.</a:t>
            </a:r>
          </a:p>
          <a:p>
            <a:r>
              <a:rPr lang="en-US" sz="2800" dirty="0">
                <a:latin typeface="Calibri" pitchFamily="34" charset="0"/>
                <a:cs typeface="Calibri" pitchFamily="34" charset="0"/>
              </a:rPr>
              <a:t/>
            </a:r>
            <a:br>
              <a:rPr lang="en-US" sz="2800" dirty="0">
                <a:latin typeface="Calibri" pitchFamily="34" charset="0"/>
                <a:cs typeface="Calibri" pitchFamily="34" charset="0"/>
              </a:rPr>
            </a:b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7747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programs/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format</a:t>
            </a:r>
            <a:endParaRPr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program consists of three parts: the definition section, the rules section, and the user subroutines.</a:t>
            </a: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79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7"/>
          <p:cNvSpPr/>
          <p:nvPr/>
        </p:nvSpPr>
        <p:spPr>
          <a:xfrm>
            <a:off x="932873" y="3357563"/>
            <a:ext cx="8081818" cy="2140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{...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section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...}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%%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{...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rules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section/Translation rules ...}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%% </a:t>
            </a:r>
            <a:endParaRPr dirty="0"/>
          </a:p>
          <a:p>
            <a:pPr lvl="0" algn="ctr"/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{...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subroutines/Auxiliary functions </a:t>
            </a:r>
            <a:r>
              <a:rPr lang="en-US" sz="1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...}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programs/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format</a:t>
            </a:r>
            <a:endParaRPr dirty="0" smtClean="0"/>
          </a:p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l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Definitions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include declarations of constant, variable and regular definitions.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Rules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define the statement of form p1 {action1} p2 {action2}....</a:t>
            </a:r>
            <a:r>
              <a:rPr lang="en-US" sz="2000" dirty="0" err="1">
                <a:latin typeface="Calibri" pitchFamily="34" charset="0"/>
                <a:cs typeface="Calibri" pitchFamily="34" charset="0"/>
              </a:rPr>
              <a:t>pn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{action}.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Calibri" pitchFamily="34" charset="0"/>
                <a:cs typeface="Calibri" pitchFamily="34" charset="0"/>
              </a:rPr>
              <a:t>Where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pi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describes the regular expression and </a:t>
            </a:r>
            <a:r>
              <a:rPr lang="en-US" sz="2000" b="1" dirty="0">
                <a:latin typeface="Calibri" pitchFamily="34" charset="0"/>
                <a:cs typeface="Calibri" pitchFamily="34" charset="0"/>
              </a:rPr>
              <a:t>action1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describes the actions what action the lexical analyzer should take when pattern pi matches a lexeme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Calibri" pitchFamily="34" charset="0"/>
                <a:cs typeface="Calibri" pitchFamily="34" charset="0"/>
              </a:rPr>
              <a:t>User subroutines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 are auxiliary procedures needed by the actions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.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 This section holds additional functions which are used in actions.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The subroutine can be loaded with the lexical analyzer and compiled separately</a:t>
            </a:r>
            <a:r>
              <a:rPr lang="en-US" sz="2400" dirty="0"/>
              <a:t>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l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79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2371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programs/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</a:t>
            </a: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</a:t>
            </a:r>
            <a:r>
              <a:rPr lang="en-US" sz="2000" b="1" dirty="0" smtClean="0">
                <a:latin typeface="Calibri" pitchFamily="34" charset="0"/>
                <a:cs typeface="Calibri" pitchFamily="34" charset="0"/>
              </a:rPr>
              <a:t>Example : 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Input: Hello everyone </a:t>
            </a:r>
            <a:endParaRPr lang="en-US" sz="2000" dirty="0" smtClean="0">
              <a:latin typeface="Calibri" pitchFamily="34" charset="0"/>
              <a:cs typeface="Calibri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Output</a:t>
            </a:r>
            <a:r>
              <a:rPr lang="en-US" sz="20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US" sz="2000" dirty="0" smtClean="0">
                <a:latin typeface="Calibri" pitchFamily="34" charset="0"/>
                <a:cs typeface="Calibri" pitchFamily="34" charset="0"/>
              </a:rPr>
              <a:t>2</a:t>
            </a:r>
            <a:endParaRPr sz="2000" b="1" dirty="0">
              <a:solidFill>
                <a:schemeClr val="l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79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764" y="3357563"/>
            <a:ext cx="4488872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/>
              <a:t>/*</a:t>
            </a:r>
            <a:r>
              <a:rPr lang="en-US" dirty="0" err="1"/>
              <a:t>lex</a:t>
            </a:r>
            <a:r>
              <a:rPr lang="en-US" dirty="0"/>
              <a:t> program to count number of words*/</a:t>
            </a:r>
          </a:p>
          <a:p>
            <a:pPr fontAlgn="base"/>
            <a:r>
              <a:rPr lang="en-US" dirty="0"/>
              <a:t>%{</a:t>
            </a:r>
          </a:p>
          <a:p>
            <a:pPr fontAlgn="base"/>
            <a:r>
              <a:rPr lang="en-US" dirty="0"/>
              <a:t>#include&lt;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fontAlgn="base"/>
            <a:r>
              <a:rPr lang="en-US" dirty="0"/>
              <a:t>#include&lt;</a:t>
            </a:r>
            <a:r>
              <a:rPr lang="en-US" dirty="0" err="1"/>
              <a:t>string.h</a:t>
            </a:r>
            <a:r>
              <a:rPr lang="en-US" dirty="0"/>
              <a:t>&gt;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 i = 0;</a:t>
            </a:r>
          </a:p>
          <a:p>
            <a:pPr fontAlgn="base"/>
            <a:r>
              <a:rPr lang="en-US" dirty="0"/>
              <a:t>%}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/* Rules Section*/</a:t>
            </a:r>
          </a:p>
          <a:p>
            <a:pPr fontAlgn="base"/>
            <a:r>
              <a:rPr lang="en-US" dirty="0"/>
              <a:t>%%</a:t>
            </a:r>
          </a:p>
          <a:p>
            <a:pPr fontAlgn="base"/>
            <a:r>
              <a:rPr lang="en-US" dirty="0"/>
              <a:t>([a-zA-Z0-9])*    {i++;} /* Rule for counting </a:t>
            </a:r>
          </a:p>
          <a:p>
            <a:pPr fontAlgn="base"/>
            <a:r>
              <a:rPr lang="en-US" dirty="0"/>
              <a:t>                          number of words*/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"\n" {</a:t>
            </a:r>
            <a:r>
              <a:rPr lang="en-US" dirty="0" err="1"/>
              <a:t>printf</a:t>
            </a:r>
            <a:r>
              <a:rPr lang="en-US" dirty="0"/>
              <a:t>("%d\n", i); i = 0;}</a:t>
            </a:r>
          </a:p>
          <a:p>
            <a:pPr fontAlgn="base"/>
            <a:r>
              <a:rPr lang="en-US" dirty="0"/>
              <a:t>%%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968950" y="2505694"/>
            <a:ext cx="45561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yywrap</a:t>
            </a:r>
            <a:r>
              <a:rPr lang="en-US" dirty="0"/>
              <a:t>(void){}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pPr fontAlgn="base"/>
            <a:r>
              <a:rPr lang="en-US" dirty="0"/>
              <a:t>{   </a:t>
            </a:r>
          </a:p>
          <a:p>
            <a:pPr fontAlgn="base"/>
            <a:r>
              <a:rPr lang="en-US" dirty="0"/>
              <a:t>    // The function that starts the analysis</a:t>
            </a:r>
          </a:p>
          <a:p>
            <a:pPr fontAlgn="base"/>
            <a:r>
              <a:rPr lang="en-US" dirty="0"/>
              <a:t>    </a:t>
            </a:r>
            <a:r>
              <a:rPr lang="en-US" dirty="0" err="1"/>
              <a:t>yylex</a:t>
            </a:r>
            <a:r>
              <a:rPr lang="en-US" dirty="0"/>
              <a:t>();</a:t>
            </a:r>
          </a:p>
          <a:p>
            <a:pPr fontAlgn="base"/>
            <a:r>
              <a:rPr lang="en-US" dirty="0"/>
              <a:t>  </a:t>
            </a:r>
          </a:p>
          <a:p>
            <a:pPr fontAlgn="base"/>
            <a:r>
              <a:rPr lang="en-US" dirty="0"/>
              <a:t>    return 0;</a:t>
            </a:r>
          </a:p>
          <a:p>
            <a:pPr fontAlgn="base"/>
            <a:r>
              <a:rPr lang="en-US" dirty="0"/>
              <a:t>}</a:t>
            </a:r>
          </a:p>
          <a:p>
            <a:endParaRPr lang="en-US" dirty="0"/>
          </a:p>
        </p:txBody>
      </p:sp>
      <p:pic>
        <p:nvPicPr>
          <p:cNvPr id="1026" name="Picture 2" descr="https://media.geeksforgeeks.org/wp-content/uploads/countwords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29755"/>
          <a:stretch/>
        </p:blipFill>
        <p:spPr bwMode="auto">
          <a:xfrm>
            <a:off x="5462273" y="5109096"/>
            <a:ext cx="5569527" cy="822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1911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programs/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</a:t>
            </a: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</a:t>
            </a:r>
            <a:endParaRPr sz="2000" b="1" dirty="0">
              <a:solidFill>
                <a:schemeClr val="l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79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000" y="2487829"/>
            <a:ext cx="6199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Lex</a:t>
            </a:r>
            <a:r>
              <a:rPr lang="en-US" b="1" dirty="0"/>
              <a:t> Practice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194" y="2286001"/>
            <a:ext cx="6173194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1055" y="2241550"/>
            <a:ext cx="6296767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5021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2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54000" y="-40698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2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Structure of 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programs/</a:t>
            </a:r>
            <a:r>
              <a:rPr lang="en-US" sz="3200" b="1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file </a:t>
            </a:r>
            <a:r>
              <a:rPr lang="en-US" sz="32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 dirty="0" smtClean="0"/>
          </a:p>
          <a:p>
            <a:pPr algn="just">
              <a:lnSpc>
                <a:spcPct val="150000"/>
              </a:lnSpc>
            </a:pPr>
            <a:r>
              <a:rPr lang="en-US" sz="2000" dirty="0" smtClean="0">
                <a:latin typeface="Calibri" pitchFamily="34" charset="0"/>
                <a:cs typeface="Calibri" pitchFamily="34" charset="0"/>
              </a:rPr>
              <a:t> </a:t>
            </a:r>
            <a:endParaRPr sz="2000" b="1" dirty="0">
              <a:solidFill>
                <a:schemeClr val="lt1"/>
              </a:solidFill>
              <a:latin typeface="Calibri" pitchFamily="34" charset="0"/>
              <a:ea typeface="Calibri"/>
              <a:cs typeface="Calibri" pitchFamily="34" charset="0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2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2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27"/>
          <p:cNvSpPr/>
          <p:nvPr/>
        </p:nvSpPr>
        <p:spPr>
          <a:xfrm>
            <a:off x="0" y="2690336"/>
            <a:ext cx="11937900" cy="21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7"/>
          <p:cNvSpPr/>
          <p:nvPr/>
        </p:nvSpPr>
        <p:spPr>
          <a:xfrm>
            <a:off x="0" y="167044"/>
            <a:ext cx="22442" cy="123111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Calibri"/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4000" y="2487829"/>
            <a:ext cx="6199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/>
              <a:t>Lex</a:t>
            </a:r>
            <a:r>
              <a:rPr lang="en-US" b="1" dirty="0"/>
              <a:t> Practice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7543" y="2286000"/>
            <a:ext cx="5180562" cy="378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266" y="2487829"/>
            <a:ext cx="5419725" cy="387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11475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8"/>
          <p:cNvSpPr/>
          <p:nvPr/>
        </p:nvSpPr>
        <p:spPr>
          <a:xfrm>
            <a:off x="1524000" y="3214688"/>
            <a:ext cx="9144000" cy="3643312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28" descr="C:\Users\parul\Desktop\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3200" y="361950"/>
            <a:ext cx="6705600" cy="285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28" descr="C:\Users\parul\Desktop\2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57639" y="4000500"/>
            <a:ext cx="4276725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28" descr="C:\Users\parul\Desktop\Cover Page with yellow patch - Version 18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62475" y="4946650"/>
            <a:ext cx="3067050" cy="2603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28"/>
          <p:cNvSpPr/>
          <p:nvPr/>
        </p:nvSpPr>
        <p:spPr>
          <a:xfrm>
            <a:off x="1524000" y="6003925"/>
            <a:ext cx="9144000" cy="3571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8"/>
          <p:cNvSpPr/>
          <p:nvPr/>
        </p:nvSpPr>
        <p:spPr>
          <a:xfrm>
            <a:off x="4773614" y="5997575"/>
            <a:ext cx="2644775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www.paruluniversity.ac.in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9" name="Google Shape;399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842500" y="6032500"/>
            <a:ext cx="6096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6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0632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74983" y="2598559"/>
            <a:ext cx="8192654" cy="3687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7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7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563417" y="2136339"/>
            <a:ext cx="9873673" cy="2831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Scanner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scanner begins the analysis of  the source program by reading the input,  character by character,  and grouping characters into individual words and symbols (tokens)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 ( Regular expression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NFA ( Non-deterministic Finite Automata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DFA ( Deterministic Finite Automata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8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8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563417" y="2136339"/>
            <a:ext cx="9873673" cy="3754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Parser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Given a formal syntax specification (typically as a context-free grammar [CFG] ), the parse reads tokens and groups them into units as specified by the productions of the CFG being used.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syntactic structure is recognized, the parser either calls corresponding semantic routines directly or builds a syntax tree.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CFG ( Context-Free Grammar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BNF ( Backus-Naur Form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GAA ( Grammar Analysis Algorithms )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LL, LR, SLR, LALR Parsers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YACC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9" descr="C:\Users\parul\Desktop\Digital Learning Conten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"/>
            <a:ext cx="12192000" cy="6900863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9"/>
          <p:cNvSpPr/>
          <p:nvPr/>
        </p:nvSpPr>
        <p:spPr>
          <a:xfrm>
            <a:off x="0" y="1643064"/>
            <a:ext cx="12192000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9"/>
          <p:cNvSpPr/>
          <p:nvPr/>
        </p:nvSpPr>
        <p:spPr>
          <a:xfrm>
            <a:off x="254000" y="1687513"/>
            <a:ext cx="11684000" cy="554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structure of a compiler </a:t>
            </a:r>
            <a:endParaRPr sz="32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/>
          <p:nvPr/>
        </p:nvSpPr>
        <p:spPr>
          <a:xfrm>
            <a:off x="381001" y="3357563"/>
            <a:ext cx="6381751" cy="163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9"/>
          <p:cNvSpPr/>
          <p:nvPr/>
        </p:nvSpPr>
        <p:spPr>
          <a:xfrm>
            <a:off x="8858251" y="6073776"/>
            <a:ext cx="3333749" cy="21431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/>
          <p:nvPr/>
        </p:nvSpPr>
        <p:spPr>
          <a:xfrm flipH="1">
            <a:off x="8752418" y="6072188"/>
            <a:ext cx="61383" cy="21431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63417" y="2136339"/>
            <a:ext cx="9873673" cy="3139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3 - Semantic Routines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Perform two functions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 the static semantics of each construct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 the actual translation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heart of a compiler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 Directed Translation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Semantic Processing Techniques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IR (Intermediate Representation)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2596</Words>
  <Application>Microsoft Office PowerPoint</Application>
  <PresentationFormat>Custom</PresentationFormat>
  <Paragraphs>560</Paragraphs>
  <Slides>57</Slides>
  <Notes>57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Work</dc:creator>
  <cp:lastModifiedBy>ADMIN</cp:lastModifiedBy>
  <cp:revision>20</cp:revision>
  <dcterms:created xsi:type="dcterms:W3CDTF">2020-05-13T07:24:36Z</dcterms:created>
  <dcterms:modified xsi:type="dcterms:W3CDTF">2022-12-07T19:58:13Z</dcterms:modified>
</cp:coreProperties>
</file>