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Thin"/>
      <p:regular r:id="rId30"/>
      <p:bold r:id="rId31"/>
      <p:italic r:id="rId32"/>
      <p:boldItalic r:id="rId33"/>
    </p:embeddedFont>
    <p:embeddedFont>
      <p:font typeface="Libre Franklin"/>
      <p:regular r:id="rId34"/>
      <p:bold r:id="rId35"/>
      <p:italic r:id="rId36"/>
      <p:boldItalic r:id="rId37"/>
    </p:embeddedFon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Komal Vijay bhangale"/>
  <p:cmAuthor clrIdx="1" id="1" initials="" lastIdx="4" name="Akila Rengaraj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Thin-bold.fntdata"/><Relationship Id="rId30" Type="http://schemas.openxmlformats.org/officeDocument/2006/relationships/font" Target="fonts/RobotoThin-regular.fntdata"/><Relationship Id="rId11" Type="http://schemas.openxmlformats.org/officeDocument/2006/relationships/slide" Target="slides/slide5.xml"/><Relationship Id="rId33" Type="http://schemas.openxmlformats.org/officeDocument/2006/relationships/font" Target="fonts/RobotoThin-boldItalic.fntdata"/><Relationship Id="rId10" Type="http://schemas.openxmlformats.org/officeDocument/2006/relationships/slide" Target="slides/slide4.xml"/><Relationship Id="rId32" Type="http://schemas.openxmlformats.org/officeDocument/2006/relationships/font" Target="fonts/RobotoThin-italic.fntdata"/><Relationship Id="rId13" Type="http://schemas.openxmlformats.org/officeDocument/2006/relationships/slide" Target="slides/slide7.xml"/><Relationship Id="rId35" Type="http://schemas.openxmlformats.org/officeDocument/2006/relationships/font" Target="fonts/LibreFranklin-bold.fntdata"/><Relationship Id="rId12" Type="http://schemas.openxmlformats.org/officeDocument/2006/relationships/slide" Target="slides/slide6.xml"/><Relationship Id="rId34" Type="http://schemas.openxmlformats.org/officeDocument/2006/relationships/font" Target="fonts/LibreFranklin-regular.fntdata"/><Relationship Id="rId15" Type="http://schemas.openxmlformats.org/officeDocument/2006/relationships/slide" Target="slides/slide9.xml"/><Relationship Id="rId37" Type="http://schemas.openxmlformats.org/officeDocument/2006/relationships/font" Target="fonts/LibreFranklin-boldItalic.fntdata"/><Relationship Id="rId14" Type="http://schemas.openxmlformats.org/officeDocument/2006/relationships/slide" Target="slides/slide8.xml"/><Relationship Id="rId36" Type="http://schemas.openxmlformats.org/officeDocument/2006/relationships/font" Target="fonts/LibreFranklin-italic.fntdata"/><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25T06:03:18.894">
    <p:pos x="6000" y="0"/>
    <p:text>i tried to find out this diagram on Commons license site but didnt get exact one so i referred this from geeks for geeks if you can help me with this kindly let me know.</p:text>
  </p:cm>
  <p:cm authorId="1" idx="1" dt="2023-11-24T11:42:23.063">
    <p:pos x="6000" y="0"/>
    <p:text>This can be recreated in google slides.</p:text>
  </p:cm>
  <p:cm authorId="0" idx="2" dt="2023-11-25T06:03:18.894">
    <p:pos x="6000" y="0"/>
    <p:text>ok i work on it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1-20T07:22:08.505">
    <p:pos x="6000" y="0"/>
    <p:text>i tried to find out this diagram on Commons license site but didnt get exact one so i referred this from geeks for geeks if you can help me with this kindly let me know.</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11-25T05:49:01.097">
    <p:pos x="1644" y="603"/>
    <p:text>The presentation is going out of screen. Take care of the alignment issues.</p:text>
  </p:cm>
  <p:cm authorId="0" idx="4" dt="2023-11-25T05:49:01.097">
    <p:pos x="1644" y="603"/>
    <p:text>Done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3-11-25T05:54:23.379">
    <p:pos x="1584" y="1532"/>
    <p:text>can be</p:text>
  </p:cm>
  <p:cm authorId="0" idx="5" dt="2023-11-25T05:54:23.379">
    <p:pos x="1584" y="1532"/>
    <p:text>Done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3-11-24T12:07:05.063">
    <p:pos x="648" y="1080"/>
    <p:text>Maintain a standard font size for similar items.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e1229652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0e1229652b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815b7a9e4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815b7a9e4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886432b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886432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886432bde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886432bde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many advantages of mean stack </a:t>
            </a:r>
            <a:r>
              <a:rPr lang="en"/>
              <a:t>above</a:t>
            </a:r>
            <a:r>
              <a:rPr lang="en"/>
              <a:t> are some example cant put everything on slides.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815b7a9e4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815b7a9e4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815b7a9e4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815b7a9e4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815b7a9e4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815b7a9e4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886432bde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886432bde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886432bde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886432bde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886432bde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886432bde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886432bde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886432bde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815b7a9e4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815b7a9e4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886432bde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886432bde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886432bde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886432bde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886432bde_0_1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9886432bde_0_1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886432bde_0_1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9886432bde_0_1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815b7a9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815b7a9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unit is </a:t>
            </a:r>
            <a:r>
              <a:rPr lang="en"/>
              <a:t>completely</a:t>
            </a:r>
            <a:r>
              <a:rPr lang="en"/>
              <a:t> Theory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815b7a9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815b7a9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815b7a9e4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815b7a9e4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815b7a9e4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815b7a9e4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815b7a9e4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815b7a9e4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815b7a9e4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815b7a9e4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815b7a9e4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815b7a9e4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17500" lvl="0" marL="457200" rtl="0" algn="l">
              <a:lnSpc>
                <a:spcPct val="94000"/>
              </a:lnSpc>
              <a:spcBef>
                <a:spcPts val="800"/>
              </a:spcBef>
              <a:spcAft>
                <a:spcPts val="0"/>
              </a:spcAft>
              <a:buClr>
                <a:schemeClr val="dk2"/>
              </a:buClr>
              <a:buSzPts val="1400"/>
              <a:buChar char="●"/>
              <a:defRPr/>
            </a:lvl1pPr>
            <a:lvl2pPr indent="-317500" lvl="1" marL="914400" rtl="0" algn="l">
              <a:lnSpc>
                <a:spcPct val="94000"/>
              </a:lnSpc>
              <a:spcBef>
                <a:spcPts val="400"/>
              </a:spcBef>
              <a:spcAft>
                <a:spcPts val="0"/>
              </a:spcAft>
              <a:buClr>
                <a:schemeClr val="dk2"/>
              </a:buClr>
              <a:buSzPts val="1400"/>
              <a:buChar char="○"/>
              <a:defRPr/>
            </a:lvl2pPr>
            <a:lvl3pPr indent="-317500" lvl="2" marL="1371600" rtl="0" algn="l">
              <a:lnSpc>
                <a:spcPct val="94000"/>
              </a:lnSpc>
              <a:spcBef>
                <a:spcPts val="400"/>
              </a:spcBef>
              <a:spcAft>
                <a:spcPts val="0"/>
              </a:spcAft>
              <a:buClr>
                <a:schemeClr val="dk2"/>
              </a:buClr>
              <a:buSzPts val="1400"/>
              <a:buChar char="■"/>
              <a:defRPr/>
            </a:lvl3pPr>
            <a:lvl4pPr indent="-317500" lvl="3" marL="1828800" rtl="0" algn="l">
              <a:lnSpc>
                <a:spcPct val="94000"/>
              </a:lnSpc>
              <a:spcBef>
                <a:spcPts val="400"/>
              </a:spcBef>
              <a:spcAft>
                <a:spcPts val="0"/>
              </a:spcAft>
              <a:buClr>
                <a:schemeClr val="dk2"/>
              </a:buClr>
              <a:buSzPts val="1400"/>
              <a:buChar char="●"/>
              <a:defRPr/>
            </a:lvl4pPr>
            <a:lvl5pPr indent="-317500" lvl="4" marL="2286000" rtl="0" algn="l">
              <a:lnSpc>
                <a:spcPct val="94000"/>
              </a:lnSpc>
              <a:spcBef>
                <a:spcPts val="400"/>
              </a:spcBef>
              <a:spcAft>
                <a:spcPts val="0"/>
              </a:spcAft>
              <a:buClr>
                <a:schemeClr val="dk2"/>
              </a:buClr>
              <a:buSzPts val="1400"/>
              <a:buChar char="○"/>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54" name="Google Shape;54;p13"/>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120631" y="0"/>
            <a:ext cx="1023369"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comments" Target="../comments/commen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EFF"/>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0" t="0"/>
          <a:stretch/>
        </p:blipFill>
        <p:spPr>
          <a:xfrm>
            <a:off x="2910284" y="1280782"/>
            <a:ext cx="3535533" cy="1471005"/>
          </a:xfrm>
          <a:prstGeom prst="rect">
            <a:avLst/>
          </a:prstGeom>
          <a:noFill/>
          <a:ln>
            <a:noFill/>
          </a:ln>
        </p:spPr>
      </p:pic>
      <p:sp>
        <p:nvSpPr>
          <p:cNvPr id="62" name="Google Shape;62;p14"/>
          <p:cNvSpPr txBox="1"/>
          <p:nvPr/>
        </p:nvSpPr>
        <p:spPr>
          <a:xfrm>
            <a:off x="1677725" y="3164575"/>
            <a:ext cx="61599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Libre Franklin"/>
                <a:ea typeface="Libre Franklin"/>
                <a:cs typeface="Libre Franklin"/>
                <a:sym typeface="Libre Franklin"/>
              </a:rPr>
              <a:t>Introduction to Web Development and the MEAN Stack</a:t>
            </a:r>
            <a:endParaRPr b="1" sz="180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23"/>
          <p:cNvGrpSpPr/>
          <p:nvPr/>
        </p:nvGrpSpPr>
        <p:grpSpPr>
          <a:xfrm>
            <a:off x="6804975" y="922241"/>
            <a:ext cx="2286000" cy="3647370"/>
            <a:chOff x="0" y="2295575"/>
            <a:chExt cx="2286000" cy="2847950"/>
          </a:xfrm>
        </p:grpSpPr>
        <p:grpSp>
          <p:nvGrpSpPr>
            <p:cNvPr id="140" name="Google Shape;140;p23"/>
            <p:cNvGrpSpPr/>
            <p:nvPr/>
          </p:nvGrpSpPr>
          <p:grpSpPr>
            <a:xfrm>
              <a:off x="0" y="2295575"/>
              <a:ext cx="2286000" cy="2847950"/>
              <a:chOff x="0" y="2295575"/>
              <a:chExt cx="2286000" cy="2847950"/>
            </a:xfrm>
          </p:grpSpPr>
          <p:sp>
            <p:nvSpPr>
              <p:cNvPr id="141" name="Google Shape;141;p23"/>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3"/>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5E5E5E"/>
                  </a:solidFill>
                </a:rPr>
                <a:t>Node.js</a:t>
              </a:r>
              <a:endParaRPr sz="1500">
                <a:solidFill>
                  <a:srgbClr val="5E5E5E"/>
                </a:solidFill>
              </a:endParaRPr>
            </a:p>
            <a:p>
              <a:pPr indent="0" lvl="0" marL="0" rtl="0" algn="l">
                <a:lnSpc>
                  <a:spcPct val="115000"/>
                </a:lnSpc>
                <a:spcBef>
                  <a:spcPts val="1600"/>
                </a:spcBef>
                <a:spcAft>
                  <a:spcPts val="1600"/>
                </a:spcAft>
                <a:buNone/>
              </a:pPr>
              <a:r>
                <a:t/>
              </a:r>
              <a:endParaRPr sz="1500">
                <a:solidFill>
                  <a:srgbClr val="5E5E5E"/>
                </a:solidFill>
              </a:endParaRPr>
            </a:p>
          </p:txBody>
        </p:sp>
        <p:sp>
          <p:nvSpPr>
            <p:cNvPr id="144" name="Google Shape;144;p23"/>
            <p:cNvSpPr txBox="1"/>
            <p:nvPr/>
          </p:nvSpPr>
          <p:spPr>
            <a:xfrm>
              <a:off x="216300" y="2923523"/>
              <a:ext cx="1853400" cy="19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5E5E5E"/>
                  </a:solidFill>
                </a:rPr>
                <a:t>Javascript Server Side Code is written with Node.js. The fact that the JavaScript code is executed outside of the browser is among its most crucial features. It is open source and cross-platform.</a:t>
              </a:r>
              <a:endParaRPr sz="1100">
                <a:solidFill>
                  <a:srgbClr val="5E5E5E"/>
                </a:solidFill>
              </a:endParaRPr>
            </a:p>
            <a:p>
              <a:pPr indent="0" lvl="0" marL="0" rtl="0" algn="l">
                <a:lnSpc>
                  <a:spcPct val="115000"/>
                </a:lnSpc>
                <a:spcBef>
                  <a:spcPts val="1600"/>
                </a:spcBef>
                <a:spcAft>
                  <a:spcPts val="0"/>
                </a:spcAft>
                <a:buClr>
                  <a:schemeClr val="dk1"/>
                </a:buClr>
                <a:buSzPts val="1100"/>
                <a:buFont typeface="Arial"/>
                <a:buNone/>
              </a:pPr>
              <a:r>
                <a:rPr lang="en" sz="1100">
                  <a:solidFill>
                    <a:srgbClr val="5E5E5E"/>
                  </a:solidFill>
                </a:rPr>
                <a:t>Required to learn Node.js: TypeScript and JavaScript.</a:t>
              </a:r>
              <a:endParaRPr sz="1100">
                <a:solidFill>
                  <a:srgbClr val="5E5E5E"/>
                </a:solidFill>
              </a:endParaRPr>
            </a:p>
            <a:p>
              <a:pPr indent="0" lvl="0" marL="0" rtl="0" algn="l">
                <a:lnSpc>
                  <a:spcPct val="115000"/>
                </a:lnSpc>
                <a:spcBef>
                  <a:spcPts val="1600"/>
                </a:spcBef>
                <a:spcAft>
                  <a:spcPts val="1600"/>
                </a:spcAft>
                <a:buNone/>
              </a:pPr>
              <a:r>
                <a:t/>
              </a:r>
              <a:endParaRPr sz="1100">
                <a:solidFill>
                  <a:srgbClr val="5E5E5E"/>
                </a:solidFill>
              </a:endParaRPr>
            </a:p>
          </p:txBody>
        </p:sp>
      </p:grpSp>
      <p:grpSp>
        <p:nvGrpSpPr>
          <p:cNvPr id="145" name="Google Shape;145;p23"/>
          <p:cNvGrpSpPr/>
          <p:nvPr/>
        </p:nvGrpSpPr>
        <p:grpSpPr>
          <a:xfrm>
            <a:off x="4572000" y="948983"/>
            <a:ext cx="2286000" cy="3647478"/>
            <a:chOff x="0" y="2295575"/>
            <a:chExt cx="2286000" cy="2837400"/>
          </a:xfrm>
        </p:grpSpPr>
        <p:grpSp>
          <p:nvGrpSpPr>
            <p:cNvPr id="146" name="Google Shape;146;p23"/>
            <p:cNvGrpSpPr/>
            <p:nvPr/>
          </p:nvGrpSpPr>
          <p:grpSpPr>
            <a:xfrm>
              <a:off x="0" y="2295575"/>
              <a:ext cx="2286000" cy="2817350"/>
              <a:chOff x="0" y="2295575"/>
              <a:chExt cx="2286000" cy="2817350"/>
            </a:xfrm>
          </p:grpSpPr>
          <p:sp>
            <p:nvSpPr>
              <p:cNvPr id="147" name="Google Shape;147;p23"/>
              <p:cNvSpPr/>
              <p:nvPr/>
            </p:nvSpPr>
            <p:spPr>
              <a:xfrm>
                <a:off x="0" y="27933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3"/>
            <p:cNvSpPr txBox="1"/>
            <p:nvPr/>
          </p:nvSpPr>
          <p:spPr>
            <a:xfrm>
              <a:off x="216308" y="2441100"/>
              <a:ext cx="17043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5E5E5E"/>
                  </a:solidFill>
                </a:rPr>
                <a:t>Angular.js</a:t>
              </a:r>
              <a:endParaRPr sz="1500">
                <a:solidFill>
                  <a:srgbClr val="5E5E5E"/>
                </a:solidFill>
              </a:endParaRPr>
            </a:p>
          </p:txBody>
        </p:sp>
        <p:sp>
          <p:nvSpPr>
            <p:cNvPr id="150" name="Google Shape;150;p23"/>
            <p:cNvSpPr txBox="1"/>
            <p:nvPr/>
          </p:nvSpPr>
          <p:spPr>
            <a:xfrm>
              <a:off x="216300" y="2878225"/>
              <a:ext cx="1853400" cy="20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5E5E5E"/>
                  </a:solidFill>
                </a:rPr>
                <a:t>The Google Team created the open-source front-end framework Angular. Backward compatibility is preserved in the revision of this framework The Angular team's CLI (Command Line Interface) tool makes it easy to create Angular applications.</a:t>
              </a:r>
              <a:endParaRPr sz="1000">
                <a:solidFill>
                  <a:srgbClr val="5E5E5E"/>
                </a:solidFill>
              </a:endParaRPr>
            </a:p>
            <a:p>
              <a:pPr indent="0" lvl="0" marL="0" rtl="0" algn="l">
                <a:lnSpc>
                  <a:spcPct val="115000"/>
                </a:lnSpc>
                <a:spcBef>
                  <a:spcPts val="1600"/>
                </a:spcBef>
                <a:spcAft>
                  <a:spcPts val="0"/>
                </a:spcAft>
                <a:buClr>
                  <a:schemeClr val="dk1"/>
                </a:buClr>
                <a:buSzPts val="1100"/>
                <a:buFont typeface="Arial"/>
                <a:buNone/>
              </a:pPr>
              <a:r>
                <a:rPr lang="en" sz="1000">
                  <a:solidFill>
                    <a:srgbClr val="5E5E5E"/>
                  </a:solidFill>
                </a:rPr>
                <a:t>TypeScript CSS Preprocessor Template Code (Angular Material, HTML 5, etc.) are prerequisites for learning Angular</a:t>
              </a:r>
              <a:endParaRPr sz="1000">
                <a:solidFill>
                  <a:srgbClr val="5E5E5E"/>
                </a:solidFill>
              </a:endParaRPr>
            </a:p>
            <a:p>
              <a:pPr indent="0" lvl="0" marL="0" rtl="0" algn="l">
                <a:lnSpc>
                  <a:spcPct val="115000"/>
                </a:lnSpc>
                <a:spcBef>
                  <a:spcPts val="1600"/>
                </a:spcBef>
                <a:spcAft>
                  <a:spcPts val="1600"/>
                </a:spcAft>
                <a:buNone/>
              </a:pPr>
              <a:r>
                <a:t/>
              </a:r>
              <a:endParaRPr sz="1000">
                <a:solidFill>
                  <a:srgbClr val="5E5E5E"/>
                </a:solidFill>
              </a:endParaRPr>
            </a:p>
          </p:txBody>
        </p:sp>
        <p:cxnSp>
          <p:nvCxnSpPr>
            <p:cNvPr id="151" name="Google Shape;151;p23"/>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52" name="Google Shape;152;p23"/>
          <p:cNvGrpSpPr/>
          <p:nvPr/>
        </p:nvGrpSpPr>
        <p:grpSpPr>
          <a:xfrm>
            <a:off x="2286000" y="948761"/>
            <a:ext cx="2286000" cy="3594682"/>
            <a:chOff x="0" y="2295575"/>
            <a:chExt cx="2286000" cy="2847950"/>
          </a:xfrm>
        </p:grpSpPr>
        <p:grpSp>
          <p:nvGrpSpPr>
            <p:cNvPr id="153" name="Google Shape;153;p23"/>
            <p:cNvGrpSpPr/>
            <p:nvPr/>
          </p:nvGrpSpPr>
          <p:grpSpPr>
            <a:xfrm>
              <a:off x="0" y="2295575"/>
              <a:ext cx="2286000" cy="2847950"/>
              <a:chOff x="0" y="2295575"/>
              <a:chExt cx="2286000" cy="2847950"/>
            </a:xfrm>
          </p:grpSpPr>
          <p:sp>
            <p:nvSpPr>
              <p:cNvPr id="154" name="Google Shape;154;p23"/>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3"/>
            <p:cNvSpPr txBox="1"/>
            <p:nvPr/>
          </p:nvSpPr>
          <p:spPr>
            <a:xfrm>
              <a:off x="216309" y="2441100"/>
              <a:ext cx="18135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B786E"/>
                  </a:solidFill>
                </a:rPr>
                <a:t>Express.js</a:t>
              </a:r>
              <a:endParaRPr sz="1500">
                <a:solidFill>
                  <a:srgbClr val="1B786E"/>
                </a:solidFill>
              </a:endParaRPr>
            </a:p>
            <a:p>
              <a:pPr indent="0" lvl="0" marL="0" rtl="0" algn="l">
                <a:lnSpc>
                  <a:spcPct val="115000"/>
                </a:lnSpc>
                <a:spcBef>
                  <a:spcPts val="1600"/>
                </a:spcBef>
                <a:spcAft>
                  <a:spcPts val="1600"/>
                </a:spcAft>
                <a:buNone/>
              </a:pPr>
              <a:r>
                <a:t/>
              </a:r>
              <a:endParaRPr sz="1500">
                <a:solidFill>
                  <a:srgbClr val="1B786E"/>
                </a:solidFill>
              </a:endParaRPr>
            </a:p>
          </p:txBody>
        </p:sp>
        <p:sp>
          <p:nvSpPr>
            <p:cNvPr id="157" name="Google Shape;157;p23"/>
            <p:cNvSpPr txBox="1"/>
            <p:nvPr/>
          </p:nvSpPr>
          <p:spPr>
            <a:xfrm>
              <a:off x="196350" y="3037300"/>
              <a:ext cx="1853400" cy="18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FFFFFF"/>
                  </a:solidFill>
                </a:rPr>
                <a:t>Built on Node.js, Express is a web framework used to create online applications and APIs.</a:t>
              </a:r>
              <a:endParaRPr sz="1100">
                <a:solidFill>
                  <a:srgbClr val="FFFFFF"/>
                </a:solidFill>
              </a:endParaRPr>
            </a:p>
            <a:p>
              <a:pPr indent="0" lvl="0" marL="0" rtl="0" algn="l">
                <a:lnSpc>
                  <a:spcPct val="115000"/>
                </a:lnSpc>
                <a:spcBef>
                  <a:spcPts val="1600"/>
                </a:spcBef>
                <a:spcAft>
                  <a:spcPts val="0"/>
                </a:spcAft>
                <a:buClr>
                  <a:schemeClr val="dk1"/>
                </a:buClr>
                <a:buSzPts val="1100"/>
                <a:buFont typeface="Arial"/>
                <a:buNone/>
              </a:pPr>
              <a:r>
                <a:rPr lang="en" sz="1100">
                  <a:solidFill>
                    <a:srgbClr val="FFFFFF"/>
                  </a:solidFill>
                </a:rPr>
                <a:t>Required to learn Express are Node.js, JavaScript, and TypeScript.</a:t>
              </a:r>
              <a:endParaRPr sz="1100">
                <a:solidFill>
                  <a:srgbClr val="FFFFFF"/>
                </a:solidFill>
              </a:endParaRPr>
            </a:p>
            <a:p>
              <a:pPr indent="0" lvl="0" marL="0" rtl="0" algn="l">
                <a:lnSpc>
                  <a:spcPct val="115000"/>
                </a:lnSpc>
                <a:spcBef>
                  <a:spcPts val="1600"/>
                </a:spcBef>
                <a:spcAft>
                  <a:spcPts val="1600"/>
                </a:spcAft>
                <a:buNone/>
              </a:pPr>
              <a:r>
                <a:t/>
              </a:r>
              <a:endParaRPr sz="1100">
                <a:solidFill>
                  <a:srgbClr val="FFFFFF"/>
                </a:solidFill>
              </a:endParaRPr>
            </a:p>
          </p:txBody>
        </p:sp>
        <p:cxnSp>
          <p:nvCxnSpPr>
            <p:cNvPr id="158" name="Google Shape;158;p23"/>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59" name="Google Shape;159;p23"/>
          <p:cNvGrpSpPr/>
          <p:nvPr/>
        </p:nvGrpSpPr>
        <p:grpSpPr>
          <a:xfrm>
            <a:off x="0" y="948711"/>
            <a:ext cx="2286000" cy="3594682"/>
            <a:chOff x="0" y="2295575"/>
            <a:chExt cx="2286000" cy="2847950"/>
          </a:xfrm>
        </p:grpSpPr>
        <p:grpSp>
          <p:nvGrpSpPr>
            <p:cNvPr id="160" name="Google Shape;160;p23"/>
            <p:cNvGrpSpPr/>
            <p:nvPr/>
          </p:nvGrpSpPr>
          <p:grpSpPr>
            <a:xfrm>
              <a:off x="0" y="2295575"/>
              <a:ext cx="2286000" cy="2847950"/>
              <a:chOff x="0" y="2295575"/>
              <a:chExt cx="2286000" cy="2847950"/>
            </a:xfrm>
          </p:grpSpPr>
          <p:sp>
            <p:nvSpPr>
              <p:cNvPr id="161" name="Google Shape;161;p23"/>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3"/>
            <p:cNvSpPr txBox="1"/>
            <p:nvPr/>
          </p:nvSpPr>
          <p:spPr>
            <a:xfrm>
              <a:off x="216310" y="2441100"/>
              <a:ext cx="18534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E"/>
                  </a:solidFill>
                </a:rPr>
                <a:t>MongoDB</a:t>
              </a:r>
              <a:endParaRPr sz="1500">
                <a:solidFill>
                  <a:srgbClr val="1B786E"/>
                </a:solidFill>
              </a:endParaRPr>
            </a:p>
          </p:txBody>
        </p:sp>
        <p:sp>
          <p:nvSpPr>
            <p:cNvPr id="164" name="Google Shape;164;p23"/>
            <p:cNvSpPr txBox="1"/>
            <p:nvPr/>
          </p:nvSpPr>
          <p:spPr>
            <a:xfrm>
              <a:off x="216300" y="2971550"/>
              <a:ext cx="1853400" cy="19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rPr>
                <a:t> NoSQL database is MongoDB. It has documents in JSON format. The database is document-oriented.</a:t>
              </a:r>
              <a:endParaRPr sz="1000">
                <a:solidFill>
                  <a:srgbClr val="FFFFFF"/>
                </a:solidFill>
              </a:endParaRPr>
            </a:p>
            <a:p>
              <a:pPr indent="0" lvl="0" marL="0" rtl="0" algn="l">
                <a:lnSpc>
                  <a:spcPct val="115000"/>
                </a:lnSpc>
                <a:spcBef>
                  <a:spcPts val="1600"/>
                </a:spcBef>
                <a:spcAft>
                  <a:spcPts val="0"/>
                </a:spcAft>
                <a:buClr>
                  <a:schemeClr val="dk1"/>
                </a:buClr>
                <a:buSzPts val="1100"/>
                <a:buFont typeface="Arial"/>
                <a:buNone/>
              </a:pPr>
              <a:r>
                <a:rPr lang="en" sz="1000">
                  <a:solidFill>
                    <a:srgbClr val="FFFFFF"/>
                  </a:solidFill>
                </a:rPr>
                <a:t>Requirements for learning MongoDB: </a:t>
              </a:r>
              <a:endParaRPr sz="1000">
                <a:solidFill>
                  <a:srgbClr val="FFFFFF"/>
                </a:solidFill>
              </a:endParaRPr>
            </a:p>
            <a:p>
              <a:pPr indent="-292100" lvl="0" marL="457200" rtl="0" algn="l">
                <a:lnSpc>
                  <a:spcPct val="115000"/>
                </a:lnSpc>
                <a:spcBef>
                  <a:spcPts val="1600"/>
                </a:spcBef>
                <a:spcAft>
                  <a:spcPts val="0"/>
                </a:spcAft>
                <a:buClr>
                  <a:srgbClr val="FFFFFF"/>
                </a:buClr>
                <a:buSzPts val="1000"/>
                <a:buChar char="●"/>
              </a:pPr>
              <a:r>
                <a:rPr lang="en" sz="1000">
                  <a:solidFill>
                    <a:srgbClr val="FFFFFF"/>
                  </a:solidFill>
                </a:rPr>
                <a:t>DBMS</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The drawbacks of the SQL database</a:t>
              </a:r>
              <a:endParaRPr sz="1000">
                <a:solidFill>
                  <a:srgbClr val="FFFFFF"/>
                </a:solidFill>
              </a:endParaRPr>
            </a:p>
            <a:p>
              <a:pPr indent="0" lvl="0" marL="0" rtl="0" algn="l">
                <a:lnSpc>
                  <a:spcPct val="115000"/>
                </a:lnSpc>
                <a:spcBef>
                  <a:spcPts val="1600"/>
                </a:spcBef>
                <a:spcAft>
                  <a:spcPts val="1600"/>
                </a:spcAft>
                <a:buNone/>
              </a:pPr>
              <a:r>
                <a:t/>
              </a:r>
              <a:endParaRPr sz="1000">
                <a:solidFill>
                  <a:srgbClr val="FFFFFF"/>
                </a:solidFill>
              </a:endParaRPr>
            </a:p>
          </p:txBody>
        </p:sp>
        <p:cxnSp>
          <p:nvCxnSpPr>
            <p:cNvPr id="165" name="Google Shape;165;p23"/>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sp>
        <p:nvSpPr>
          <p:cNvPr id="166" name="Google Shape;166;p23"/>
          <p:cNvSpPr txBox="1"/>
          <p:nvPr/>
        </p:nvSpPr>
        <p:spPr>
          <a:xfrm>
            <a:off x="0" y="0"/>
            <a:ext cx="7871100" cy="568200"/>
          </a:xfrm>
          <a:prstGeom prst="rect">
            <a:avLst/>
          </a:prstGeom>
          <a:noFill/>
          <a:ln>
            <a:noFill/>
          </a:ln>
        </p:spPr>
        <p:txBody>
          <a:bodyPr anchorCtr="0" anchor="t" bIns="91425" lIns="91425" spcFirstLastPara="1" rIns="91425" wrap="square" tIns="91425">
            <a:spAutoFit/>
          </a:bodyPr>
          <a:lstStyle/>
          <a:p>
            <a:pPr indent="0" lvl="0" marL="0" rtl="0" algn="l">
              <a:lnSpc>
                <a:spcPct val="89000"/>
              </a:lnSpc>
              <a:spcBef>
                <a:spcPts val="0"/>
              </a:spcBef>
              <a:spcAft>
                <a:spcPts val="0"/>
              </a:spcAft>
              <a:buNone/>
            </a:pPr>
            <a:r>
              <a:rPr lang="en" sz="2800">
                <a:solidFill>
                  <a:schemeClr val="dk1"/>
                </a:solidFill>
              </a:rPr>
              <a:t>Components</a:t>
            </a:r>
            <a:r>
              <a:rPr lang="en" sz="2800">
                <a:solidFill>
                  <a:schemeClr val="dk1"/>
                </a:solidFill>
              </a:rPr>
              <a:t> of MEAN stack</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48500" y="90525"/>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Advantages of Mean Stack</a:t>
            </a:r>
            <a:endParaRPr/>
          </a:p>
        </p:txBody>
      </p:sp>
      <p:sp>
        <p:nvSpPr>
          <p:cNvPr id="172" name="Google Shape;172;p24"/>
          <p:cNvSpPr/>
          <p:nvPr/>
        </p:nvSpPr>
        <p:spPr>
          <a:xfrm>
            <a:off x="405125" y="958700"/>
            <a:ext cx="2163600" cy="996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JavaScript </a:t>
            </a:r>
            <a:endParaRPr sz="1800"/>
          </a:p>
          <a:p>
            <a:pPr indent="0" lvl="0" marL="0" rtl="0" algn="ctr">
              <a:spcBef>
                <a:spcPts val="0"/>
              </a:spcBef>
              <a:spcAft>
                <a:spcPts val="0"/>
              </a:spcAft>
              <a:buNone/>
            </a:pPr>
            <a:r>
              <a:rPr lang="en" sz="1800"/>
              <a:t>Everywhere</a:t>
            </a:r>
            <a:endParaRPr sz="1800"/>
          </a:p>
        </p:txBody>
      </p:sp>
      <p:sp>
        <p:nvSpPr>
          <p:cNvPr id="173" name="Google Shape;173;p24"/>
          <p:cNvSpPr/>
          <p:nvPr/>
        </p:nvSpPr>
        <p:spPr>
          <a:xfrm>
            <a:off x="2611150" y="958700"/>
            <a:ext cx="6829800" cy="1018200"/>
          </a:xfrm>
          <a:prstGeom prst="foldedCorner">
            <a:avLst>
              <a:gd fmla="val 16667" name="adj"/>
            </a:avLst>
          </a:prstGeom>
          <a:solidFill>
            <a:srgbClr val="FFF2CC"/>
          </a:solidFill>
          <a:ln cap="flat" cmpd="sng" w="9525">
            <a:solidFill>
              <a:srgbClr val="FFF2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is a full JavaScript framework, which means you can use JavaScript for both server-side and client-side development.</a:t>
            </a:r>
            <a:endParaRPr/>
          </a:p>
          <a:p>
            <a:pPr indent="0" lvl="0" marL="0" rtl="0" algn="l">
              <a:spcBef>
                <a:spcPts val="0"/>
              </a:spcBef>
              <a:spcAft>
                <a:spcPts val="0"/>
              </a:spcAft>
              <a:buClr>
                <a:schemeClr val="dk1"/>
              </a:buClr>
              <a:buSzPts val="1100"/>
              <a:buFont typeface="Arial"/>
              <a:buNone/>
            </a:pPr>
            <a:r>
              <a:rPr lang="en"/>
              <a:t> This reduces the need to learn multiple programming languages, thereby streamlining the development process.</a:t>
            </a:r>
            <a:endParaRPr/>
          </a:p>
          <a:p>
            <a:pPr indent="0" lvl="0" marL="0" rtl="0" algn="l">
              <a:spcBef>
                <a:spcPts val="0"/>
              </a:spcBef>
              <a:spcAft>
                <a:spcPts val="0"/>
              </a:spcAft>
              <a:buNone/>
            </a:pPr>
            <a:r>
              <a:t/>
            </a:r>
            <a:endParaRPr/>
          </a:p>
        </p:txBody>
      </p:sp>
      <p:sp>
        <p:nvSpPr>
          <p:cNvPr id="174" name="Google Shape;174;p24"/>
          <p:cNvSpPr/>
          <p:nvPr/>
        </p:nvSpPr>
        <p:spPr>
          <a:xfrm>
            <a:off x="405125" y="2215413"/>
            <a:ext cx="2163600" cy="996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Simplicity and </a:t>
            </a:r>
            <a:r>
              <a:rPr lang="en" sz="1800"/>
              <a:t>Consistency</a:t>
            </a:r>
            <a:endParaRPr sz="1800"/>
          </a:p>
        </p:txBody>
      </p:sp>
      <p:sp>
        <p:nvSpPr>
          <p:cNvPr id="175" name="Google Shape;175;p2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6" name="Google Shape;176;p24"/>
          <p:cNvSpPr/>
          <p:nvPr/>
        </p:nvSpPr>
        <p:spPr>
          <a:xfrm>
            <a:off x="2611150" y="2215425"/>
            <a:ext cx="6829800" cy="996900"/>
          </a:xfrm>
          <a:prstGeom prst="foldedCorner">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the MEAN stack, you can use a single language (JavaScript) across the entire development stack.</a:t>
            </a:r>
            <a:endParaRPr/>
          </a:p>
          <a:p>
            <a:pPr indent="0" lvl="0" marL="0" rtl="0" algn="l">
              <a:spcBef>
                <a:spcPts val="0"/>
              </a:spcBef>
              <a:spcAft>
                <a:spcPts val="0"/>
              </a:spcAft>
              <a:buClr>
                <a:schemeClr val="dk1"/>
              </a:buClr>
              <a:buSzPts val="1100"/>
              <a:buFont typeface="Arial"/>
              <a:buNone/>
            </a:pPr>
            <a:r>
              <a:rPr lang="en"/>
              <a:t> This results in a more consistent code base and a simplified development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7" name="Google Shape;177;p24"/>
          <p:cNvSpPr/>
          <p:nvPr/>
        </p:nvSpPr>
        <p:spPr>
          <a:xfrm>
            <a:off x="426275" y="3472150"/>
            <a:ext cx="2163600" cy="9969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Efficiency</a:t>
            </a:r>
            <a:r>
              <a:rPr lang="en" sz="1800"/>
              <a:t> and Productivity</a:t>
            </a:r>
            <a:endParaRPr sz="1800"/>
          </a:p>
        </p:txBody>
      </p:sp>
      <p:sp>
        <p:nvSpPr>
          <p:cNvPr id="178" name="Google Shape;178;p24"/>
          <p:cNvSpPr/>
          <p:nvPr/>
        </p:nvSpPr>
        <p:spPr>
          <a:xfrm>
            <a:off x="2653400" y="3493350"/>
            <a:ext cx="6734400" cy="996900"/>
          </a:xfrm>
          <a:prstGeom prst="foldedCorner">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MEAN stack simplifies development and reduces the time needed to build and maintain applications.</a:t>
            </a:r>
            <a:endParaRPr/>
          </a:p>
          <a:p>
            <a:pPr indent="0" lvl="0" marL="0" rtl="0" algn="l">
              <a:spcBef>
                <a:spcPts val="0"/>
              </a:spcBef>
              <a:spcAft>
                <a:spcPts val="0"/>
              </a:spcAft>
              <a:buClr>
                <a:schemeClr val="dk1"/>
              </a:buClr>
              <a:buSzPts val="1100"/>
              <a:buFont typeface="Arial"/>
              <a:buNone/>
            </a:pPr>
            <a:r>
              <a:rPr lang="en"/>
              <a:t> Using a single language and integrated components speeds up the development process.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48500" y="90525"/>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Advantages of Mean Stack</a:t>
            </a:r>
            <a:endParaRPr/>
          </a:p>
        </p:txBody>
      </p:sp>
      <p:sp>
        <p:nvSpPr>
          <p:cNvPr id="184" name="Google Shape;184;p25"/>
          <p:cNvSpPr/>
          <p:nvPr/>
        </p:nvSpPr>
        <p:spPr>
          <a:xfrm>
            <a:off x="405125" y="958700"/>
            <a:ext cx="2163600" cy="996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Scalability</a:t>
            </a:r>
            <a:endParaRPr sz="2200"/>
          </a:p>
        </p:txBody>
      </p:sp>
      <p:sp>
        <p:nvSpPr>
          <p:cNvPr id="185" name="Google Shape;185;p25"/>
          <p:cNvSpPr/>
          <p:nvPr/>
        </p:nvSpPr>
        <p:spPr>
          <a:xfrm>
            <a:off x="2611150" y="958700"/>
            <a:ext cx="6246300" cy="1060500"/>
          </a:xfrm>
          <a:prstGeom prst="foldedCorner">
            <a:avLst>
              <a:gd fmla="val 16667" name="adj"/>
            </a:avLst>
          </a:prstGeom>
          <a:solidFill>
            <a:srgbClr val="CFE2F3"/>
          </a:solidFill>
          <a:ln cap="flat" cmpd="sng" w="9525">
            <a:solidFill>
              <a:srgbClr val="FFF2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MEAN stack is designed to be scalable and can handle high loads, making it suitable for applications with varying levels of traffic and usage.</a:t>
            </a:r>
            <a:endParaRPr/>
          </a:p>
        </p:txBody>
      </p:sp>
      <p:sp>
        <p:nvSpPr>
          <p:cNvPr id="186" name="Google Shape;186;p25"/>
          <p:cNvSpPr/>
          <p:nvPr/>
        </p:nvSpPr>
        <p:spPr>
          <a:xfrm>
            <a:off x="405125" y="2215413"/>
            <a:ext cx="2163600" cy="9969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Cross-platform Compatibility</a:t>
            </a:r>
            <a:endParaRPr sz="2200"/>
          </a:p>
        </p:txBody>
      </p:sp>
      <p:sp>
        <p:nvSpPr>
          <p:cNvPr id="187" name="Google Shape;187;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8" name="Google Shape;188;p25"/>
          <p:cNvSpPr/>
          <p:nvPr/>
        </p:nvSpPr>
        <p:spPr>
          <a:xfrm>
            <a:off x="2611150" y="2215425"/>
            <a:ext cx="6246300" cy="1060500"/>
          </a:xfrm>
          <a:prstGeom prst="foldedCorner">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MEAN stack applications can be easily deployed on multiple platforms and environments, including cloud hosting services, which offer flexibility and accessibility.</a:t>
            </a:r>
            <a:endParaRPr/>
          </a:p>
        </p:txBody>
      </p:sp>
      <p:sp>
        <p:nvSpPr>
          <p:cNvPr id="189" name="Google Shape;189;p25"/>
          <p:cNvSpPr/>
          <p:nvPr/>
        </p:nvSpPr>
        <p:spPr>
          <a:xfrm>
            <a:off x="426275" y="3472150"/>
            <a:ext cx="2163600" cy="996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Open Source</a:t>
            </a:r>
            <a:endParaRPr sz="1800"/>
          </a:p>
        </p:txBody>
      </p:sp>
      <p:sp>
        <p:nvSpPr>
          <p:cNvPr id="190" name="Google Shape;190;p25"/>
          <p:cNvSpPr/>
          <p:nvPr/>
        </p:nvSpPr>
        <p:spPr>
          <a:xfrm>
            <a:off x="2653400" y="3493350"/>
            <a:ext cx="6172200" cy="9969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All components of the MEAN stack are open source, which means you can use them without incurring licensing costs.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51450" y="196175"/>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WorkFlow of the MEAN stack application</a:t>
            </a:r>
            <a:endParaRPr/>
          </a:p>
        </p:txBody>
      </p:sp>
      <p:sp>
        <p:nvSpPr>
          <p:cNvPr id="196" name="Google Shape;196;p26"/>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pic>
        <p:nvPicPr>
          <p:cNvPr id="197" name="Google Shape;197;p26"/>
          <p:cNvPicPr preferRelativeResize="0"/>
          <p:nvPr/>
        </p:nvPicPr>
        <p:blipFill>
          <a:blip r:embed="rId3">
            <a:alphaModFix/>
          </a:blip>
          <a:stretch>
            <a:fillRect/>
          </a:stretch>
        </p:blipFill>
        <p:spPr>
          <a:xfrm>
            <a:off x="212100" y="1266250"/>
            <a:ext cx="8125099" cy="2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solidFill>
                  <a:schemeClr val="dk1"/>
                </a:solidFill>
              </a:rPr>
              <a:t>What is a NoSQL database system in the context of the MEAN stack?</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Express.js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Angular</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Node.js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MongoDB</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03" name="Google Shape;203;p27"/>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Understand</a:t>
            </a:r>
            <a:endParaRPr sz="2800"/>
          </a:p>
        </p:txBody>
      </p:sp>
      <p:sp>
        <p:nvSpPr>
          <p:cNvPr id="204" name="Google Shape;204;p27"/>
          <p:cNvSpPr/>
          <p:nvPr/>
        </p:nvSpPr>
        <p:spPr>
          <a:xfrm>
            <a:off x="6801100" y="1734213"/>
            <a:ext cx="1806462" cy="1675080"/>
          </a:xfrm>
          <a:prstGeom prst="irregularSeal1">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solidFill>
                  <a:schemeClr val="dk1"/>
                </a:solidFill>
              </a:rPr>
              <a:t>Which order is best for comprehending and learning the components of the MEAN stack?</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Node.js, Angular, Express.js, MongoDB</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MongoDB, Node.js, Express.js, Angular</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Angular, Node.js, Express.js, MongoDB</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Express.js, MongoDB, Angular, Node.js</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10" name="Google Shape;210;p28"/>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Remember</a:t>
            </a:r>
            <a:endParaRPr sz="2800"/>
          </a:p>
        </p:txBody>
      </p:sp>
      <p:sp>
        <p:nvSpPr>
          <p:cNvPr id="211" name="Google Shape;211;p28"/>
          <p:cNvSpPr/>
          <p:nvPr/>
        </p:nvSpPr>
        <p:spPr>
          <a:xfrm>
            <a:off x="6801100" y="1734213"/>
            <a:ext cx="1806462" cy="1675080"/>
          </a:xfrm>
          <a:prstGeom prst="irregularSeal1">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Setting Up The Development Environment</a:t>
            </a:r>
            <a:endParaRPr/>
          </a:p>
        </p:txBody>
      </p:sp>
      <p:sp>
        <p:nvSpPr>
          <p:cNvPr id="217" name="Google Shape;217;p29"/>
          <p:cNvSpPr/>
          <p:nvPr/>
        </p:nvSpPr>
        <p:spPr>
          <a:xfrm>
            <a:off x="712675" y="1573800"/>
            <a:ext cx="2015100" cy="509100"/>
          </a:xfrm>
          <a:prstGeom prst="homePlat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Prerequisites</a:t>
            </a:r>
            <a:endParaRPr sz="2100"/>
          </a:p>
        </p:txBody>
      </p:sp>
      <p:sp>
        <p:nvSpPr>
          <p:cNvPr id="218" name="Google Shape;218;p29"/>
          <p:cNvSpPr txBox="1"/>
          <p:nvPr/>
        </p:nvSpPr>
        <p:spPr>
          <a:xfrm>
            <a:off x="3090600" y="1597500"/>
            <a:ext cx="605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Install MongoDB</a:t>
            </a:r>
            <a:endParaRPr b="1" sz="1800">
              <a:solidFill>
                <a:schemeClr val="dk1"/>
              </a:solidFill>
            </a:endParaRPr>
          </a:p>
        </p:txBody>
      </p:sp>
      <p:sp>
        <p:nvSpPr>
          <p:cNvPr id="219" name="Google Shape;219;p29"/>
          <p:cNvSpPr txBox="1"/>
          <p:nvPr/>
        </p:nvSpPr>
        <p:spPr>
          <a:xfrm>
            <a:off x="2515550" y="2432825"/>
            <a:ext cx="5991900" cy="19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Installing MongoDB will be necessary before you can begin working with the MEAN stack to develop. MongoDB is available for download and installation on their official website. After installation, MongoDB can</a:t>
            </a:r>
            <a:r>
              <a:rPr lang="en" sz="1800">
                <a:solidFill>
                  <a:schemeClr val="dk2"/>
                </a:solidFill>
              </a:rPr>
              <a:t> be </a:t>
            </a:r>
            <a:r>
              <a:rPr lang="en" sz="1800">
                <a:solidFill>
                  <a:schemeClr val="dk2"/>
                </a:solidFill>
              </a:rPr>
              <a:t>used to manage and store the data for your application.</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Setting Up The Development Environment</a:t>
            </a:r>
            <a:endParaRPr/>
          </a:p>
        </p:txBody>
      </p:sp>
      <p:sp>
        <p:nvSpPr>
          <p:cNvPr id="225" name="Google Shape;225;p30"/>
          <p:cNvSpPr/>
          <p:nvPr/>
        </p:nvSpPr>
        <p:spPr>
          <a:xfrm>
            <a:off x="712675" y="1573800"/>
            <a:ext cx="2015100" cy="509100"/>
          </a:xfrm>
          <a:prstGeom prst="homePlat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Prerequisites</a:t>
            </a:r>
            <a:endParaRPr sz="2100"/>
          </a:p>
        </p:txBody>
      </p:sp>
      <p:sp>
        <p:nvSpPr>
          <p:cNvPr id="226" name="Google Shape;226;p30"/>
          <p:cNvSpPr txBox="1"/>
          <p:nvPr/>
        </p:nvSpPr>
        <p:spPr>
          <a:xfrm>
            <a:off x="3090600" y="1628850"/>
            <a:ext cx="6053400" cy="1028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3100"/>
              </a:spcBef>
              <a:spcAft>
                <a:spcPts val="0"/>
              </a:spcAft>
              <a:buClr>
                <a:schemeClr val="dk1"/>
              </a:buClr>
              <a:buSzPts val="1100"/>
              <a:buFont typeface="Arial"/>
              <a:buNone/>
            </a:pPr>
            <a:r>
              <a:rPr b="1" lang="en" sz="1950">
                <a:solidFill>
                  <a:schemeClr val="dk1"/>
                </a:solidFill>
                <a:highlight>
                  <a:srgbClr val="FFFFFF"/>
                </a:highlight>
                <a:latin typeface="Roboto"/>
                <a:ea typeface="Roboto"/>
                <a:cs typeface="Roboto"/>
                <a:sym typeface="Roboto"/>
              </a:rPr>
              <a:t>Configuring Express.js</a:t>
            </a:r>
            <a:endParaRPr b="1" sz="1950">
              <a:solidFill>
                <a:schemeClr val="dk1"/>
              </a:solidFill>
              <a:highlight>
                <a:srgbClr val="FFFFFF"/>
              </a:highlight>
              <a:latin typeface="Roboto"/>
              <a:ea typeface="Roboto"/>
              <a:cs typeface="Roboto"/>
              <a:sym typeface="Roboto"/>
            </a:endParaRPr>
          </a:p>
          <a:p>
            <a:pPr indent="0" lvl="0" marL="0" rtl="0" algn="l">
              <a:spcBef>
                <a:spcPts val="1300"/>
              </a:spcBef>
              <a:spcAft>
                <a:spcPts val="0"/>
              </a:spcAft>
              <a:buNone/>
            </a:pPr>
            <a:r>
              <a:t/>
            </a:r>
            <a:endParaRPr b="1" sz="1800">
              <a:solidFill>
                <a:schemeClr val="dk1"/>
              </a:solidFill>
            </a:endParaRPr>
          </a:p>
        </p:txBody>
      </p:sp>
      <p:sp>
        <p:nvSpPr>
          <p:cNvPr id="227" name="Google Shape;227;p30"/>
          <p:cNvSpPr txBox="1"/>
          <p:nvPr/>
        </p:nvSpPr>
        <p:spPr>
          <a:xfrm>
            <a:off x="2515550" y="2432825"/>
            <a:ext cx="5991900" cy="198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The next step is to configure Express.js, which is the MEAN stack's web application framework.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Node Package Manager (</a:t>
            </a:r>
            <a:r>
              <a:rPr lang="en" sz="1800">
                <a:solidFill>
                  <a:schemeClr val="dk2"/>
                </a:solidFill>
              </a:rPr>
              <a:t>npm</a:t>
            </a:r>
            <a:r>
              <a:rPr lang="en" sz="1800">
                <a:solidFill>
                  <a:schemeClr val="dk2"/>
                </a:solidFill>
              </a:rPr>
              <a:t>), included with Node.js, is used to install Express.js.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You can make a new Express.js application and set it up to meet the needs of your project.</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Setting Up The Development Environment</a:t>
            </a:r>
            <a:endParaRPr/>
          </a:p>
        </p:txBody>
      </p:sp>
      <p:sp>
        <p:nvSpPr>
          <p:cNvPr id="233" name="Google Shape;233;p31"/>
          <p:cNvSpPr/>
          <p:nvPr/>
        </p:nvSpPr>
        <p:spPr>
          <a:xfrm>
            <a:off x="712675" y="1573800"/>
            <a:ext cx="2015100" cy="509100"/>
          </a:xfrm>
          <a:prstGeom prst="homePlat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Prerequisites</a:t>
            </a:r>
            <a:endParaRPr sz="2100"/>
          </a:p>
        </p:txBody>
      </p:sp>
      <p:sp>
        <p:nvSpPr>
          <p:cNvPr id="234" name="Google Shape;234;p31"/>
          <p:cNvSpPr txBox="1"/>
          <p:nvPr/>
        </p:nvSpPr>
        <p:spPr>
          <a:xfrm>
            <a:off x="3090600" y="1628850"/>
            <a:ext cx="6053400" cy="1051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3100"/>
              </a:spcBef>
              <a:spcAft>
                <a:spcPts val="0"/>
              </a:spcAft>
              <a:buClr>
                <a:schemeClr val="dk1"/>
              </a:buClr>
              <a:buSzPts val="1100"/>
              <a:buFont typeface="Arial"/>
              <a:buNone/>
            </a:pPr>
            <a:r>
              <a:rPr b="1" lang="en" sz="1950">
                <a:solidFill>
                  <a:schemeClr val="dk1"/>
                </a:solidFill>
                <a:highlight>
                  <a:srgbClr val="FFFFFF"/>
                </a:highlight>
                <a:latin typeface="Roboto"/>
                <a:ea typeface="Roboto"/>
                <a:cs typeface="Roboto"/>
                <a:sym typeface="Roboto"/>
              </a:rPr>
              <a:t>Setting Up AngularJS</a:t>
            </a:r>
            <a:endParaRPr b="1" sz="1950">
              <a:solidFill>
                <a:schemeClr val="dk1"/>
              </a:solidFill>
              <a:highlight>
                <a:srgbClr val="FFFFFF"/>
              </a:highlight>
              <a:latin typeface="Roboto"/>
              <a:ea typeface="Roboto"/>
              <a:cs typeface="Roboto"/>
              <a:sym typeface="Roboto"/>
            </a:endParaRPr>
          </a:p>
          <a:p>
            <a:pPr indent="0" lvl="0" marL="0" rtl="0" algn="l">
              <a:spcBef>
                <a:spcPts val="1300"/>
              </a:spcBef>
              <a:spcAft>
                <a:spcPts val="0"/>
              </a:spcAft>
              <a:buNone/>
            </a:pPr>
            <a:r>
              <a:t/>
            </a:r>
            <a:endParaRPr b="1" sz="1950">
              <a:solidFill>
                <a:schemeClr val="dk1"/>
              </a:solidFill>
              <a:highlight>
                <a:srgbClr val="FFFFFF"/>
              </a:highlight>
              <a:latin typeface="Roboto"/>
              <a:ea typeface="Roboto"/>
              <a:cs typeface="Roboto"/>
              <a:sym typeface="Roboto"/>
            </a:endParaRPr>
          </a:p>
        </p:txBody>
      </p:sp>
      <p:sp>
        <p:nvSpPr>
          <p:cNvPr id="235" name="Google Shape;235;p31"/>
          <p:cNvSpPr txBox="1"/>
          <p:nvPr/>
        </p:nvSpPr>
        <p:spPr>
          <a:xfrm>
            <a:off x="2515550" y="2432825"/>
            <a:ext cx="5991900" cy="19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You can download the AngularJS library from their website or utilize a Content Delivery Network (CDN) to reference it in your project if you want to use AngularJS. Once integrated, AngularJS may create dynamic and interactive web interfaces.</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Setting Up The Development Environment</a:t>
            </a:r>
            <a:endParaRPr/>
          </a:p>
        </p:txBody>
      </p:sp>
      <p:sp>
        <p:nvSpPr>
          <p:cNvPr id="241" name="Google Shape;241;p32"/>
          <p:cNvSpPr/>
          <p:nvPr/>
        </p:nvSpPr>
        <p:spPr>
          <a:xfrm>
            <a:off x="712675" y="1573800"/>
            <a:ext cx="2015100" cy="509100"/>
          </a:xfrm>
          <a:prstGeom prst="homePlat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Prerequisites</a:t>
            </a:r>
            <a:r>
              <a:rPr lang="en" sz="2100"/>
              <a:t>:</a:t>
            </a:r>
            <a:endParaRPr sz="2100"/>
          </a:p>
        </p:txBody>
      </p:sp>
      <p:sp>
        <p:nvSpPr>
          <p:cNvPr id="242" name="Google Shape;242;p32"/>
          <p:cNvSpPr txBox="1"/>
          <p:nvPr/>
        </p:nvSpPr>
        <p:spPr>
          <a:xfrm>
            <a:off x="3090600" y="1628850"/>
            <a:ext cx="6053400" cy="1051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3100"/>
              </a:spcBef>
              <a:spcAft>
                <a:spcPts val="0"/>
              </a:spcAft>
              <a:buClr>
                <a:schemeClr val="dk1"/>
              </a:buClr>
              <a:buSzPts val="1100"/>
              <a:buFont typeface="Arial"/>
              <a:buNone/>
            </a:pPr>
            <a:r>
              <a:rPr b="1" lang="en" sz="1950">
                <a:solidFill>
                  <a:schemeClr val="dk1"/>
                </a:solidFill>
                <a:highlight>
                  <a:srgbClr val="FFFFFF"/>
                </a:highlight>
                <a:latin typeface="Roboto"/>
                <a:ea typeface="Roboto"/>
                <a:cs typeface="Roboto"/>
                <a:sym typeface="Roboto"/>
              </a:rPr>
              <a:t>Installing Node.js</a:t>
            </a:r>
            <a:endParaRPr b="1" sz="1950">
              <a:solidFill>
                <a:schemeClr val="dk1"/>
              </a:solidFill>
              <a:highlight>
                <a:srgbClr val="FFFFFF"/>
              </a:highlight>
              <a:latin typeface="Roboto"/>
              <a:ea typeface="Roboto"/>
              <a:cs typeface="Roboto"/>
              <a:sym typeface="Roboto"/>
            </a:endParaRPr>
          </a:p>
          <a:p>
            <a:pPr indent="0" lvl="0" marL="0" rtl="0" algn="l">
              <a:spcBef>
                <a:spcPts val="1300"/>
              </a:spcBef>
              <a:spcAft>
                <a:spcPts val="0"/>
              </a:spcAft>
              <a:buNone/>
            </a:pPr>
            <a:r>
              <a:t/>
            </a:r>
            <a:endParaRPr b="1" sz="1950">
              <a:solidFill>
                <a:schemeClr val="dk1"/>
              </a:solidFill>
              <a:highlight>
                <a:srgbClr val="FFFFFF"/>
              </a:highlight>
              <a:latin typeface="Roboto"/>
              <a:ea typeface="Roboto"/>
              <a:cs typeface="Roboto"/>
              <a:sym typeface="Roboto"/>
            </a:endParaRPr>
          </a:p>
        </p:txBody>
      </p:sp>
      <p:sp>
        <p:nvSpPr>
          <p:cNvPr id="243" name="Google Shape;243;p32"/>
          <p:cNvSpPr txBox="1"/>
          <p:nvPr/>
        </p:nvSpPr>
        <p:spPr>
          <a:xfrm>
            <a:off x="2515550" y="2432825"/>
            <a:ext cx="5991900" cy="198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You must install Node.js to execute your application, as it is a crucial part of the MEAN stack. The most recent version of Node.js is available for download and installation on their official website.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Once installed, you can run your server-side JavaScript code and launch your MEAN stack application using Node.js.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8" name="Google Shape;68;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Creating a Simple MEAN Stack Application</a:t>
            </a:r>
            <a:endParaRPr/>
          </a:p>
        </p:txBody>
      </p:sp>
      <p:sp>
        <p:nvSpPr>
          <p:cNvPr id="249" name="Google Shape;249;p33"/>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250" name="Google Shape;250;p33"/>
          <p:cNvSpPr/>
          <p:nvPr/>
        </p:nvSpPr>
        <p:spPr>
          <a:xfrm>
            <a:off x="1268050" y="2126250"/>
            <a:ext cx="7113900" cy="891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Create The Backend with Node.js and Expree.js</a:t>
            </a:r>
            <a:endParaRPr sz="2200"/>
          </a:p>
        </p:txBody>
      </p:sp>
      <p:sp>
        <p:nvSpPr>
          <p:cNvPr id="251" name="Google Shape;251;p33"/>
          <p:cNvSpPr/>
          <p:nvPr/>
        </p:nvSpPr>
        <p:spPr>
          <a:xfrm>
            <a:off x="1268050" y="1100500"/>
            <a:ext cx="7113900" cy="891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Plan and Design the Application</a:t>
            </a:r>
            <a:endParaRPr sz="2200"/>
          </a:p>
        </p:txBody>
      </p:sp>
      <p:sp>
        <p:nvSpPr>
          <p:cNvPr id="252" name="Google Shape;252;p33"/>
          <p:cNvSpPr/>
          <p:nvPr/>
        </p:nvSpPr>
        <p:spPr>
          <a:xfrm>
            <a:off x="1268050" y="3152000"/>
            <a:ext cx="71139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Implement the Frontend with Angular JS</a:t>
            </a:r>
            <a:endParaRPr sz="2200"/>
          </a:p>
        </p:txBody>
      </p:sp>
      <p:sp>
        <p:nvSpPr>
          <p:cNvPr id="253" name="Google Shape;253;p33"/>
          <p:cNvSpPr/>
          <p:nvPr/>
        </p:nvSpPr>
        <p:spPr>
          <a:xfrm>
            <a:off x="1268050" y="4177750"/>
            <a:ext cx="7113900" cy="891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Integrate with MongoDB to perform Database Operations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Deploy the Mean Stack Application</a:t>
            </a:r>
            <a:endParaRPr/>
          </a:p>
        </p:txBody>
      </p:sp>
      <p:sp>
        <p:nvSpPr>
          <p:cNvPr id="259" name="Google Shape;259;p34"/>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260" name="Google Shape;260;p34"/>
          <p:cNvSpPr/>
          <p:nvPr/>
        </p:nvSpPr>
        <p:spPr>
          <a:xfrm>
            <a:off x="1433825" y="1361700"/>
            <a:ext cx="5960100" cy="901500"/>
          </a:xfrm>
          <a:prstGeom prst="homePlat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First choose the hosting provider</a:t>
            </a:r>
            <a:endParaRPr sz="2400"/>
          </a:p>
        </p:txBody>
      </p:sp>
      <p:sp>
        <p:nvSpPr>
          <p:cNvPr id="261" name="Google Shape;261;p34"/>
          <p:cNvSpPr/>
          <p:nvPr/>
        </p:nvSpPr>
        <p:spPr>
          <a:xfrm>
            <a:off x="1433825" y="2510975"/>
            <a:ext cx="5960100" cy="901500"/>
          </a:xfrm>
          <a:prstGeom prst="homePlat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Deploy the application on server</a:t>
            </a:r>
            <a:endParaRPr sz="2400"/>
          </a:p>
        </p:txBody>
      </p:sp>
      <p:sp>
        <p:nvSpPr>
          <p:cNvPr id="262" name="Google Shape;262;p34"/>
          <p:cNvSpPr/>
          <p:nvPr/>
        </p:nvSpPr>
        <p:spPr>
          <a:xfrm>
            <a:off x="1433825" y="3721900"/>
            <a:ext cx="5960100" cy="9015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Scal the application for high traffic</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5"/>
          <p:cNvPicPr preferRelativeResize="0"/>
          <p:nvPr/>
        </p:nvPicPr>
        <p:blipFill rotWithShape="1">
          <a:blip r:embed="rId3">
            <a:alphaModFix/>
          </a:blip>
          <a:srcRect b="0" l="0" r="0" t="0"/>
          <a:stretch/>
        </p:blipFill>
        <p:spPr>
          <a:xfrm>
            <a:off x="1713175" y="391688"/>
            <a:ext cx="4307675" cy="4360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242888" y="607219"/>
            <a:ext cx="8589300" cy="39618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rPr b="1" lang="en" sz="3200">
                <a:solidFill>
                  <a:schemeClr val="dk1"/>
                </a:solidFill>
              </a:rPr>
              <a:t>Thank You</a:t>
            </a:r>
            <a:endParaRPr b="1" sz="3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572675" y="281025"/>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Overview of Web </a:t>
            </a:r>
            <a:r>
              <a:rPr lang="en"/>
              <a:t>Development</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76" name="Google Shape;76;p16"/>
          <p:cNvSpPr/>
          <p:nvPr/>
        </p:nvSpPr>
        <p:spPr>
          <a:xfrm>
            <a:off x="659625" y="1118850"/>
            <a:ext cx="6872100" cy="1452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Web development support to create, build, and maintain websites. It also covers database management, web development, web publishing, and web design. It's developing an online application, such as a website.</a:t>
            </a:r>
            <a:endParaRPr sz="1600"/>
          </a:p>
        </p:txBody>
      </p:sp>
      <p:sp>
        <p:nvSpPr>
          <p:cNvPr id="77" name="Google Shape;77;p16"/>
          <p:cNvSpPr/>
          <p:nvPr/>
        </p:nvSpPr>
        <p:spPr>
          <a:xfrm>
            <a:off x="649025" y="2888850"/>
            <a:ext cx="6872100" cy="1803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t>"web development" is a combination of two words:</a:t>
            </a:r>
            <a:endParaRPr sz="1600"/>
          </a:p>
          <a:p>
            <a:pPr indent="0" lvl="0" marL="457200" rtl="0" algn="l">
              <a:spcBef>
                <a:spcPts val="0"/>
              </a:spcBef>
              <a:spcAft>
                <a:spcPts val="0"/>
              </a:spcAft>
              <a:buClr>
                <a:schemeClr val="dk1"/>
              </a:buClr>
              <a:buSzPts val="1100"/>
              <a:buFont typeface="Arial"/>
              <a:buNone/>
            </a:pPr>
            <a:r>
              <a:t/>
            </a:r>
            <a:endParaRPr sz="1600"/>
          </a:p>
          <a:p>
            <a:pPr indent="-330200" lvl="0" marL="457200" rtl="0" algn="l">
              <a:spcBef>
                <a:spcPts val="0"/>
              </a:spcBef>
              <a:spcAft>
                <a:spcPts val="0"/>
              </a:spcAft>
              <a:buSzPts val="1600"/>
              <a:buChar char="●"/>
            </a:pPr>
            <a:r>
              <a:rPr lang="en" sz="1600"/>
              <a:t>W</a:t>
            </a:r>
            <a:r>
              <a:rPr lang="en" sz="1600"/>
              <a:t>eb: This term describes webpages, websites, and anything that operates online.</a:t>
            </a:r>
            <a:endParaRPr sz="1600"/>
          </a:p>
          <a:p>
            <a:pPr indent="-330200" lvl="0" marL="457200" rtl="0" algn="l">
              <a:spcBef>
                <a:spcPts val="0"/>
              </a:spcBef>
              <a:spcAft>
                <a:spcPts val="0"/>
              </a:spcAft>
              <a:buSzPts val="1600"/>
              <a:buChar char="●"/>
            </a:pPr>
            <a:r>
              <a:rPr lang="en" sz="1600"/>
              <a:t>Development: This is the process of creating an application from the ground up.</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028700" y="514350"/>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Classification of web Development</a:t>
            </a:r>
            <a:endParaRPr/>
          </a:p>
          <a:p>
            <a:pPr indent="0" lvl="0" marL="0" rtl="0" algn="l">
              <a:spcBef>
                <a:spcPts val="0"/>
              </a:spcBef>
              <a:spcAft>
                <a:spcPts val="0"/>
              </a:spcAft>
              <a:buNone/>
            </a:pPr>
            <a:r>
              <a:t/>
            </a:r>
            <a:endParaRPr/>
          </a:p>
        </p:txBody>
      </p:sp>
      <p:grpSp>
        <p:nvGrpSpPr>
          <p:cNvPr id="83" name="Google Shape;83;p17"/>
          <p:cNvGrpSpPr/>
          <p:nvPr/>
        </p:nvGrpSpPr>
        <p:grpSpPr>
          <a:xfrm>
            <a:off x="1179522" y="1488903"/>
            <a:ext cx="7582715" cy="1463448"/>
            <a:chOff x="1593000" y="2322568"/>
            <a:chExt cx="5957975" cy="643500"/>
          </a:xfrm>
        </p:grpSpPr>
        <p:sp>
          <p:nvSpPr>
            <p:cNvPr id="84" name="Google Shape;84;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FrontEnd Development</a:t>
              </a:r>
              <a:endParaRPr>
                <a:solidFill>
                  <a:srgbClr val="FFFFFF"/>
                </a:solidFill>
              </a:endParaRPr>
            </a:p>
          </p:txBody>
        </p:sp>
        <p:sp>
          <p:nvSpPr>
            <p:cNvPr id="88" name="Google Shape;88;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90" name="Google Shape;90;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100">
                  <a:solidFill>
                    <a:srgbClr val="A72A1E"/>
                  </a:solidFill>
                </a:rPr>
                <a:t>Front-end development, sometimes referred to as client-side development, is concerned with how a website or web application looks and feels to the user. Front-end developers design a website's visual and interactive elements using tools like HTML, CSS, and JavaScript. </a:t>
              </a:r>
              <a:endParaRPr sz="1100">
                <a:solidFill>
                  <a:srgbClr val="A72A1E"/>
                </a:solidFill>
              </a:endParaRPr>
            </a:p>
          </p:txBody>
        </p:sp>
      </p:grpSp>
      <p:grpSp>
        <p:nvGrpSpPr>
          <p:cNvPr id="91" name="Google Shape;91;p17"/>
          <p:cNvGrpSpPr/>
          <p:nvPr/>
        </p:nvGrpSpPr>
        <p:grpSpPr>
          <a:xfrm>
            <a:off x="1179213" y="3355448"/>
            <a:ext cx="7667318" cy="1612032"/>
            <a:chOff x="1593000" y="2322568"/>
            <a:chExt cx="5957975" cy="643500"/>
          </a:xfrm>
        </p:grpSpPr>
        <p:sp>
          <p:nvSpPr>
            <p:cNvPr id="92" name="Google Shape;92;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Backend  Development</a:t>
              </a:r>
              <a:endParaRPr>
                <a:solidFill>
                  <a:srgbClr val="FFFFFF"/>
                </a:solidFill>
              </a:endParaRPr>
            </a:p>
          </p:txBody>
        </p:sp>
        <p:sp>
          <p:nvSpPr>
            <p:cNvPr id="96" name="Google Shape;96;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98" name="Google Shape;98;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100">
                  <a:solidFill>
                    <a:srgbClr val="A72A1E"/>
                  </a:solidFill>
                </a:rPr>
                <a:t>Developing the server and database components that drive a website or web application is known as back-end development, also referred to as server-side development. The logic, data storage, and server communication are handled by back-end developers.</a:t>
              </a:r>
              <a:endParaRPr sz="1100">
                <a:solidFill>
                  <a:srgbClr val="A72A1E"/>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827200" y="79525"/>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FrontEnd Roadmap</a:t>
            </a:r>
            <a:endParaRPr/>
          </a:p>
        </p:txBody>
      </p:sp>
      <p:sp>
        <p:nvSpPr>
          <p:cNvPr id="104" name="Google Shape;104;p18"/>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pic>
        <p:nvPicPr>
          <p:cNvPr id="105" name="Google Shape;105;p18"/>
          <p:cNvPicPr preferRelativeResize="0"/>
          <p:nvPr/>
        </p:nvPicPr>
        <p:blipFill>
          <a:blip r:embed="rId4">
            <a:alphaModFix/>
          </a:blip>
          <a:stretch>
            <a:fillRect/>
          </a:stretch>
        </p:blipFill>
        <p:spPr>
          <a:xfrm>
            <a:off x="913750" y="640550"/>
            <a:ext cx="7666775" cy="436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583300" y="90125"/>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BackEnd Roadmap</a:t>
            </a:r>
            <a:endParaRPr/>
          </a:p>
        </p:txBody>
      </p:sp>
      <p:sp>
        <p:nvSpPr>
          <p:cNvPr id="111" name="Google Shape;111;p19"/>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pic>
        <p:nvPicPr>
          <p:cNvPr id="112" name="Google Shape;112;p19"/>
          <p:cNvPicPr preferRelativeResize="0"/>
          <p:nvPr/>
        </p:nvPicPr>
        <p:blipFill>
          <a:blip r:embed="rId4">
            <a:alphaModFix/>
          </a:blip>
          <a:stretch>
            <a:fillRect/>
          </a:stretch>
        </p:blipFill>
        <p:spPr>
          <a:xfrm>
            <a:off x="0" y="771600"/>
            <a:ext cx="9144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Remember</a:t>
            </a:r>
            <a:endParaRPr sz="2800"/>
          </a:p>
        </p:txBody>
      </p:sp>
      <p:sp>
        <p:nvSpPr>
          <p:cNvPr id="118" name="Google Shape;118;p20"/>
          <p:cNvSpPr/>
          <p:nvPr/>
        </p:nvSpPr>
        <p:spPr>
          <a:xfrm>
            <a:off x="6899625" y="2818075"/>
            <a:ext cx="1806462" cy="1675080"/>
          </a:xfrm>
          <a:prstGeom prst="irregularSeal1">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a:t>
            </a:r>
            <a:endParaRPr b="1" sz="2600"/>
          </a:p>
        </p:txBody>
      </p:sp>
      <p:sp>
        <p:nvSpPr>
          <p:cNvPr id="119" name="Google Shape;119;p20"/>
          <p:cNvSpPr txBox="1"/>
          <p:nvPr/>
        </p:nvSpPr>
        <p:spPr>
          <a:xfrm>
            <a:off x="845225" y="803600"/>
            <a:ext cx="7904700" cy="22335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800"/>
              </a:spcBef>
              <a:spcAft>
                <a:spcPts val="0"/>
              </a:spcAft>
              <a:buClr>
                <a:schemeClr val="dk1"/>
              </a:buClr>
              <a:buSzPts val="1100"/>
              <a:buFont typeface="Arial"/>
              <a:buNone/>
            </a:pPr>
            <a:r>
              <a:rPr lang="en" sz="2400">
                <a:solidFill>
                  <a:schemeClr val="dk1"/>
                </a:solidFill>
              </a:rPr>
              <a:t>Web development is?</a:t>
            </a:r>
            <a:endParaRPr sz="2400">
              <a:solidFill>
                <a:schemeClr val="dk1"/>
              </a:solidFill>
            </a:endParaRPr>
          </a:p>
          <a:p>
            <a:pPr indent="0" lvl="0" marL="0" rtl="0" algn="l">
              <a:lnSpc>
                <a:spcPct val="94000"/>
              </a:lnSpc>
              <a:spcBef>
                <a:spcPts val="800"/>
              </a:spcBef>
              <a:spcAft>
                <a:spcPts val="0"/>
              </a:spcAft>
              <a:buClr>
                <a:schemeClr val="dk1"/>
              </a:buClr>
              <a:buSzPts val="1100"/>
              <a:buFont typeface="Arial"/>
              <a:buNone/>
            </a:pPr>
            <a:r>
              <a:t/>
            </a:r>
            <a:endParaRPr sz="2400">
              <a:solidFill>
                <a:schemeClr val="dk1"/>
              </a:solidFill>
            </a:endParaRPr>
          </a:p>
          <a:p>
            <a:pPr indent="0" lvl="0" marL="0" rtl="0" algn="l">
              <a:lnSpc>
                <a:spcPct val="94000"/>
              </a:lnSpc>
              <a:spcBef>
                <a:spcPts val="800"/>
              </a:spcBef>
              <a:spcAft>
                <a:spcPts val="0"/>
              </a:spcAft>
              <a:buClr>
                <a:schemeClr val="dk1"/>
              </a:buClr>
              <a:buSzPts val="1100"/>
              <a:buFont typeface="Arial"/>
              <a:buNone/>
            </a:pPr>
            <a:r>
              <a:rPr lang="en" sz="2400">
                <a:solidFill>
                  <a:schemeClr val="dk1"/>
                </a:solidFill>
              </a:rPr>
              <a:t>A) method of creating logos</a:t>
            </a:r>
            <a:endParaRPr sz="2400">
              <a:solidFill>
                <a:schemeClr val="dk1"/>
              </a:solidFill>
            </a:endParaRPr>
          </a:p>
          <a:p>
            <a:pPr indent="0" lvl="0" marL="0" rtl="0" algn="l">
              <a:lnSpc>
                <a:spcPct val="94000"/>
              </a:lnSpc>
              <a:spcBef>
                <a:spcPts val="800"/>
              </a:spcBef>
              <a:spcAft>
                <a:spcPts val="0"/>
              </a:spcAft>
              <a:buClr>
                <a:schemeClr val="dk1"/>
              </a:buClr>
              <a:buSzPts val="1100"/>
              <a:buFont typeface="Arial"/>
              <a:buNone/>
            </a:pPr>
            <a:r>
              <a:rPr lang="en" sz="2400">
                <a:solidFill>
                  <a:schemeClr val="dk1"/>
                </a:solidFill>
              </a:rPr>
              <a:t>b) building and managing websites and web apps</a:t>
            </a:r>
            <a:endParaRPr sz="2400">
              <a:solidFill>
                <a:schemeClr val="dk1"/>
              </a:solidFill>
            </a:endParaRPr>
          </a:p>
          <a:p>
            <a:pPr indent="0" lvl="0" marL="0" rtl="0" algn="l">
              <a:lnSpc>
                <a:spcPct val="94000"/>
              </a:lnSpc>
              <a:spcBef>
                <a:spcPts val="800"/>
              </a:spcBef>
              <a:spcAft>
                <a:spcPts val="0"/>
              </a:spcAft>
              <a:buClr>
                <a:schemeClr val="dk1"/>
              </a:buClr>
              <a:buSzPts val="1100"/>
              <a:buFont typeface="Arial"/>
              <a:buNone/>
            </a:pPr>
            <a:r>
              <a:rPr lang="en" sz="2400">
                <a:solidFill>
                  <a:schemeClr val="dk1"/>
                </a:solidFill>
              </a:rPr>
              <a:t>c) social media marketing</a:t>
            </a:r>
            <a:endParaRPr sz="2400">
              <a:solidFill>
                <a:schemeClr val="dk1"/>
              </a:solidFill>
            </a:endParaRPr>
          </a:p>
          <a:p>
            <a:pPr indent="0" lvl="0" marL="0" rtl="0" algn="l">
              <a:lnSpc>
                <a:spcPct val="94000"/>
              </a:lnSpc>
              <a:spcBef>
                <a:spcPts val="800"/>
              </a:spcBef>
              <a:spcAft>
                <a:spcPts val="0"/>
              </a:spcAft>
              <a:buClr>
                <a:schemeClr val="dk1"/>
              </a:buClr>
              <a:buSzPts val="1100"/>
              <a:buFont typeface="Arial"/>
              <a:buNone/>
            </a:pPr>
            <a:r>
              <a:rPr lang="en" sz="2400">
                <a:solidFill>
                  <a:schemeClr val="dk1"/>
                </a:solidFill>
              </a:rPr>
              <a:t>d) a specific kind of web hosting service</a:t>
            </a:r>
            <a:endParaRPr sz="2400">
              <a:solidFill>
                <a:schemeClr val="dk1"/>
              </a:solidFill>
            </a:endParaRPr>
          </a:p>
          <a:p>
            <a:pPr indent="0" lvl="0" marL="0" rtl="0" algn="l">
              <a:lnSpc>
                <a:spcPct val="94000"/>
              </a:lnSpc>
              <a:spcBef>
                <a:spcPts val="800"/>
              </a:spcBef>
              <a:spcAft>
                <a:spcPts val="0"/>
              </a:spcAft>
              <a:buClr>
                <a:schemeClr val="dk1"/>
              </a:buClr>
              <a:buSzPts val="1100"/>
              <a:buFont typeface="Arial"/>
              <a:buNone/>
            </a:pPr>
            <a:r>
              <a:t/>
            </a:r>
            <a:endParaRPr sz="2400">
              <a:solidFill>
                <a:schemeClr val="dk1"/>
              </a:solidFill>
            </a:endParaRPr>
          </a:p>
          <a:p>
            <a:pPr indent="0" lvl="0" marL="0" rtl="0" algn="l">
              <a:spcBef>
                <a:spcPts val="20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solidFill>
                  <a:schemeClr val="dk1"/>
                </a:solidFill>
              </a:rPr>
              <a:t>Which of the following is not a commonly used web development framework or library?</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React</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Django</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MySQL</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Angular</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125" name="Google Shape;125;p21"/>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Remember</a:t>
            </a:r>
            <a:endParaRPr sz="2800"/>
          </a:p>
        </p:txBody>
      </p:sp>
      <p:sp>
        <p:nvSpPr>
          <p:cNvPr id="126" name="Google Shape;126;p21"/>
          <p:cNvSpPr/>
          <p:nvPr/>
        </p:nvSpPr>
        <p:spPr>
          <a:xfrm>
            <a:off x="6801100" y="1734213"/>
            <a:ext cx="1806462" cy="1675080"/>
          </a:xfrm>
          <a:prstGeom prst="irregularSeal1">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C</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542975" y="77525"/>
            <a:ext cx="7200900" cy="1114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Introduction of MEAN stack</a:t>
            </a:r>
            <a:endParaRPr/>
          </a:p>
        </p:txBody>
      </p:sp>
      <p:sp>
        <p:nvSpPr>
          <p:cNvPr id="132" name="Google Shape;132;p22"/>
          <p:cNvSpPr txBox="1"/>
          <p:nvPr>
            <p:ph idx="1" type="body"/>
          </p:nvPr>
        </p:nvSpPr>
        <p:spPr>
          <a:xfrm>
            <a:off x="1028700" y="1714500"/>
            <a:ext cx="7200900" cy="2686200"/>
          </a:xfrm>
          <a:prstGeom prst="rect">
            <a:avLst/>
          </a:prstGeom>
        </p:spPr>
        <p:txBody>
          <a:bodyPr anchorCtr="0" anchor="t" bIns="34275" lIns="68575" spcFirstLastPara="1" rIns="68575" wrap="square" tIns="34275">
            <a:normAutofit/>
          </a:bodyPr>
          <a:lstStyle/>
          <a:p>
            <a:pPr indent="0" lvl="0" marL="0" rtl="0" algn="l">
              <a:spcBef>
                <a:spcPts val="800"/>
              </a:spcBef>
              <a:spcAft>
                <a:spcPts val="200"/>
              </a:spcAft>
              <a:buNone/>
            </a:pPr>
            <a:r>
              <a:t/>
            </a:r>
            <a:endParaRPr/>
          </a:p>
        </p:txBody>
      </p:sp>
      <p:sp>
        <p:nvSpPr>
          <p:cNvPr id="133" name="Google Shape;133;p22"/>
          <p:cNvSpPr/>
          <p:nvPr/>
        </p:nvSpPr>
        <p:spPr>
          <a:xfrm>
            <a:off x="542975" y="873875"/>
            <a:ext cx="7466100" cy="1114500"/>
          </a:xfrm>
          <a:prstGeom prst="round1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Among the most widely used technology stacks is MEAN Stack. It's employed in the creation of Full Stack Web Applications. Despite being a stack of several technologies, they are all built on the JavaScript language.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pic>
        <p:nvPicPr>
          <p:cNvPr id="134" name="Google Shape;134;p22"/>
          <p:cNvPicPr preferRelativeResize="0"/>
          <p:nvPr/>
        </p:nvPicPr>
        <p:blipFill>
          <a:blip r:embed="rId3">
            <a:alphaModFix/>
          </a:blip>
          <a:stretch>
            <a:fillRect/>
          </a:stretch>
        </p:blipFill>
        <p:spPr>
          <a:xfrm>
            <a:off x="507225" y="2201725"/>
            <a:ext cx="7537599" cy="294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