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Thin"/>
      <p:regular r:id="rId34"/>
      <p:bold r:id="rId35"/>
      <p:italic r:id="rId36"/>
      <p:boldItalic r:id="rId37"/>
    </p:embeddedFont>
    <p:embeddedFont>
      <p:font typeface="Libre Franklin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Hari Manasa Chapala"/>
  <p:cmAuthor clrIdx="1" id="1" initials="" lastIdx="2" name="Komal Vijay bhanga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-italic.fntdata"/><Relationship Id="rId20" Type="http://schemas.openxmlformats.org/officeDocument/2006/relationships/slide" Target="slides/slide14.xml"/><Relationship Id="rId41" Type="http://schemas.openxmlformats.org/officeDocument/2006/relationships/font" Target="fonts/LibreFranklin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Thin-bold.fntdata"/><Relationship Id="rId12" Type="http://schemas.openxmlformats.org/officeDocument/2006/relationships/slide" Target="slides/slide6.xml"/><Relationship Id="rId34" Type="http://schemas.openxmlformats.org/officeDocument/2006/relationships/font" Target="fonts/RobotoThin-regular.fntdata"/><Relationship Id="rId15" Type="http://schemas.openxmlformats.org/officeDocument/2006/relationships/slide" Target="slides/slide9.xml"/><Relationship Id="rId37" Type="http://schemas.openxmlformats.org/officeDocument/2006/relationships/font" Target="fonts/RobotoThin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Thin-italic.fntdata"/><Relationship Id="rId17" Type="http://schemas.openxmlformats.org/officeDocument/2006/relationships/slide" Target="slides/slide11.xml"/><Relationship Id="rId39" Type="http://schemas.openxmlformats.org/officeDocument/2006/relationships/font" Target="fonts/LibreFranklin-bold.fntdata"/><Relationship Id="rId16" Type="http://schemas.openxmlformats.org/officeDocument/2006/relationships/slide" Target="slides/slide10.xml"/><Relationship Id="rId38" Type="http://schemas.openxmlformats.org/officeDocument/2006/relationships/font" Target="fonts/LibreFranklin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8T11:47:01.843">
    <p:pos x="6000" y="0"/>
    <p:text>try to explain with little bit of questionnaire type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2-08T11:47:33.869">
    <p:pos x="238" y="802"/>
    <p:text>Reduce text and explain with key points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12-08T11:48:44.278">
    <p:pos x="6000" y="0"/>
    <p:text>Justgive features if needed give any scenario based examples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3-11-10T19:16:07.885">
    <p:pos x="6000" y="0"/>
    <p:text>Answer: A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3-11-10T19:14:24.065">
    <p:pos x="6000" y="0"/>
    <p:text>Answer : D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90c31a2f3_0_1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90c31a2f3_0_1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90c31a2f3_0_1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90c31a2f3_0_1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90c31a2f3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990c31a2f3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990c31a2f3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990c31a2f3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90c31a2f3_0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90c31a2f3_0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90c31a2f3_0_1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90c31a2f3_0_1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90c31a2f3_0_1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990c31a2f3_0_1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90c31a2f3_0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90c31a2f3_0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90c31a2f3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90c31a2f3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90c31a2f3_0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90c31a2f3_0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da66ef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da66ef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90c31a2f3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90c31a2f3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90c31a2f3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90c31a2f3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90c31a2f3_0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90c31a2f3_0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132de1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132de1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132de15a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132de15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132de15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132de15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132de15ad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6132de15a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132de15ad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6132de15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da66ef2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da66ef2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da66ef2e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da66ef2e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90c31a2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90c31a2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90c31a2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90c31a2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90c31a2f3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90c31a2f3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90c31a2f3_0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990c31a2f3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90c31a2f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90c31a2f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4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26100" y="2931275"/>
            <a:ext cx="5878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Libre Franklin"/>
                <a:ea typeface="Libre Franklin"/>
                <a:cs typeface="Libre Franklin"/>
                <a:sym typeface="Libre Franklin"/>
              </a:rPr>
              <a:t>Introduction to NoSQL databases</a:t>
            </a:r>
            <a:endParaRPr b="1" sz="26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Nosql Database </a:t>
            </a:r>
            <a:endParaRPr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625650" y="4243476"/>
            <a:ext cx="7514198" cy="829600"/>
            <a:chOff x="1593000" y="2322568"/>
            <a:chExt cx="5957975" cy="643500"/>
          </a:xfrm>
        </p:grpSpPr>
        <p:sp>
          <p:nvSpPr>
            <p:cNvPr id="177" name="Google Shape;177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Performance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08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100"/>
                <a:buChar char="●"/>
              </a:pPr>
              <a:r>
                <a:rPr lang="en" sz="1100">
                  <a:solidFill>
                    <a:srgbClr val="1B786E"/>
                  </a:solidFill>
                </a:rPr>
                <a:t>NoSQL databases are appropriate for big data and real-time applications because of their high performance optimization and capacity to manage large volumes of reads and writes.</a:t>
              </a:r>
              <a:endParaRPr sz="1000">
                <a:solidFill>
                  <a:srgbClr val="1B786E"/>
                </a:solidFill>
              </a:endParaRPr>
            </a:p>
          </p:txBody>
        </p:sp>
      </p:grpSp>
      <p:grpSp>
        <p:nvGrpSpPr>
          <p:cNvPr id="184" name="Google Shape;184;p23"/>
          <p:cNvGrpSpPr/>
          <p:nvPr/>
        </p:nvGrpSpPr>
        <p:grpSpPr>
          <a:xfrm>
            <a:off x="625499" y="3250148"/>
            <a:ext cx="7514198" cy="915882"/>
            <a:chOff x="1593000" y="2264350"/>
            <a:chExt cx="5957975" cy="701718"/>
          </a:xfrm>
        </p:grpSpPr>
        <p:sp>
          <p:nvSpPr>
            <p:cNvPr id="185" name="Google Shape;185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Flexibility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07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415150" y="22643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 NoSQL databases provide a variety of data types and dynamic data structures, giving developers the flexibility and dynamic ability to store and retrieve data.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  <p:grpSp>
        <p:nvGrpSpPr>
          <p:cNvPr id="192" name="Google Shape;192;p23"/>
          <p:cNvGrpSpPr/>
          <p:nvPr/>
        </p:nvGrpSpPr>
        <p:grpSpPr>
          <a:xfrm>
            <a:off x="625624" y="2250452"/>
            <a:ext cx="7514198" cy="915894"/>
            <a:chOff x="1593000" y="2322568"/>
            <a:chExt cx="5957975" cy="643500"/>
          </a:xfrm>
        </p:grpSpPr>
        <p:sp>
          <p:nvSpPr>
            <p:cNvPr id="193" name="Google Shape;193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Distributed</a:t>
              </a:r>
              <a:r>
                <a:rPr lang="en" sz="2100">
                  <a:solidFill>
                    <a:srgbClr val="FFFFFF"/>
                  </a:solidFill>
                </a:rPr>
                <a:t> and High Availability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NoSQL databases frequently include highly available designs that automatically manage node failures and data replication amongst cluster nodes.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  <p:grpSp>
        <p:nvGrpSpPr>
          <p:cNvPr id="200" name="Google Shape;200;p23"/>
          <p:cNvGrpSpPr/>
          <p:nvPr/>
        </p:nvGrpSpPr>
        <p:grpSpPr>
          <a:xfrm>
            <a:off x="625545" y="1196962"/>
            <a:ext cx="7514198" cy="915894"/>
            <a:chOff x="1593000" y="2322568"/>
            <a:chExt cx="5957975" cy="643500"/>
          </a:xfrm>
        </p:grpSpPr>
        <p:sp>
          <p:nvSpPr>
            <p:cNvPr id="201" name="Google Shape;201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Column Based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A column-based data model, which arranges data into columns rather than rows, is used by some NoSQL databases, such Cassandra.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NoSQL database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754950" y="1333500"/>
            <a:ext cx="2022600" cy="17757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Scalability</a:t>
            </a:r>
            <a:endParaRPr sz="2100"/>
          </a:p>
        </p:txBody>
      </p:sp>
      <p:sp>
        <p:nvSpPr>
          <p:cNvPr id="215" name="Google Shape;215;p24"/>
          <p:cNvSpPr/>
          <p:nvPr/>
        </p:nvSpPr>
        <p:spPr>
          <a:xfrm>
            <a:off x="3365025" y="1333500"/>
            <a:ext cx="2022600" cy="1775700"/>
          </a:xfrm>
          <a:prstGeom prst="ellipse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High Performance</a:t>
            </a:r>
            <a:endParaRPr sz="1700"/>
          </a:p>
        </p:txBody>
      </p:sp>
      <p:sp>
        <p:nvSpPr>
          <p:cNvPr id="216" name="Google Shape;216;p24"/>
          <p:cNvSpPr/>
          <p:nvPr/>
        </p:nvSpPr>
        <p:spPr>
          <a:xfrm>
            <a:off x="6269100" y="1214975"/>
            <a:ext cx="2022600" cy="17757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Flexible data Models</a:t>
            </a:r>
            <a:endParaRPr sz="1800"/>
          </a:p>
        </p:txBody>
      </p:sp>
      <p:sp>
        <p:nvSpPr>
          <p:cNvPr id="217" name="Google Shape;217;p24"/>
          <p:cNvSpPr/>
          <p:nvPr/>
        </p:nvSpPr>
        <p:spPr>
          <a:xfrm>
            <a:off x="1953000" y="3284125"/>
            <a:ext cx="2022600" cy="1775700"/>
          </a:xfrm>
          <a:prstGeom prst="ellipse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Horizontal Partitioning</a:t>
            </a:r>
            <a:endParaRPr sz="1800"/>
          </a:p>
        </p:txBody>
      </p:sp>
      <p:sp>
        <p:nvSpPr>
          <p:cNvPr id="218" name="Google Shape;218;p24"/>
          <p:cNvSpPr/>
          <p:nvPr/>
        </p:nvSpPr>
        <p:spPr>
          <a:xfrm>
            <a:off x="4974650" y="3187925"/>
            <a:ext cx="2022600" cy="17757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Fault Tolerance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of NoSQL Database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381000" y="1274700"/>
            <a:ext cx="2104800" cy="975900"/>
          </a:xfrm>
          <a:prstGeom prst="flowChartAlternate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Lack of ACID </a:t>
            </a:r>
            <a:r>
              <a:rPr lang="en" sz="2000"/>
              <a:t>Transactions</a:t>
            </a:r>
            <a:endParaRPr sz="2000"/>
          </a:p>
        </p:txBody>
      </p:sp>
      <p:sp>
        <p:nvSpPr>
          <p:cNvPr id="226" name="Google Shape;226;p25"/>
          <p:cNvSpPr/>
          <p:nvPr/>
        </p:nvSpPr>
        <p:spPr>
          <a:xfrm>
            <a:off x="3238025" y="1274700"/>
            <a:ext cx="2104800" cy="975900"/>
          </a:xfrm>
          <a:prstGeom prst="flowChartAlternate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Learning Curve</a:t>
            </a:r>
            <a:endParaRPr sz="2000"/>
          </a:p>
        </p:txBody>
      </p:sp>
      <p:sp>
        <p:nvSpPr>
          <p:cNvPr id="227" name="Google Shape;227;p25"/>
          <p:cNvSpPr/>
          <p:nvPr/>
        </p:nvSpPr>
        <p:spPr>
          <a:xfrm>
            <a:off x="5953925" y="1215900"/>
            <a:ext cx="2104800" cy="9759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Limited Query Capabilities</a:t>
            </a:r>
            <a:endParaRPr sz="2000"/>
          </a:p>
        </p:txBody>
      </p:sp>
      <p:sp>
        <p:nvSpPr>
          <p:cNvPr id="228" name="Google Shape;228;p25"/>
          <p:cNvSpPr/>
          <p:nvPr/>
        </p:nvSpPr>
        <p:spPr>
          <a:xfrm>
            <a:off x="438375" y="2707900"/>
            <a:ext cx="2104800" cy="975900"/>
          </a:xfrm>
          <a:prstGeom prst="flowChartAlternate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Consistency Challenges</a:t>
            </a:r>
            <a:endParaRPr sz="2000"/>
          </a:p>
        </p:txBody>
      </p:sp>
      <p:sp>
        <p:nvSpPr>
          <p:cNvPr id="229" name="Google Shape;229;p25"/>
          <p:cNvSpPr/>
          <p:nvPr/>
        </p:nvSpPr>
        <p:spPr>
          <a:xfrm>
            <a:off x="3320350" y="2660400"/>
            <a:ext cx="2104800" cy="975900"/>
          </a:xfrm>
          <a:prstGeom prst="flowChartAlternate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Lack of </a:t>
            </a:r>
            <a:r>
              <a:rPr lang="en" sz="2000"/>
              <a:t>Standardization</a:t>
            </a:r>
            <a:endParaRPr sz="2000"/>
          </a:p>
        </p:txBody>
      </p:sp>
      <p:sp>
        <p:nvSpPr>
          <p:cNvPr id="230" name="Google Shape;230;p25"/>
          <p:cNvSpPr/>
          <p:nvPr/>
        </p:nvSpPr>
        <p:spPr>
          <a:xfrm>
            <a:off x="5953925" y="2571750"/>
            <a:ext cx="2104800" cy="975900"/>
          </a:xfrm>
          <a:prstGeom prst="flowChartAlternate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Management Challenges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primary use case for NoSQL databases is managing enormous amounts of ______________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A) unorganized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B) organized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C) semi-structured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D) all of the above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37" name="Google Shape;237;p26"/>
          <p:cNvSpPr/>
          <p:nvPr/>
        </p:nvSpPr>
        <p:spPr>
          <a:xfrm>
            <a:off x="5188050" y="2560075"/>
            <a:ext cx="1707426" cy="1633176"/>
          </a:xfrm>
          <a:prstGeom prst="irregularSeal1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________ stores are used to hold data on social connections and other networks.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Key-value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Wide-column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Document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Graph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Understand</a:t>
            </a:r>
            <a:endParaRPr sz="2800"/>
          </a:p>
        </p:txBody>
      </p:sp>
      <p:sp>
        <p:nvSpPr>
          <p:cNvPr id="244" name="Google Shape;244;p27"/>
          <p:cNvSpPr/>
          <p:nvPr/>
        </p:nvSpPr>
        <p:spPr>
          <a:xfrm>
            <a:off x="5188050" y="2560075"/>
            <a:ext cx="1707426" cy="1633176"/>
          </a:xfrm>
          <a:prstGeom prst="irregularSeal1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1: First Visite MongoDB Download Center.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37" y="1130500"/>
            <a:ext cx="8312527" cy="49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1: First Visite MongoDB Download Center.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37" y="1130500"/>
            <a:ext cx="8312527" cy="49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2: Select the Version of MongoDB as per your requirements.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475" y="1311350"/>
            <a:ext cx="7487225" cy="40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3: Once download complete open the msi file and click on next button.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62" y="1311350"/>
            <a:ext cx="4870276" cy="37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4: Accept End-user licence </a:t>
            </a:r>
            <a:r>
              <a:rPr lang="en">
                <a:solidFill>
                  <a:schemeClr val="dk1"/>
                </a:solidFill>
              </a:rPr>
              <a:t>agreement</a:t>
            </a:r>
            <a:r>
              <a:rPr lang="en">
                <a:solidFill>
                  <a:schemeClr val="dk1"/>
                </a:solidFill>
              </a:rPr>
              <a:t> and click on next.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273" y="1404648"/>
            <a:ext cx="4863775" cy="39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415" l="0" r="0" t="9415"/>
          <a:stretch/>
        </p:blipFill>
        <p:spPr>
          <a:xfrm>
            <a:off x="382900" y="778425"/>
            <a:ext cx="8601775" cy="33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5: Select complete option to </a:t>
            </a:r>
            <a:r>
              <a:rPr lang="en">
                <a:solidFill>
                  <a:schemeClr val="dk1"/>
                </a:solidFill>
              </a:rPr>
              <a:t>download</a:t>
            </a:r>
            <a:r>
              <a:rPr lang="en">
                <a:solidFill>
                  <a:schemeClr val="dk1"/>
                </a:solidFill>
              </a:rPr>
              <a:t> all program features. If you want to download some specific features then you can choose custom option.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38" y="1486372"/>
            <a:ext cx="4600926" cy="35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6: Select Run service as Network Service User option and then copy Data Directory path and click on next.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0" l="129" r="119" t="0"/>
          <a:stretch/>
        </p:blipFill>
        <p:spPr>
          <a:xfrm>
            <a:off x="2389138" y="1486372"/>
            <a:ext cx="4600925" cy="35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7: Click on Install button and wait till application is getting Install.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3">
            <a:alphaModFix/>
          </a:blip>
          <a:srcRect b="922" l="0" r="0" t="922"/>
          <a:stretch/>
        </p:blipFill>
        <p:spPr>
          <a:xfrm>
            <a:off x="2389138" y="1486372"/>
            <a:ext cx="4600925" cy="35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dk1"/>
                </a:solidFill>
              </a:rPr>
              <a:t>Step 8: Click on Finish Button once installation is complete.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631" l="0" r="0" t="641"/>
          <a:stretch/>
        </p:blipFill>
        <p:spPr>
          <a:xfrm>
            <a:off x="2389138" y="1486372"/>
            <a:ext cx="4600924" cy="357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495850" y="1085975"/>
            <a:ext cx="7200900" cy="347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9: Now we have to set the Environment Variables path. Copied the path of file where we install the mongoDB. Then edit your Environment Variables and set the path.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10: let's configure the weather MongoDB got download successfully or not. Open command prompt and run the MongoDB server by using mongod Command.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11: Connect MongoDB server with MongoDB by using mongo command on command prompt , don't close the mongod command page keep it open create new prompt and write mongo command . once your server connected to database you are ready to execute any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570075" y="1968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and configuration of MongoDB</a:t>
            </a:r>
            <a:endParaRPr/>
          </a:p>
        </p:txBody>
      </p:sp>
      <p:sp>
        <p:nvSpPr>
          <p:cNvPr id="319" name="Google Shape;319;p38"/>
          <p:cNvSpPr txBox="1"/>
          <p:nvPr>
            <p:ph idx="1" type="body"/>
          </p:nvPr>
        </p:nvSpPr>
        <p:spPr>
          <a:xfrm>
            <a:off x="570075" y="820825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0813"/>
            <a:ext cx="9143999" cy="45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006650" y="629650"/>
            <a:ext cx="7198800" cy="922500"/>
          </a:xfrm>
          <a:prstGeom prst="snip1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 well-known open-source NoSQL database management system that is classified as a document-oriented database is MongoDB</a:t>
            </a:r>
            <a:endParaRPr sz="1600"/>
          </a:p>
        </p:txBody>
      </p:sp>
      <p:sp>
        <p:nvSpPr>
          <p:cNvPr id="77" name="Google Shape;77;p16"/>
          <p:cNvSpPr/>
          <p:nvPr/>
        </p:nvSpPr>
        <p:spPr>
          <a:xfrm>
            <a:off x="1029750" y="1824775"/>
            <a:ext cx="7198800" cy="9225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Large volumes of unstructured or semi-structured data can be stored, queried, and processed using this MongoDB Inc.-developed system.</a:t>
            </a:r>
            <a:endParaRPr sz="1600"/>
          </a:p>
        </p:txBody>
      </p:sp>
      <p:sp>
        <p:nvSpPr>
          <p:cNvPr id="78" name="Google Shape;78;p16"/>
          <p:cNvSpPr/>
          <p:nvPr/>
        </p:nvSpPr>
        <p:spPr>
          <a:xfrm>
            <a:off x="972600" y="3019900"/>
            <a:ext cx="7198800" cy="922500"/>
          </a:xfrm>
          <a:prstGeom prst="snip1Rect">
            <a:avLst>
              <a:gd fmla="val 16667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MongoDB stores data in flexible and dynamic documents that resemble JSON, using a document-oriented data model.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MongoDB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45700" y="135155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Document-Oriented</a:t>
            </a:r>
            <a:endParaRPr sz="1500"/>
          </a:p>
        </p:txBody>
      </p:sp>
      <p:sp>
        <p:nvSpPr>
          <p:cNvPr id="85" name="Google Shape;85;p17"/>
          <p:cNvSpPr/>
          <p:nvPr/>
        </p:nvSpPr>
        <p:spPr>
          <a:xfrm>
            <a:off x="3224475" y="148390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NoSQL</a:t>
            </a:r>
            <a:endParaRPr sz="1500"/>
          </a:p>
        </p:txBody>
      </p:sp>
      <p:sp>
        <p:nvSpPr>
          <p:cNvPr id="86" name="Google Shape;86;p17"/>
          <p:cNvSpPr/>
          <p:nvPr/>
        </p:nvSpPr>
        <p:spPr>
          <a:xfrm>
            <a:off x="5803250" y="148390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Scalability</a:t>
            </a:r>
            <a:endParaRPr sz="1500"/>
          </a:p>
        </p:txBody>
      </p:sp>
      <p:sp>
        <p:nvSpPr>
          <p:cNvPr id="87" name="Google Shape;87;p17"/>
          <p:cNvSpPr/>
          <p:nvPr/>
        </p:nvSpPr>
        <p:spPr>
          <a:xfrm>
            <a:off x="645700" y="257640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Indexes</a:t>
            </a:r>
            <a:endParaRPr sz="1500"/>
          </a:p>
        </p:txBody>
      </p:sp>
      <p:sp>
        <p:nvSpPr>
          <p:cNvPr id="88" name="Google Shape;88;p17"/>
          <p:cNvSpPr/>
          <p:nvPr/>
        </p:nvSpPr>
        <p:spPr>
          <a:xfrm>
            <a:off x="3224475" y="2691075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Aggregation Framework</a:t>
            </a:r>
            <a:endParaRPr sz="1500"/>
          </a:p>
        </p:txBody>
      </p:sp>
      <p:sp>
        <p:nvSpPr>
          <p:cNvPr id="89" name="Google Shape;89;p17"/>
          <p:cNvSpPr/>
          <p:nvPr/>
        </p:nvSpPr>
        <p:spPr>
          <a:xfrm>
            <a:off x="5803250" y="2691075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Replication and High Availability</a:t>
            </a:r>
            <a:endParaRPr sz="1500"/>
          </a:p>
        </p:txBody>
      </p:sp>
      <p:sp>
        <p:nvSpPr>
          <p:cNvPr id="90" name="Google Shape;90;p17"/>
          <p:cNvSpPr/>
          <p:nvPr/>
        </p:nvSpPr>
        <p:spPr>
          <a:xfrm>
            <a:off x="3224475" y="389825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Open Source</a:t>
            </a:r>
            <a:endParaRPr sz="1500"/>
          </a:p>
        </p:txBody>
      </p:sp>
      <p:sp>
        <p:nvSpPr>
          <p:cNvPr id="91" name="Google Shape;91;p17"/>
          <p:cNvSpPr/>
          <p:nvPr/>
        </p:nvSpPr>
        <p:spPr>
          <a:xfrm>
            <a:off x="645700" y="3801250"/>
            <a:ext cx="1905000" cy="9624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 Hoc Queries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0"/>
            <a:ext cx="7396575" cy="52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023430"/>
                </a:solidFill>
              </a:rPr>
              <a:t>What is a NoSQL database</a:t>
            </a:r>
            <a:endParaRPr sz="2700">
              <a:solidFill>
                <a:srgbClr val="02343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378650" y="1274700"/>
            <a:ext cx="8396100" cy="3174900"/>
          </a:xfrm>
          <a:prstGeom prst="bevel">
            <a:avLst>
              <a:gd fmla="val 125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NoSQL databases, often referred to as "Not Only SQL" databases, are a type of database management system that provides a non-tabular </a:t>
            </a:r>
            <a:r>
              <a:rPr lang="en" sz="1800"/>
              <a:t>storage</a:t>
            </a:r>
            <a:r>
              <a:rPr lang="en" sz="1800"/>
              <a:t> mechanism for data. Unlike traditional relational databases, which store data in structured tables with predefined schemas, NoSQL databases are designed to handle a variety of data models, making them well-suited for handling unstructured, semi-structured, or rapidly changing data. Here's a more detailed definition: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of NoSQL Database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11700" y="1152475"/>
            <a:ext cx="2207125" cy="1086500"/>
          </a:xfrm>
          <a:prstGeom prst="flowChartProcess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Flexibility in Data Modeling</a:t>
            </a:r>
            <a:endParaRPr sz="2100"/>
          </a:p>
        </p:txBody>
      </p:sp>
      <p:sp>
        <p:nvSpPr>
          <p:cNvPr id="113" name="Google Shape;113;p20"/>
          <p:cNvSpPr/>
          <p:nvPr/>
        </p:nvSpPr>
        <p:spPr>
          <a:xfrm>
            <a:off x="3060925" y="2650075"/>
            <a:ext cx="2374200" cy="992425"/>
          </a:xfrm>
          <a:prstGeom prst="flowChartProcess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High Performance</a:t>
            </a:r>
            <a:endParaRPr sz="2100"/>
          </a:p>
        </p:txBody>
      </p:sp>
      <p:sp>
        <p:nvSpPr>
          <p:cNvPr id="114" name="Google Shape;114;p20"/>
          <p:cNvSpPr/>
          <p:nvPr/>
        </p:nvSpPr>
        <p:spPr>
          <a:xfrm>
            <a:off x="311700" y="2650075"/>
            <a:ext cx="2207125" cy="992425"/>
          </a:xfrm>
          <a:prstGeom prst="flowChart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Handling Big Data</a:t>
            </a:r>
            <a:endParaRPr sz="2100"/>
          </a:p>
        </p:txBody>
      </p:sp>
      <p:sp>
        <p:nvSpPr>
          <p:cNvPr id="115" name="Google Shape;115;p20"/>
          <p:cNvSpPr/>
          <p:nvPr/>
        </p:nvSpPr>
        <p:spPr>
          <a:xfrm>
            <a:off x="3060925" y="1152475"/>
            <a:ext cx="2374200" cy="1086500"/>
          </a:xfrm>
          <a:prstGeom prst="flowChartProcess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Scalability</a:t>
            </a:r>
            <a:endParaRPr sz="2200"/>
          </a:p>
        </p:txBody>
      </p:sp>
      <p:sp>
        <p:nvSpPr>
          <p:cNvPr id="116" name="Google Shape;116;p20"/>
          <p:cNvSpPr/>
          <p:nvPr/>
        </p:nvSpPr>
        <p:spPr>
          <a:xfrm>
            <a:off x="5977225" y="2650075"/>
            <a:ext cx="2480025" cy="992425"/>
          </a:xfrm>
          <a:prstGeom prst="flowChartProcess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Distributed and Fault-Tolerant Architectures</a:t>
            </a:r>
            <a:endParaRPr sz="2100"/>
          </a:p>
        </p:txBody>
      </p:sp>
      <p:sp>
        <p:nvSpPr>
          <p:cNvPr id="117" name="Google Shape;117;p20"/>
          <p:cNvSpPr/>
          <p:nvPr/>
        </p:nvSpPr>
        <p:spPr>
          <a:xfrm>
            <a:off x="5977225" y="1152475"/>
            <a:ext cx="2480025" cy="992425"/>
          </a:xfrm>
          <a:prstGeom prst="flowChartProcess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Support for Complex Data Type</a:t>
            </a:r>
            <a:endParaRPr sz="2100"/>
          </a:p>
        </p:txBody>
      </p:sp>
      <p:sp>
        <p:nvSpPr>
          <p:cNvPr id="118" name="Google Shape;118;p20"/>
          <p:cNvSpPr/>
          <p:nvPr/>
        </p:nvSpPr>
        <p:spPr>
          <a:xfrm>
            <a:off x="6113675" y="4053600"/>
            <a:ext cx="2207125" cy="1086500"/>
          </a:xfrm>
          <a:prstGeom prst="flowChartProcess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Global Availability</a:t>
            </a:r>
            <a:endParaRPr sz="2100"/>
          </a:p>
        </p:txBody>
      </p:sp>
      <p:sp>
        <p:nvSpPr>
          <p:cNvPr id="119" name="Google Shape;119;p20"/>
          <p:cNvSpPr/>
          <p:nvPr/>
        </p:nvSpPr>
        <p:spPr>
          <a:xfrm>
            <a:off x="3144463" y="4053600"/>
            <a:ext cx="2207125" cy="1086500"/>
          </a:xfrm>
          <a:prstGeom prst="flowChartProcess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Real Time Data Processing</a:t>
            </a:r>
            <a:endParaRPr sz="2100"/>
          </a:p>
        </p:txBody>
      </p:sp>
      <p:sp>
        <p:nvSpPr>
          <p:cNvPr id="120" name="Google Shape;120;p20"/>
          <p:cNvSpPr/>
          <p:nvPr/>
        </p:nvSpPr>
        <p:spPr>
          <a:xfrm>
            <a:off x="311700" y="3996800"/>
            <a:ext cx="2207125" cy="1086500"/>
          </a:xfrm>
          <a:prstGeom prst="flowChartProcess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Cost</a:t>
            </a:r>
            <a:r>
              <a:rPr lang="en" sz="2100"/>
              <a:t> Effective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Type of NoSQL Database</a:t>
            </a:r>
            <a:endParaRPr sz="2500"/>
          </a:p>
        </p:txBody>
      </p:sp>
      <p:sp>
        <p:nvSpPr>
          <p:cNvPr id="126" name="Google Shape;126;p21"/>
          <p:cNvSpPr/>
          <p:nvPr/>
        </p:nvSpPr>
        <p:spPr>
          <a:xfrm>
            <a:off x="857732" y="1347503"/>
            <a:ext cx="3564014" cy="1570426"/>
          </a:xfrm>
          <a:custGeom>
            <a:rect b="b" l="l" r="r" t="t"/>
            <a:pathLst>
              <a:path extrusionOk="0" h="1938797" w="3175068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28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These databases allow users to query data using document-oriented query languages and store data as semi-structured documents like XML or JSON.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976187" y="1347503"/>
            <a:ext cx="3564014" cy="1570426"/>
          </a:xfrm>
          <a:custGeom>
            <a:rect b="b" l="l" r="r" t="t"/>
            <a:pathLst>
              <a:path extrusionOk="0" h="1938797" w="3175068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28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These databases are designed for quick and easy read/write operations and store data as key-value pairs.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857732" y="1126857"/>
            <a:ext cx="3564014" cy="480773"/>
          </a:xfrm>
          <a:custGeom>
            <a:rect b="b" l="l" r="r" t="t"/>
            <a:pathLst>
              <a:path extrusionOk="0" h="593547" w="3175068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3A5C84"/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FFFFFF"/>
                </a:solidFill>
              </a:rPr>
              <a:t>Document Database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4976187" y="1126857"/>
            <a:ext cx="3564014" cy="480773"/>
          </a:xfrm>
          <a:custGeom>
            <a:rect b="b" l="l" r="r" t="t"/>
            <a:pathLst>
              <a:path extrusionOk="0" h="593547" w="3175068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C27BA0"/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262626"/>
                </a:solidFill>
              </a:rPr>
              <a:t>Key-value Stores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838200" y="3433283"/>
            <a:ext cx="3564014" cy="1570426"/>
          </a:xfrm>
          <a:custGeom>
            <a:rect b="b" l="l" r="r" t="t"/>
            <a:pathLst>
              <a:path extrusionOk="0" h="1938797" w="3175068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28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27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These types of databases hold information in the form of sets of columns that are regarded as a single unit, called column families. They are designed to query massive volumes of data quickly and effectively.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4956655" y="3433283"/>
            <a:ext cx="3564014" cy="1570426"/>
          </a:xfrm>
          <a:custGeom>
            <a:rect b="b" l="l" r="r" t="t"/>
            <a:pathLst>
              <a:path extrusionOk="0" h="1938797" w="3175068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28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Graph databases are made to manage intricate interactions between data by storing data as nodes and edges.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838200" y="3212637"/>
            <a:ext cx="3564014" cy="480773"/>
          </a:xfrm>
          <a:custGeom>
            <a:rect b="b" l="l" r="r" t="t"/>
            <a:pathLst>
              <a:path extrusionOk="0" h="593547" w="3175068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FFCC4C"/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262626"/>
                </a:solidFill>
              </a:rPr>
              <a:t>Column-family stores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956655" y="3212637"/>
            <a:ext cx="3564014" cy="480773"/>
          </a:xfrm>
          <a:custGeom>
            <a:rect b="b" l="l" r="r" t="t"/>
            <a:pathLst>
              <a:path extrusionOk="0" h="593547" w="3175068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rgbClr val="C13018"/>
          </a:solidFill>
          <a:ln>
            <a:noFill/>
          </a:ln>
        </p:spPr>
        <p:txBody>
          <a:bodyPr anchorCtr="0" anchor="ctr" bIns="45700" lIns="91425" spcFirstLastPara="1" rIns="18287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rgbClr val="FFFFFF"/>
                </a:solidFill>
              </a:rPr>
              <a:t>Graph Database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Features</a:t>
            </a:r>
            <a:r>
              <a:rPr lang="en"/>
              <a:t> of Nosql </a:t>
            </a:r>
            <a:r>
              <a:rPr lang="en"/>
              <a:t>Database</a:t>
            </a:r>
            <a:r>
              <a:rPr lang="en"/>
              <a:t> </a:t>
            </a:r>
            <a:endParaRPr/>
          </a:p>
        </p:txBody>
      </p:sp>
      <p:grpSp>
        <p:nvGrpSpPr>
          <p:cNvPr id="139" name="Google Shape;139;p22"/>
          <p:cNvGrpSpPr/>
          <p:nvPr/>
        </p:nvGrpSpPr>
        <p:grpSpPr>
          <a:xfrm>
            <a:off x="625650" y="4243476"/>
            <a:ext cx="7514198" cy="829600"/>
            <a:chOff x="1593000" y="2322568"/>
            <a:chExt cx="5957975" cy="643500"/>
          </a:xfrm>
        </p:grpSpPr>
        <p:sp>
          <p:nvSpPr>
            <p:cNvPr id="140" name="Google Shape;140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Key-Value Based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Key-value data models are used by other NoSQL databases like Redis, where data is kept as an array of key-value pairs.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  <p:grpSp>
        <p:nvGrpSpPr>
          <p:cNvPr id="147" name="Google Shape;147;p22"/>
          <p:cNvGrpSpPr/>
          <p:nvPr/>
        </p:nvGrpSpPr>
        <p:grpSpPr>
          <a:xfrm>
            <a:off x="625499" y="3250148"/>
            <a:ext cx="7514198" cy="915882"/>
            <a:chOff x="1593000" y="2264350"/>
            <a:chExt cx="5957975" cy="701718"/>
          </a:xfrm>
        </p:grpSpPr>
        <p:sp>
          <p:nvSpPr>
            <p:cNvPr id="148" name="Google Shape;148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Document Based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4415150" y="22643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Certain NoSQL databases, like MongoDB, store data in a scales-semi-structured format, such JSON or BSON, using a document-based data paradigm.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625624" y="2250452"/>
            <a:ext cx="7514198" cy="915894"/>
            <a:chOff x="1593000" y="2322568"/>
            <a:chExt cx="5957975" cy="643500"/>
          </a:xfrm>
        </p:grpSpPr>
        <p:sp>
          <p:nvSpPr>
            <p:cNvPr id="156" name="Google Shape;156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Horizontal Scalability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NoSQL databases are ideal for handling massive volumes of data and significant traffic because they are made to scale up by adding more nodes to a database cluster.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  <p:grpSp>
        <p:nvGrpSpPr>
          <p:cNvPr id="163" name="Google Shape;163;p22"/>
          <p:cNvGrpSpPr/>
          <p:nvPr/>
        </p:nvGrpSpPr>
        <p:grpSpPr>
          <a:xfrm>
            <a:off x="625545" y="1196962"/>
            <a:ext cx="7514198" cy="915894"/>
            <a:chOff x="1593000" y="2322568"/>
            <a:chExt cx="5957975" cy="643500"/>
          </a:xfrm>
        </p:grpSpPr>
        <p:sp>
          <p:nvSpPr>
            <p:cNvPr id="164" name="Google Shape;164;p2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</a:rPr>
                <a:t>Dynamic Schema</a:t>
              </a:r>
              <a:endParaRPr sz="210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1200"/>
                <a:buChar char="●"/>
              </a:pPr>
              <a:r>
                <a:rPr lang="en" sz="1200">
                  <a:solidFill>
                    <a:srgbClr val="1B786E"/>
                  </a:solidFill>
                </a:rPr>
                <a:t>NoSQL databases don't have set schemas, they may adapt to changing data structures without requiring migrations or schema changes.</a:t>
              </a:r>
              <a:endParaRPr sz="1200">
                <a:solidFill>
                  <a:srgbClr val="1B786E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