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
      <p:font typeface="Libre Franklin"/>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DA00A6-5D11-4BA5-9BEF-388D02BD3DB8}">
  <a:tblStyle styleId="{0DDA00A6-5D11-4BA5-9BEF-388D02BD3D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46" Type="http://schemas.openxmlformats.org/officeDocument/2006/relationships/font" Target="fonts/LibreFranklin-bold.fntdata"/><Relationship Id="rId23" Type="http://schemas.openxmlformats.org/officeDocument/2006/relationships/slide" Target="slides/slide17.xml"/><Relationship Id="rId45" Type="http://schemas.openxmlformats.org/officeDocument/2006/relationships/font" Target="fonts/LibreFrankli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LibreFranklin-boldItalic.fntdata"/><Relationship Id="rId25" Type="http://schemas.openxmlformats.org/officeDocument/2006/relationships/slide" Target="slides/slide19.xml"/><Relationship Id="rId47" Type="http://schemas.openxmlformats.org/officeDocument/2006/relationships/font" Target="fonts/LibreFranklin-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e1229652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10e1229652b_0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1fa1b688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1fa1b688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dfebfae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dfebfae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dfebfae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dfebfae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dfebfaea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dfebfaea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dfebfaea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dfebfaea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dfebfaea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dfebfaea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dfebfaea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dfebfaea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dfebfaea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9dfebfaea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dfebfaea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dfebfaea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dfebfaea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dfebfaea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da346066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da346066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dfebfaea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9dfebfaea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dfebfaea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9dfebfaea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dfebfaea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dfebfaea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dfebfaea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9dfebfaea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dfebfaea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9dfebfaea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9dfebfaea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9dfebfaea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dfebfaea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dfebfaea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9dfebfaea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dfebfaea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9dfebfaea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9dfebfaea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9dfebfaea9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9dfebfaea9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will get brief knowledge about crud operations after performing this mini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da346066c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da346066c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9dfebfaea9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9dfebfaea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9e4974d58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9e4974d58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9e4974d58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9e4974d58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9e4974d58b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9e4974d58b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9e4974d58b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9e4974d58b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1fa1b688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1fa1b68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1fa1b68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1fa1b68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1fa1b68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1fa1b68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db.articles.insertOne({</a:t>
            </a:r>
            <a:endParaRPr/>
          </a:p>
          <a:p>
            <a:pPr indent="0" lvl="0" marL="0" rtl="0" algn="l">
              <a:spcBef>
                <a:spcPts val="0"/>
              </a:spcBef>
              <a:spcAft>
                <a:spcPts val="0"/>
              </a:spcAft>
              <a:buClr>
                <a:schemeClr val="dk1"/>
              </a:buClr>
              <a:buSzPts val="1100"/>
              <a:buFont typeface="Arial"/>
              <a:buNone/>
            </a:pPr>
            <a:r>
              <a:rPr lang="en"/>
              <a:t>  title: "Introduction to MongoDB",</a:t>
            </a:r>
            <a:endParaRPr/>
          </a:p>
          <a:p>
            <a:pPr indent="0" lvl="0" marL="0" rtl="0" algn="l">
              <a:spcBef>
                <a:spcPts val="0"/>
              </a:spcBef>
              <a:spcAft>
                <a:spcPts val="0"/>
              </a:spcAft>
              <a:buClr>
                <a:schemeClr val="dk1"/>
              </a:buClr>
              <a:buSzPts val="1100"/>
              <a:buFont typeface="Arial"/>
              <a:buNone/>
            </a:pPr>
            <a:r>
              <a:rPr lang="en"/>
              <a:t>  author: "John Doe",</a:t>
            </a:r>
            <a:endParaRPr/>
          </a:p>
          <a:p>
            <a:pPr indent="0" lvl="0" marL="0" rtl="0" algn="l">
              <a:spcBef>
                <a:spcPts val="0"/>
              </a:spcBef>
              <a:spcAft>
                <a:spcPts val="0"/>
              </a:spcAft>
              <a:buClr>
                <a:schemeClr val="dk1"/>
              </a:buClr>
              <a:buSzPts val="1100"/>
              <a:buFont typeface="Arial"/>
              <a:buNone/>
            </a:pPr>
            <a:r>
              <a:rPr lang="en"/>
              <a:t>  content: "MongoDB is a NoSQL database...",</a:t>
            </a:r>
            <a:endParaRPr/>
          </a:p>
          <a:p>
            <a:pPr indent="0" lvl="0" marL="0" rtl="0" algn="l">
              <a:spcBef>
                <a:spcPts val="0"/>
              </a:spcBef>
              <a:spcAft>
                <a:spcPts val="0"/>
              </a:spcAft>
              <a:buClr>
                <a:schemeClr val="dk1"/>
              </a:buClr>
              <a:buSzPts val="1100"/>
              <a:buFont typeface="Arial"/>
              <a:buNone/>
            </a:pPr>
            <a:r>
              <a:rPr lang="en"/>
              <a:t>  tags: ["MongoDB", "NoSQL", "Database"],</a:t>
            </a:r>
            <a:endParaRPr/>
          </a:p>
          <a:p>
            <a:pPr indent="0" lvl="0" marL="0" rtl="0" algn="l">
              <a:spcBef>
                <a:spcPts val="0"/>
              </a:spcBef>
              <a:spcAft>
                <a:spcPts val="0"/>
              </a:spcAft>
              <a:buClr>
                <a:schemeClr val="dk1"/>
              </a:buClr>
              <a:buSzPts val="1100"/>
              <a:buFont typeface="Arial"/>
              <a:buNone/>
            </a:pPr>
            <a:r>
              <a:rPr lang="en"/>
              <a:t>  publishedDate: ISODate("2023-01-01T00:00:00Z"),</a:t>
            </a:r>
            <a:endParaRPr/>
          </a:p>
          <a:p>
            <a:pPr indent="0" lvl="0" marL="0" rtl="0" algn="l">
              <a:spcBef>
                <a:spcPts val="0"/>
              </a:spcBef>
              <a:spcAft>
                <a:spcPts val="0"/>
              </a:spcAft>
              <a:buClr>
                <a:schemeClr val="dk1"/>
              </a:buClr>
              <a:buSzPts val="1100"/>
              <a:buFont typeface="Arial"/>
              <a:buNone/>
            </a:pPr>
            <a:r>
              <a:rPr lang="en"/>
              <a:t>  views: 0</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1fa1b688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1fa1b688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1fa1b688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1fa1b688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1fa1b688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1fa1b688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13"/>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rtl="0" algn="l">
              <a:lnSpc>
                <a:spcPct val="89000"/>
              </a:lnSpc>
              <a:spcBef>
                <a:spcPts val="0"/>
              </a:spcBef>
              <a:spcAft>
                <a:spcPts val="0"/>
              </a:spcAft>
              <a:buClr>
                <a:schemeClr val="dk2"/>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p13"/>
          <p:cNvSpPr txBox="1"/>
          <p:nvPr>
            <p:ph idx="1" type="body"/>
          </p:nvPr>
        </p:nvSpPr>
        <p:spPr>
          <a:xfrm>
            <a:off x="1028700" y="1714500"/>
            <a:ext cx="7200900" cy="2686200"/>
          </a:xfrm>
          <a:prstGeom prst="rect">
            <a:avLst/>
          </a:prstGeom>
          <a:noFill/>
          <a:ln>
            <a:noFill/>
          </a:ln>
        </p:spPr>
        <p:txBody>
          <a:bodyPr anchorCtr="0" anchor="t" bIns="34275" lIns="68575" spcFirstLastPara="1" rIns="68575" wrap="square" tIns="34275">
            <a:normAutofit/>
          </a:bodyPr>
          <a:lstStyle>
            <a:lvl1pPr indent="-317500" lvl="0" marL="457200" rtl="0" algn="l">
              <a:lnSpc>
                <a:spcPct val="94000"/>
              </a:lnSpc>
              <a:spcBef>
                <a:spcPts val="800"/>
              </a:spcBef>
              <a:spcAft>
                <a:spcPts val="0"/>
              </a:spcAft>
              <a:buClr>
                <a:schemeClr val="dk2"/>
              </a:buClr>
              <a:buSzPts val="1400"/>
              <a:buChar char="●"/>
              <a:defRPr/>
            </a:lvl1pPr>
            <a:lvl2pPr indent="-317500" lvl="1" marL="914400" rtl="0" algn="l">
              <a:lnSpc>
                <a:spcPct val="94000"/>
              </a:lnSpc>
              <a:spcBef>
                <a:spcPts val="400"/>
              </a:spcBef>
              <a:spcAft>
                <a:spcPts val="0"/>
              </a:spcAft>
              <a:buClr>
                <a:schemeClr val="dk2"/>
              </a:buClr>
              <a:buSzPts val="1400"/>
              <a:buChar char="○"/>
              <a:defRPr/>
            </a:lvl2pPr>
            <a:lvl3pPr indent="-317500" lvl="2" marL="1371600" rtl="0" algn="l">
              <a:lnSpc>
                <a:spcPct val="94000"/>
              </a:lnSpc>
              <a:spcBef>
                <a:spcPts val="400"/>
              </a:spcBef>
              <a:spcAft>
                <a:spcPts val="0"/>
              </a:spcAft>
              <a:buClr>
                <a:schemeClr val="dk2"/>
              </a:buClr>
              <a:buSzPts val="1400"/>
              <a:buChar char="■"/>
              <a:defRPr/>
            </a:lvl3pPr>
            <a:lvl4pPr indent="-317500" lvl="3" marL="1828800" rtl="0" algn="l">
              <a:lnSpc>
                <a:spcPct val="94000"/>
              </a:lnSpc>
              <a:spcBef>
                <a:spcPts val="400"/>
              </a:spcBef>
              <a:spcAft>
                <a:spcPts val="0"/>
              </a:spcAft>
              <a:buClr>
                <a:schemeClr val="dk2"/>
              </a:buClr>
              <a:buSzPts val="1400"/>
              <a:buChar char="●"/>
              <a:defRPr/>
            </a:lvl4pPr>
            <a:lvl5pPr indent="-317500" lvl="4" marL="2286000" rtl="0" algn="l">
              <a:lnSpc>
                <a:spcPct val="94000"/>
              </a:lnSpc>
              <a:spcBef>
                <a:spcPts val="400"/>
              </a:spcBef>
              <a:spcAft>
                <a:spcPts val="0"/>
              </a:spcAft>
              <a:buClr>
                <a:schemeClr val="dk2"/>
              </a:buClr>
              <a:buSzPts val="1400"/>
              <a:buChar char="○"/>
              <a:defRPr/>
            </a:lvl5pPr>
            <a:lvl6pPr indent="-317500" lvl="5" marL="2743200" rtl="0" algn="l">
              <a:lnSpc>
                <a:spcPct val="94000"/>
              </a:lnSpc>
              <a:spcBef>
                <a:spcPts val="400"/>
              </a:spcBef>
              <a:spcAft>
                <a:spcPts val="0"/>
              </a:spcAft>
              <a:buClr>
                <a:schemeClr val="dk2"/>
              </a:buClr>
              <a:buSzPts val="1400"/>
              <a:buChar char="■"/>
              <a:defRPr/>
            </a:lvl6pPr>
            <a:lvl7pPr indent="-317500" lvl="6" marL="3200400" rtl="0" algn="l">
              <a:lnSpc>
                <a:spcPct val="94000"/>
              </a:lnSpc>
              <a:spcBef>
                <a:spcPts val="400"/>
              </a:spcBef>
              <a:spcAft>
                <a:spcPts val="0"/>
              </a:spcAft>
              <a:buClr>
                <a:schemeClr val="dk2"/>
              </a:buClr>
              <a:buSzPts val="1400"/>
              <a:buChar char="●"/>
              <a:defRPr/>
            </a:lvl7pPr>
            <a:lvl8pPr indent="-317500" lvl="7" marL="3657600" rtl="0" algn="l">
              <a:lnSpc>
                <a:spcPct val="94000"/>
              </a:lnSpc>
              <a:spcBef>
                <a:spcPts val="400"/>
              </a:spcBef>
              <a:spcAft>
                <a:spcPts val="0"/>
              </a:spcAft>
              <a:buClr>
                <a:schemeClr val="dk2"/>
              </a:buClr>
              <a:buSzPts val="1400"/>
              <a:buChar char="○"/>
              <a:defRPr/>
            </a:lvl8pPr>
            <a:lvl9pPr indent="-317500" lvl="8" marL="4114800" rtl="0" algn="l">
              <a:lnSpc>
                <a:spcPct val="94000"/>
              </a:lnSpc>
              <a:spcBef>
                <a:spcPts val="400"/>
              </a:spcBef>
              <a:spcAft>
                <a:spcPts val="200"/>
              </a:spcAft>
              <a:buClr>
                <a:schemeClr val="dk2"/>
              </a:buClr>
              <a:buSzPts val="1400"/>
              <a:buChar char="■"/>
              <a:defRPr/>
            </a:lvl9pPr>
          </a:lstStyle>
          <a:p/>
        </p:txBody>
      </p:sp>
      <p:sp>
        <p:nvSpPr>
          <p:cNvPr id="54" name="Google Shape;54;p13"/>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120631" y="0"/>
            <a:ext cx="1023369" cy="39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EFF"/>
        </a:solidFill>
      </p:bgPr>
    </p:bg>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0" l="0" r="0" t="0"/>
          <a:stretch/>
        </p:blipFill>
        <p:spPr>
          <a:xfrm>
            <a:off x="2804234" y="1291382"/>
            <a:ext cx="3535533" cy="1471005"/>
          </a:xfrm>
          <a:prstGeom prst="rect">
            <a:avLst/>
          </a:prstGeom>
          <a:noFill/>
          <a:ln>
            <a:noFill/>
          </a:ln>
        </p:spPr>
      </p:pic>
      <p:sp>
        <p:nvSpPr>
          <p:cNvPr id="62" name="Google Shape;62;p14"/>
          <p:cNvSpPr txBox="1"/>
          <p:nvPr/>
        </p:nvSpPr>
        <p:spPr>
          <a:xfrm>
            <a:off x="1683675" y="3077175"/>
            <a:ext cx="5878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1F1F1F"/>
                </a:solidFill>
                <a:highlight>
                  <a:srgbClr val="FFFFFF"/>
                </a:highlight>
                <a:latin typeface="Roboto"/>
                <a:ea typeface="Roboto"/>
                <a:cs typeface="Roboto"/>
                <a:sym typeface="Roboto"/>
              </a:rPr>
              <a:t>CRUD operations in MongoDB</a:t>
            </a:r>
            <a:endParaRPr b="1" sz="3300">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Operation</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5" name="Google Shape;135;p23"/>
          <p:cNvSpPr/>
          <p:nvPr/>
        </p:nvSpPr>
        <p:spPr>
          <a:xfrm>
            <a:off x="415725" y="1192025"/>
            <a:ext cx="8335800" cy="1919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t>read operations are used to retrieve data from the database. The primary command for read operations is find(), which allows you to query the collections to retrieve documents that match certain criteria.</a:t>
            </a:r>
            <a:endParaRPr sz="2300"/>
          </a:p>
        </p:txBody>
      </p:sp>
      <p:pic>
        <p:nvPicPr>
          <p:cNvPr id="136" name="Google Shape;136;p23"/>
          <p:cNvPicPr preferRelativeResize="0"/>
          <p:nvPr/>
        </p:nvPicPr>
        <p:blipFill>
          <a:blip r:embed="rId3">
            <a:alphaModFix/>
          </a:blip>
          <a:stretch>
            <a:fillRect/>
          </a:stretch>
        </p:blipFill>
        <p:spPr>
          <a:xfrm>
            <a:off x="5135025" y="2495500"/>
            <a:ext cx="3616501" cy="2073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 all the documents in collections</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3" name="Google Shape;143;p24"/>
          <p:cNvSpPr/>
          <p:nvPr/>
        </p:nvSpPr>
        <p:spPr>
          <a:xfrm>
            <a:off x="4806363" y="969300"/>
            <a:ext cx="4156200" cy="5091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Use db.collection_name.find() method to get all </a:t>
            </a:r>
            <a:r>
              <a:rPr lang="en" sz="1600"/>
              <a:t>documents from collections.</a:t>
            </a:r>
            <a:endParaRPr sz="1600"/>
          </a:p>
        </p:txBody>
      </p:sp>
      <p:pic>
        <p:nvPicPr>
          <p:cNvPr id="144" name="Google Shape;144;p24"/>
          <p:cNvPicPr preferRelativeResize="0"/>
          <p:nvPr/>
        </p:nvPicPr>
        <p:blipFill>
          <a:blip r:embed="rId3">
            <a:alphaModFix/>
          </a:blip>
          <a:stretch>
            <a:fillRect/>
          </a:stretch>
        </p:blipFill>
        <p:spPr>
          <a:xfrm>
            <a:off x="311699" y="1096550"/>
            <a:ext cx="4376315" cy="3346950"/>
          </a:xfrm>
          <a:prstGeom prst="rect">
            <a:avLst/>
          </a:prstGeom>
          <a:noFill/>
          <a:ln>
            <a:noFill/>
          </a:ln>
        </p:spPr>
      </p:pic>
      <p:pic>
        <p:nvPicPr>
          <p:cNvPr id="145" name="Google Shape;145;p24"/>
          <p:cNvPicPr preferRelativeResize="0"/>
          <p:nvPr/>
        </p:nvPicPr>
        <p:blipFill>
          <a:blip r:embed="rId4">
            <a:alphaModFix/>
          </a:blip>
          <a:stretch>
            <a:fillRect/>
          </a:stretch>
        </p:blipFill>
        <p:spPr>
          <a:xfrm>
            <a:off x="4889327" y="1595050"/>
            <a:ext cx="3990278" cy="2772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205650" y="73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 the Specific </a:t>
            </a:r>
            <a:r>
              <a:rPr lang="en"/>
              <a:t>Field</a:t>
            </a:r>
            <a:r>
              <a:rPr lang="en"/>
              <a:t> from Document</a:t>
            </a:r>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5"/>
          <p:cNvPicPr preferRelativeResize="0"/>
          <p:nvPr/>
        </p:nvPicPr>
        <p:blipFill>
          <a:blip r:embed="rId3">
            <a:alphaModFix/>
          </a:blip>
          <a:stretch>
            <a:fillRect/>
          </a:stretch>
        </p:blipFill>
        <p:spPr>
          <a:xfrm>
            <a:off x="205650" y="773800"/>
            <a:ext cx="6456825" cy="3610375"/>
          </a:xfrm>
          <a:prstGeom prst="rect">
            <a:avLst/>
          </a:prstGeom>
          <a:noFill/>
          <a:ln>
            <a:noFill/>
          </a:ln>
        </p:spPr>
      </p:pic>
      <p:sp>
        <p:nvSpPr>
          <p:cNvPr id="153" name="Google Shape;153;p25"/>
          <p:cNvSpPr/>
          <p:nvPr/>
        </p:nvSpPr>
        <p:spPr>
          <a:xfrm>
            <a:off x="6789525" y="820850"/>
            <a:ext cx="2227200" cy="32664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Use this command to get specific </a:t>
            </a:r>
            <a:r>
              <a:rPr lang="en" sz="1700"/>
              <a:t>field</a:t>
            </a:r>
            <a:r>
              <a:rPr lang="en" sz="1700"/>
              <a:t> from </a:t>
            </a:r>
            <a:r>
              <a:rPr lang="en" sz="1700"/>
              <a:t>document</a:t>
            </a:r>
            <a:endParaRPr sz="1700"/>
          </a:p>
          <a:p>
            <a:pPr indent="0" lvl="0" marL="0" rtl="0" algn="l">
              <a:spcBef>
                <a:spcPts val="0"/>
              </a:spcBef>
              <a:spcAft>
                <a:spcPts val="0"/>
              </a:spcAft>
              <a:buNone/>
            </a:pPr>
            <a:r>
              <a:t/>
            </a:r>
            <a:endParaRPr sz="1700"/>
          </a:p>
          <a:p>
            <a:pPr indent="0" lvl="0" marL="0" rtl="0" algn="l">
              <a:spcBef>
                <a:spcPts val="0"/>
              </a:spcBef>
              <a:spcAft>
                <a:spcPts val="0"/>
              </a:spcAft>
              <a:buClr>
                <a:schemeClr val="dk1"/>
              </a:buClr>
              <a:buSzPts val="1100"/>
              <a:buFont typeface="Arial"/>
              <a:buNone/>
            </a:pPr>
            <a:r>
              <a:rPr lang="en" sz="1700"/>
              <a:t>db.collectionName.find({}, { key1: 1, key2: 1 });</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None/>
            </a:pPr>
            <a:r>
              <a:rPr lang="en" sz="1700"/>
              <a:t>It will return only key1 and key2 value from document.</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Filter documents based on a condition</a:t>
            </a:r>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6"/>
          <p:cNvPicPr preferRelativeResize="0"/>
          <p:nvPr/>
        </p:nvPicPr>
        <p:blipFill>
          <a:blip r:embed="rId3">
            <a:alphaModFix/>
          </a:blip>
          <a:stretch>
            <a:fillRect/>
          </a:stretch>
        </p:blipFill>
        <p:spPr>
          <a:xfrm>
            <a:off x="1419975" y="2252325"/>
            <a:ext cx="5648325" cy="2343150"/>
          </a:xfrm>
          <a:prstGeom prst="rect">
            <a:avLst/>
          </a:prstGeom>
          <a:noFill/>
          <a:ln>
            <a:noFill/>
          </a:ln>
        </p:spPr>
      </p:pic>
      <p:sp>
        <p:nvSpPr>
          <p:cNvPr id="161" name="Google Shape;161;p26"/>
          <p:cNvSpPr/>
          <p:nvPr/>
        </p:nvSpPr>
        <p:spPr>
          <a:xfrm>
            <a:off x="532400" y="1152475"/>
            <a:ext cx="7423500" cy="9651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db.collectionName.find({ key: value });</a:t>
            </a:r>
            <a:endParaRPr sz="1600"/>
          </a:p>
          <a:p>
            <a:pPr indent="0" lvl="0" marL="0" rtl="0" algn="l">
              <a:spcBef>
                <a:spcPts val="0"/>
              </a:spcBef>
              <a:spcAft>
                <a:spcPts val="0"/>
              </a:spcAft>
              <a:buNone/>
            </a:pPr>
            <a:r>
              <a:rPr lang="en" sz="1600"/>
              <a:t>Use this command to get the documents where the value of the field key is equal to the specified value.</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logical operators</a:t>
            </a:r>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7"/>
          <p:cNvPicPr preferRelativeResize="0"/>
          <p:nvPr/>
        </p:nvPicPr>
        <p:blipFill rotWithShape="1">
          <a:blip r:embed="rId3">
            <a:alphaModFix/>
          </a:blip>
          <a:srcRect b="0" l="6777" r="6777" t="0"/>
          <a:stretch/>
        </p:blipFill>
        <p:spPr>
          <a:xfrm>
            <a:off x="1419975" y="2252325"/>
            <a:ext cx="5648325" cy="2343150"/>
          </a:xfrm>
          <a:prstGeom prst="rect">
            <a:avLst/>
          </a:prstGeom>
          <a:noFill/>
          <a:ln>
            <a:noFill/>
          </a:ln>
        </p:spPr>
      </p:pic>
      <p:sp>
        <p:nvSpPr>
          <p:cNvPr id="169" name="Google Shape;169;p27"/>
          <p:cNvSpPr/>
          <p:nvPr/>
        </p:nvSpPr>
        <p:spPr>
          <a:xfrm>
            <a:off x="532400" y="1152475"/>
            <a:ext cx="7423500" cy="9651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db.collectionName.find({ $or: [{ key1: value1 }, { key2: value2 }] });</a:t>
            </a:r>
            <a:endParaRPr sz="1600"/>
          </a:p>
          <a:p>
            <a:pPr indent="0" lvl="0" marL="0" rtl="0" algn="l">
              <a:spcBef>
                <a:spcPts val="0"/>
              </a:spcBef>
              <a:spcAft>
                <a:spcPts val="0"/>
              </a:spcAft>
              <a:buNone/>
            </a:pPr>
            <a:r>
              <a:rPr lang="en" sz="1600"/>
              <a:t>This commands returns documents where either key1 is equal to value1 or key2 is equal to value2.</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Operator</a:t>
            </a:r>
            <a:endParaRPr/>
          </a:p>
        </p:txBody>
      </p:sp>
      <p:sp>
        <p:nvSpPr>
          <p:cNvPr id="175" name="Google Shape;17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6" name="Google Shape;176;p28"/>
          <p:cNvSpPr/>
          <p:nvPr/>
        </p:nvSpPr>
        <p:spPr>
          <a:xfrm>
            <a:off x="311700" y="1227475"/>
            <a:ext cx="3009900" cy="22764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t>db.collectionName.find({ age: { $gt: 25 } });</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None/>
            </a:pPr>
            <a:r>
              <a:rPr lang="en" sz="1700"/>
              <a:t>This will return documents where the value of the age field is greater than 25.</a:t>
            </a:r>
            <a:endParaRPr sz="1700"/>
          </a:p>
        </p:txBody>
      </p:sp>
      <p:pic>
        <p:nvPicPr>
          <p:cNvPr id="177" name="Google Shape;177;p28"/>
          <p:cNvPicPr preferRelativeResize="0"/>
          <p:nvPr/>
        </p:nvPicPr>
        <p:blipFill>
          <a:blip r:embed="rId3">
            <a:alphaModFix/>
          </a:blip>
          <a:stretch>
            <a:fillRect/>
          </a:stretch>
        </p:blipFill>
        <p:spPr>
          <a:xfrm>
            <a:off x="3613450" y="693575"/>
            <a:ext cx="5063676" cy="3610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Comparison Operators</a:t>
            </a:r>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4" name="Google Shape;184;p29"/>
          <p:cNvSpPr/>
          <p:nvPr/>
        </p:nvSpPr>
        <p:spPr>
          <a:xfrm>
            <a:off x="311700" y="1152475"/>
            <a:ext cx="3627000" cy="36270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arenR"/>
            </a:pPr>
            <a:r>
              <a:rPr lang="en"/>
              <a:t>Equal to:</a:t>
            </a:r>
            <a:endParaRPr/>
          </a:p>
          <a:p>
            <a:pPr indent="0" lvl="0" marL="457200" rtl="0" algn="l">
              <a:spcBef>
                <a:spcPts val="0"/>
              </a:spcBef>
              <a:spcAft>
                <a:spcPts val="0"/>
              </a:spcAft>
              <a:buNone/>
            </a:pPr>
            <a:r>
              <a:rPr lang="en"/>
              <a:t>Syntax: { field: value } or { field: { $eq: value }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R"/>
            </a:pPr>
            <a:r>
              <a:rPr lang="en"/>
              <a:t>Not equal to:</a:t>
            </a:r>
            <a:endParaRPr/>
          </a:p>
          <a:p>
            <a:pPr indent="0" lvl="0" marL="457200" rtl="0" algn="l">
              <a:spcBef>
                <a:spcPts val="0"/>
              </a:spcBef>
              <a:spcAft>
                <a:spcPts val="0"/>
              </a:spcAft>
              <a:buNone/>
            </a:pPr>
            <a:r>
              <a:rPr lang="en"/>
              <a:t>Syntax: { field: { $ne: value }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R"/>
            </a:pPr>
            <a:r>
              <a:rPr lang="en"/>
              <a:t>Greater than:</a:t>
            </a:r>
            <a:endParaRPr/>
          </a:p>
          <a:p>
            <a:pPr indent="0" lvl="0" marL="457200" rtl="0" algn="l">
              <a:spcBef>
                <a:spcPts val="0"/>
              </a:spcBef>
              <a:spcAft>
                <a:spcPts val="0"/>
              </a:spcAft>
              <a:buNone/>
            </a:pPr>
            <a:r>
              <a:rPr lang="en"/>
              <a:t>Syntax: { field: { $gt: value }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R"/>
            </a:pPr>
            <a:r>
              <a:rPr lang="en"/>
              <a:t>Greater than or equal to:</a:t>
            </a:r>
            <a:endParaRPr/>
          </a:p>
          <a:p>
            <a:pPr indent="0" lvl="0" marL="457200" rtl="0" algn="l">
              <a:spcBef>
                <a:spcPts val="0"/>
              </a:spcBef>
              <a:spcAft>
                <a:spcPts val="0"/>
              </a:spcAft>
              <a:buNone/>
            </a:pPr>
            <a:r>
              <a:rPr lang="en"/>
              <a:t>Syntax: { field: { $gte: value } }</a:t>
            </a:r>
            <a:endParaRPr/>
          </a:p>
          <a:p>
            <a:pPr indent="0" lvl="0" marL="0" rtl="0" algn="l">
              <a:spcBef>
                <a:spcPts val="0"/>
              </a:spcBef>
              <a:spcAft>
                <a:spcPts val="0"/>
              </a:spcAft>
              <a:buNone/>
            </a:pPr>
            <a:r>
              <a:t/>
            </a:r>
            <a:endParaRPr/>
          </a:p>
        </p:txBody>
      </p:sp>
      <p:sp>
        <p:nvSpPr>
          <p:cNvPr id="185" name="Google Shape;185;p29"/>
          <p:cNvSpPr txBox="1"/>
          <p:nvPr/>
        </p:nvSpPr>
        <p:spPr>
          <a:xfrm>
            <a:off x="4944125" y="1295950"/>
            <a:ext cx="3888300" cy="3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86" name="Google Shape;186;p29"/>
          <p:cNvSpPr/>
          <p:nvPr/>
        </p:nvSpPr>
        <p:spPr>
          <a:xfrm>
            <a:off x="4689600" y="1189675"/>
            <a:ext cx="4142700" cy="3552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5) </a:t>
            </a:r>
            <a:r>
              <a:rPr lang="en">
                <a:solidFill>
                  <a:schemeClr val="dk1"/>
                </a:solidFill>
              </a:rPr>
              <a:t>   Less than: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Syntax: { field: { $lt: value }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6)    Less than or equal to: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Syntax: { field: { $lte: value }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7)    In array: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Syntax: { field: { $in: [value1, value2, ...] }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8)    Not in array: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Syntax: { field: { $nin: [value1, value2, ...] }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9)    Exists: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Syntax: { field: { $exists: true/false }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 the number of documents returned</a:t>
            </a:r>
            <a:endParaRPr/>
          </a:p>
        </p:txBody>
      </p:sp>
      <p:sp>
        <p:nvSpPr>
          <p:cNvPr id="192" name="Google Shape;19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3" name="Google Shape;193;p30"/>
          <p:cNvSpPr/>
          <p:nvPr/>
        </p:nvSpPr>
        <p:spPr>
          <a:xfrm>
            <a:off x="311700" y="1227475"/>
            <a:ext cx="3009900" cy="22764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t>db.collectionName.find().limit(5);</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None/>
            </a:pPr>
            <a:r>
              <a:rPr lang="en" sz="1700"/>
              <a:t>This will return only the first 5 documents.</a:t>
            </a:r>
            <a:endParaRPr sz="1700"/>
          </a:p>
        </p:txBody>
      </p:sp>
      <p:pic>
        <p:nvPicPr>
          <p:cNvPr id="194" name="Google Shape;194;p30"/>
          <p:cNvPicPr preferRelativeResize="0"/>
          <p:nvPr/>
        </p:nvPicPr>
        <p:blipFill>
          <a:blip r:embed="rId3">
            <a:alphaModFix/>
          </a:blip>
          <a:stretch>
            <a:fillRect/>
          </a:stretch>
        </p:blipFill>
        <p:spPr>
          <a:xfrm>
            <a:off x="3464775" y="1017725"/>
            <a:ext cx="5816875" cy="3999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126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Skip a certain number of documents:</a:t>
            </a:r>
            <a:endParaRPr/>
          </a:p>
        </p:txBody>
      </p:sp>
      <p:sp>
        <p:nvSpPr>
          <p:cNvPr id="200" name="Google Shape;200;p31"/>
          <p:cNvSpPr/>
          <p:nvPr/>
        </p:nvSpPr>
        <p:spPr>
          <a:xfrm>
            <a:off x="311700" y="1096575"/>
            <a:ext cx="2278200" cy="21741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t>db.collectionName.find().skip(10);</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lang="en" sz="1600"/>
              <a:t>This query will skip the first 10 documents and print remaining all.</a:t>
            </a:r>
            <a:endParaRPr sz="1600"/>
          </a:p>
        </p:txBody>
      </p:sp>
      <p:pic>
        <p:nvPicPr>
          <p:cNvPr id="201" name="Google Shape;201;p31"/>
          <p:cNvPicPr preferRelativeResize="0"/>
          <p:nvPr/>
        </p:nvPicPr>
        <p:blipFill>
          <a:blip r:embed="rId3">
            <a:alphaModFix/>
          </a:blip>
          <a:stretch>
            <a:fillRect/>
          </a:stretch>
        </p:blipFill>
        <p:spPr>
          <a:xfrm>
            <a:off x="2795325" y="745925"/>
            <a:ext cx="4471325" cy="43975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 the number of documents:</a:t>
            </a:r>
            <a:endParaRPr/>
          </a:p>
        </p:txBody>
      </p:sp>
      <p:sp>
        <p:nvSpPr>
          <p:cNvPr id="207" name="Google Shape;207;p32"/>
          <p:cNvSpPr/>
          <p:nvPr/>
        </p:nvSpPr>
        <p:spPr>
          <a:xfrm>
            <a:off x="311700" y="1096575"/>
            <a:ext cx="5693100" cy="13788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db.collectionName.find().count();</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lang="en" sz="1600"/>
              <a:t>This will count how many </a:t>
            </a:r>
            <a:r>
              <a:rPr lang="en" sz="1600"/>
              <a:t>documents</a:t>
            </a:r>
            <a:r>
              <a:rPr lang="en" sz="1600"/>
              <a:t> are present in the collection.</a:t>
            </a:r>
            <a:endParaRPr sz="1600"/>
          </a:p>
        </p:txBody>
      </p:sp>
      <p:pic>
        <p:nvPicPr>
          <p:cNvPr id="208" name="Google Shape;208;p32"/>
          <p:cNvPicPr preferRelativeResize="0"/>
          <p:nvPr/>
        </p:nvPicPr>
        <p:blipFill>
          <a:blip r:embed="rId3">
            <a:alphaModFix/>
          </a:blip>
          <a:stretch>
            <a:fillRect/>
          </a:stretch>
        </p:blipFill>
        <p:spPr>
          <a:xfrm>
            <a:off x="311700" y="2914100"/>
            <a:ext cx="10000325" cy="126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b="1" lang="en" sz="2400">
                <a:solidFill>
                  <a:srgbClr val="1F1F1F"/>
                </a:solidFill>
                <a:highlight>
                  <a:schemeClr val="lt1"/>
                </a:highlight>
              </a:rPr>
              <a:t>CRUD operations in MongoDB</a:t>
            </a:r>
            <a:endParaRPr b="1" sz="4300"/>
          </a:p>
          <a:p>
            <a:pPr indent="0" lvl="0" marL="0" rtl="0" algn="l">
              <a:spcBef>
                <a:spcPts val="0"/>
              </a:spcBef>
              <a:spcAft>
                <a:spcPts val="0"/>
              </a:spcAft>
              <a:buNone/>
            </a:pPr>
            <a:r>
              <a:t/>
            </a:r>
            <a:endParaRPr/>
          </a:p>
        </p:txBody>
      </p:sp>
      <p:sp>
        <p:nvSpPr>
          <p:cNvPr id="68" name="Google Shape;68;p15"/>
          <p:cNvSpPr/>
          <p:nvPr/>
        </p:nvSpPr>
        <p:spPr>
          <a:xfrm>
            <a:off x="3802943" y="1450850"/>
            <a:ext cx="1538100" cy="442500"/>
          </a:xfrm>
          <a:prstGeom prst="roundRect">
            <a:avLst>
              <a:gd fmla="val 50000"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Roboto"/>
                <a:ea typeface="Roboto"/>
                <a:cs typeface="Roboto"/>
                <a:sym typeface="Roboto"/>
              </a:rPr>
              <a:t>CRUD</a:t>
            </a:r>
            <a:endParaRPr sz="2600">
              <a:solidFill>
                <a:srgbClr val="FFFFFF"/>
              </a:solidFill>
            </a:endParaRPr>
          </a:p>
        </p:txBody>
      </p:sp>
      <p:sp>
        <p:nvSpPr>
          <p:cNvPr id="69" name="Google Shape;69;p15"/>
          <p:cNvSpPr/>
          <p:nvPr/>
        </p:nvSpPr>
        <p:spPr>
          <a:xfrm>
            <a:off x="1198000" y="280040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CREATE</a:t>
            </a:r>
            <a:endParaRPr sz="2200">
              <a:solidFill>
                <a:srgbClr val="FFFFFF"/>
              </a:solidFill>
            </a:endParaRPr>
          </a:p>
        </p:txBody>
      </p:sp>
      <p:sp>
        <p:nvSpPr>
          <p:cNvPr id="70" name="Google Shape;70;p15"/>
          <p:cNvSpPr/>
          <p:nvPr/>
        </p:nvSpPr>
        <p:spPr>
          <a:xfrm>
            <a:off x="2801843" y="280040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READ</a:t>
            </a:r>
            <a:endParaRPr sz="1800">
              <a:solidFill>
                <a:srgbClr val="FFFFFF"/>
              </a:solidFill>
            </a:endParaRPr>
          </a:p>
        </p:txBody>
      </p:sp>
      <p:sp>
        <p:nvSpPr>
          <p:cNvPr id="71" name="Google Shape;71;p15"/>
          <p:cNvSpPr/>
          <p:nvPr/>
        </p:nvSpPr>
        <p:spPr>
          <a:xfrm>
            <a:off x="4621950" y="280040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UPDATE</a:t>
            </a:r>
            <a:endParaRPr sz="1800">
              <a:solidFill>
                <a:srgbClr val="FFFFFF"/>
              </a:solidFill>
            </a:endParaRPr>
          </a:p>
        </p:txBody>
      </p:sp>
      <p:sp>
        <p:nvSpPr>
          <p:cNvPr id="72" name="Google Shape;72;p15"/>
          <p:cNvSpPr/>
          <p:nvPr/>
        </p:nvSpPr>
        <p:spPr>
          <a:xfrm>
            <a:off x="6509993" y="280040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DELETE</a:t>
            </a:r>
            <a:endParaRPr sz="1800">
              <a:solidFill>
                <a:srgbClr val="FFFFFF"/>
              </a:solidFill>
            </a:endParaRPr>
          </a:p>
        </p:txBody>
      </p:sp>
      <p:cxnSp>
        <p:nvCxnSpPr>
          <p:cNvPr id="73" name="Google Shape;73;p15"/>
          <p:cNvCxnSpPr>
            <a:stCxn id="68" idx="2"/>
          </p:cNvCxnSpPr>
          <p:nvPr/>
        </p:nvCxnSpPr>
        <p:spPr>
          <a:xfrm flipH="1" rot="-5400000">
            <a:off x="5453393" y="1011950"/>
            <a:ext cx="465300" cy="2228100"/>
          </a:xfrm>
          <a:prstGeom prst="bentConnector2">
            <a:avLst/>
          </a:prstGeom>
          <a:noFill/>
          <a:ln cap="flat" cmpd="sng" w="9525">
            <a:solidFill>
              <a:srgbClr val="C2C2C2"/>
            </a:solidFill>
            <a:prstDash val="solid"/>
            <a:round/>
            <a:headEnd len="sm" w="sm" type="none"/>
            <a:tailEnd len="sm" w="sm" type="none"/>
          </a:ln>
        </p:spPr>
      </p:cxnSp>
      <p:cxnSp>
        <p:nvCxnSpPr>
          <p:cNvPr id="74" name="Google Shape;74;p15"/>
          <p:cNvCxnSpPr>
            <a:stCxn id="75" idx="0"/>
            <a:endCxn id="68" idx="2"/>
          </p:cNvCxnSpPr>
          <p:nvPr/>
        </p:nvCxnSpPr>
        <p:spPr>
          <a:xfrm flipH="1" rot="10800000">
            <a:off x="2801693" y="1893350"/>
            <a:ext cx="1770300" cy="457200"/>
          </a:xfrm>
          <a:prstGeom prst="bentConnector2">
            <a:avLst/>
          </a:prstGeom>
          <a:noFill/>
          <a:ln cap="flat" cmpd="sng" w="9525">
            <a:solidFill>
              <a:srgbClr val="C2C2C2"/>
            </a:solidFill>
            <a:prstDash val="solid"/>
            <a:round/>
            <a:headEnd len="sm" w="sm" type="none"/>
            <a:tailEnd len="sm" w="sm" type="none"/>
          </a:ln>
        </p:spPr>
      </p:cxnSp>
      <p:cxnSp>
        <p:nvCxnSpPr>
          <p:cNvPr id="76" name="Google Shape;76;p15"/>
          <p:cNvCxnSpPr/>
          <p:nvPr/>
        </p:nvCxnSpPr>
        <p:spPr>
          <a:xfrm>
            <a:off x="3148343" y="2343153"/>
            <a:ext cx="845100" cy="4572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7" name="Google Shape;77;p15"/>
          <p:cNvCxnSpPr/>
          <p:nvPr/>
        </p:nvCxnSpPr>
        <p:spPr>
          <a:xfrm flipH="1" rot="10800000">
            <a:off x="1956750" y="2343153"/>
            <a:ext cx="845100" cy="4572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8" name="Google Shape;78;p15"/>
          <p:cNvCxnSpPr/>
          <p:nvPr/>
        </p:nvCxnSpPr>
        <p:spPr>
          <a:xfrm>
            <a:off x="6654143" y="2358653"/>
            <a:ext cx="845400" cy="4572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9" name="Google Shape;79;p15"/>
          <p:cNvCxnSpPr/>
          <p:nvPr/>
        </p:nvCxnSpPr>
        <p:spPr>
          <a:xfrm flipH="1" rot="10800000">
            <a:off x="5074500" y="2358653"/>
            <a:ext cx="845100" cy="4572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idx="1" type="body"/>
          </p:nvPr>
        </p:nvSpPr>
        <p:spPr>
          <a:xfrm>
            <a:off x="606625" y="863250"/>
            <a:ext cx="7623000" cy="3537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solidFill>
                  <a:schemeClr val="dk1"/>
                </a:solidFill>
              </a:rPr>
              <a:t>Which MongoDB method is used to limit the number of documents returned in a query?</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A) limit()</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B) count()</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C) retrieve()</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D) filter()</a:t>
            </a:r>
            <a:endParaRPr>
              <a:solidFill>
                <a:schemeClr val="dk1"/>
              </a:solidFill>
            </a:endParaRPr>
          </a:p>
          <a:p>
            <a:pPr indent="0" lvl="0" marL="0" rtl="0" algn="l">
              <a:spcBef>
                <a:spcPts val="800"/>
              </a:spcBef>
              <a:spcAft>
                <a:spcPts val="200"/>
              </a:spcAft>
              <a:buNone/>
            </a:pPr>
            <a:r>
              <a:t/>
            </a:r>
            <a:endParaRPr>
              <a:solidFill>
                <a:schemeClr val="dk1"/>
              </a:solidFill>
            </a:endParaRPr>
          </a:p>
        </p:txBody>
      </p:sp>
      <p:sp>
        <p:nvSpPr>
          <p:cNvPr id="214" name="Google Shape;214;p33"/>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Apply</a:t>
            </a:r>
            <a:endParaRPr sz="2800"/>
          </a:p>
        </p:txBody>
      </p:sp>
      <p:sp>
        <p:nvSpPr>
          <p:cNvPr id="215" name="Google Shape;215;p33"/>
          <p:cNvSpPr/>
          <p:nvPr/>
        </p:nvSpPr>
        <p:spPr>
          <a:xfrm>
            <a:off x="4848700" y="1658625"/>
            <a:ext cx="1707426" cy="1633176"/>
          </a:xfrm>
          <a:prstGeom prst="irregularSeal1">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A</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idx="1" type="body"/>
          </p:nvPr>
        </p:nvSpPr>
        <p:spPr>
          <a:xfrm>
            <a:off x="606625" y="863250"/>
            <a:ext cx="7623000" cy="35376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Clr>
                <a:schemeClr val="dk1"/>
              </a:buClr>
              <a:buSzPts val="1100"/>
              <a:buFont typeface="Arial"/>
              <a:buNone/>
            </a:pPr>
            <a:r>
              <a:rPr lang="en">
                <a:solidFill>
                  <a:schemeClr val="dk1"/>
                </a:solidFill>
              </a:rPr>
              <a:t>  Which MongoDB query operator is used for specifying an equality condition?</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A) $eq</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B) $ne</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C) $gt</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D) $lt</a:t>
            </a:r>
            <a:endParaRPr>
              <a:solidFill>
                <a:schemeClr val="dk1"/>
              </a:solidFill>
            </a:endParaRPr>
          </a:p>
          <a:p>
            <a:pPr indent="0" lvl="0" marL="0" rtl="0" algn="l">
              <a:spcBef>
                <a:spcPts val="800"/>
              </a:spcBef>
              <a:spcAft>
                <a:spcPts val="200"/>
              </a:spcAft>
              <a:buNone/>
            </a:pPr>
            <a:r>
              <a:t/>
            </a:r>
            <a:endParaRPr>
              <a:solidFill>
                <a:schemeClr val="dk1"/>
              </a:solidFill>
            </a:endParaRPr>
          </a:p>
        </p:txBody>
      </p:sp>
      <p:sp>
        <p:nvSpPr>
          <p:cNvPr id="221" name="Google Shape;221;p34"/>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Apply</a:t>
            </a:r>
            <a:endParaRPr sz="2800"/>
          </a:p>
        </p:txBody>
      </p:sp>
      <p:sp>
        <p:nvSpPr>
          <p:cNvPr id="222" name="Google Shape;222;p34"/>
          <p:cNvSpPr/>
          <p:nvPr/>
        </p:nvSpPr>
        <p:spPr>
          <a:xfrm>
            <a:off x="4848700" y="1658625"/>
            <a:ext cx="1707426" cy="1633176"/>
          </a:xfrm>
          <a:prstGeom prst="irregularSeal1">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A</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Update Operation</a:t>
            </a:r>
            <a:endParaRPr/>
          </a:p>
        </p:txBody>
      </p:sp>
      <p:sp>
        <p:nvSpPr>
          <p:cNvPr id="228" name="Google Shape;228;p35"/>
          <p:cNvSpPr txBox="1"/>
          <p:nvPr>
            <p:ph idx="1" type="body"/>
          </p:nvPr>
        </p:nvSpPr>
        <p:spPr>
          <a:xfrm>
            <a:off x="1028700" y="1714500"/>
            <a:ext cx="7200900" cy="2686200"/>
          </a:xfrm>
          <a:prstGeom prst="rect">
            <a:avLst/>
          </a:prstGeom>
        </p:spPr>
        <p:txBody>
          <a:bodyPr anchorCtr="0" anchor="t" bIns="34275" lIns="68575" spcFirstLastPara="1" rIns="68575" wrap="square" tIns="34275">
            <a:normAutofit/>
          </a:bodyPr>
          <a:lstStyle/>
          <a:p>
            <a:pPr indent="0" lvl="0" marL="0" rtl="0" algn="l">
              <a:spcBef>
                <a:spcPts val="800"/>
              </a:spcBef>
              <a:spcAft>
                <a:spcPts val="200"/>
              </a:spcAft>
              <a:buNone/>
            </a:pPr>
            <a:r>
              <a:t/>
            </a:r>
            <a:endParaRPr/>
          </a:p>
        </p:txBody>
      </p:sp>
      <p:sp>
        <p:nvSpPr>
          <p:cNvPr id="229" name="Google Shape;229;p35"/>
          <p:cNvSpPr/>
          <p:nvPr/>
        </p:nvSpPr>
        <p:spPr>
          <a:xfrm>
            <a:off x="1028700" y="1446525"/>
            <a:ext cx="6670500" cy="25770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In MongoDB, the update operation is used to modify existing documents in a collection. There are several ways to perform update operations, and MongoDB provides methods like updateOne(), updateMany(), and update().</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updateOne() Method</a:t>
            </a:r>
            <a:endParaRPr/>
          </a:p>
        </p:txBody>
      </p:sp>
      <p:sp>
        <p:nvSpPr>
          <p:cNvPr id="235" name="Google Shape;235;p36"/>
          <p:cNvSpPr txBox="1"/>
          <p:nvPr>
            <p:ph idx="1" type="body"/>
          </p:nvPr>
        </p:nvSpPr>
        <p:spPr>
          <a:xfrm>
            <a:off x="1028700" y="1714500"/>
            <a:ext cx="7200900" cy="2686200"/>
          </a:xfrm>
          <a:prstGeom prst="rect">
            <a:avLst/>
          </a:prstGeom>
        </p:spPr>
        <p:txBody>
          <a:bodyPr anchorCtr="0" anchor="t" bIns="34275" lIns="68575" spcFirstLastPara="1" rIns="68575" wrap="square" tIns="34275">
            <a:normAutofit/>
          </a:bodyPr>
          <a:lstStyle/>
          <a:p>
            <a:pPr indent="0" lvl="0" marL="0" rtl="0" algn="l">
              <a:spcBef>
                <a:spcPts val="800"/>
              </a:spcBef>
              <a:spcAft>
                <a:spcPts val="200"/>
              </a:spcAft>
              <a:buNone/>
            </a:pPr>
            <a:r>
              <a:t/>
            </a:r>
            <a:endParaRPr/>
          </a:p>
        </p:txBody>
      </p:sp>
      <p:sp>
        <p:nvSpPr>
          <p:cNvPr id="236" name="Google Shape;236;p36"/>
          <p:cNvSpPr/>
          <p:nvPr/>
        </p:nvSpPr>
        <p:spPr>
          <a:xfrm>
            <a:off x="311700" y="1227475"/>
            <a:ext cx="8185200" cy="1873500"/>
          </a:xfrm>
          <a:prstGeom prst="rect">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t>The updateOne() method updates a single document in a collection that matches the specified filter.</a:t>
            </a:r>
            <a:endParaRPr sz="1700"/>
          </a:p>
          <a:p>
            <a:pPr indent="0" lvl="0" marL="0" rtl="0" algn="l">
              <a:spcBef>
                <a:spcPts val="0"/>
              </a:spcBef>
              <a:spcAft>
                <a:spcPts val="0"/>
              </a:spcAft>
              <a:buNone/>
            </a:pPr>
            <a:r>
              <a:t/>
            </a:r>
            <a:endParaRPr sz="1700"/>
          </a:p>
          <a:p>
            <a:pPr indent="0" lvl="0" marL="0" rtl="0" algn="l">
              <a:spcBef>
                <a:spcPts val="0"/>
              </a:spcBef>
              <a:spcAft>
                <a:spcPts val="0"/>
              </a:spcAft>
              <a:buClr>
                <a:schemeClr val="dk1"/>
              </a:buClr>
              <a:buSzPts val="1100"/>
              <a:buFont typeface="Arial"/>
              <a:buNone/>
            </a:pPr>
            <a:r>
              <a:rPr lang="en" sz="1700"/>
              <a:t>db.collectionName.updateOne(</a:t>
            </a:r>
            <a:endParaRPr sz="1700"/>
          </a:p>
          <a:p>
            <a:pPr indent="0" lvl="0" marL="0" rtl="0" algn="l">
              <a:spcBef>
                <a:spcPts val="0"/>
              </a:spcBef>
              <a:spcAft>
                <a:spcPts val="0"/>
              </a:spcAft>
              <a:buClr>
                <a:schemeClr val="dk1"/>
              </a:buClr>
              <a:buSzPts val="1100"/>
              <a:buFont typeface="Arial"/>
              <a:buNone/>
            </a:pPr>
            <a:r>
              <a:rPr lang="en" sz="1700"/>
              <a:t>    { filter_criteria },</a:t>
            </a:r>
            <a:endParaRPr sz="1700"/>
          </a:p>
          <a:p>
            <a:pPr indent="0" lvl="0" marL="0" rtl="0" algn="l">
              <a:spcBef>
                <a:spcPts val="0"/>
              </a:spcBef>
              <a:spcAft>
                <a:spcPts val="0"/>
              </a:spcAft>
              <a:buClr>
                <a:schemeClr val="dk1"/>
              </a:buClr>
              <a:buSzPts val="1100"/>
              <a:buFont typeface="Arial"/>
              <a:buNone/>
            </a:pPr>
            <a:r>
              <a:rPr lang="en" sz="1700"/>
              <a:t>    { $set: { field1: value1, field2: value2, ... } }</a:t>
            </a:r>
            <a:endParaRPr sz="1700"/>
          </a:p>
          <a:p>
            <a:pPr indent="0" lvl="0" marL="0" rtl="0" algn="l">
              <a:spcBef>
                <a:spcPts val="0"/>
              </a:spcBef>
              <a:spcAft>
                <a:spcPts val="0"/>
              </a:spcAft>
              <a:buClr>
                <a:schemeClr val="dk1"/>
              </a:buClr>
              <a:buSzPts val="1100"/>
              <a:buFont typeface="Arial"/>
              <a:buNone/>
            </a:pPr>
            <a:r>
              <a:rPr lang="en" sz="1700"/>
              <a:t>);</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None/>
            </a:pPr>
            <a:r>
              <a:t/>
            </a:r>
            <a:endParaRPr sz="1700"/>
          </a:p>
        </p:txBody>
      </p:sp>
      <p:pic>
        <p:nvPicPr>
          <p:cNvPr id="237" name="Google Shape;237;p36"/>
          <p:cNvPicPr preferRelativeResize="0"/>
          <p:nvPr/>
        </p:nvPicPr>
        <p:blipFill>
          <a:blip r:embed="rId3">
            <a:alphaModFix/>
          </a:blip>
          <a:stretch>
            <a:fillRect/>
          </a:stretch>
        </p:blipFill>
        <p:spPr>
          <a:xfrm>
            <a:off x="394488" y="3299776"/>
            <a:ext cx="8019625" cy="1477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updateMany() Method</a:t>
            </a:r>
            <a:endParaRPr/>
          </a:p>
        </p:txBody>
      </p:sp>
      <p:sp>
        <p:nvSpPr>
          <p:cNvPr id="243" name="Google Shape;243;p37"/>
          <p:cNvSpPr txBox="1"/>
          <p:nvPr>
            <p:ph idx="1" type="body"/>
          </p:nvPr>
        </p:nvSpPr>
        <p:spPr>
          <a:xfrm>
            <a:off x="1028700" y="1714500"/>
            <a:ext cx="7200900" cy="2686200"/>
          </a:xfrm>
          <a:prstGeom prst="rect">
            <a:avLst/>
          </a:prstGeom>
        </p:spPr>
        <p:txBody>
          <a:bodyPr anchorCtr="0" anchor="t" bIns="34275" lIns="68575" spcFirstLastPara="1" rIns="68575" wrap="square" tIns="34275">
            <a:normAutofit/>
          </a:bodyPr>
          <a:lstStyle/>
          <a:p>
            <a:pPr indent="0" lvl="0" marL="0" rtl="0" algn="l">
              <a:spcBef>
                <a:spcPts val="800"/>
              </a:spcBef>
              <a:spcAft>
                <a:spcPts val="200"/>
              </a:spcAft>
              <a:buNone/>
            </a:pPr>
            <a:r>
              <a:t/>
            </a:r>
            <a:endParaRPr/>
          </a:p>
        </p:txBody>
      </p:sp>
      <p:sp>
        <p:nvSpPr>
          <p:cNvPr id="244" name="Google Shape;244;p37"/>
          <p:cNvSpPr/>
          <p:nvPr/>
        </p:nvSpPr>
        <p:spPr>
          <a:xfrm>
            <a:off x="311700" y="1227475"/>
            <a:ext cx="8747100" cy="1958400"/>
          </a:xfrm>
          <a:prstGeom prst="rect">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t>The updateMany() method updates all documents in a collection that match the specified filter.</a:t>
            </a:r>
            <a:endParaRPr sz="1700"/>
          </a:p>
          <a:p>
            <a:pPr indent="0" lvl="0" marL="0" rtl="0" algn="l">
              <a:spcBef>
                <a:spcPts val="0"/>
              </a:spcBef>
              <a:spcAft>
                <a:spcPts val="0"/>
              </a:spcAft>
              <a:buNone/>
            </a:pPr>
            <a:r>
              <a:t/>
            </a:r>
            <a:endParaRPr sz="1700"/>
          </a:p>
          <a:p>
            <a:pPr indent="0" lvl="0" marL="0" rtl="0" algn="l">
              <a:spcBef>
                <a:spcPts val="0"/>
              </a:spcBef>
              <a:spcAft>
                <a:spcPts val="0"/>
              </a:spcAft>
              <a:buClr>
                <a:schemeClr val="dk1"/>
              </a:buClr>
              <a:buSzPts val="1100"/>
              <a:buFont typeface="Arial"/>
              <a:buNone/>
            </a:pPr>
            <a:r>
              <a:rPr lang="en" sz="1700"/>
              <a:t>db.collectionName.updateMany(</a:t>
            </a:r>
            <a:endParaRPr sz="1700"/>
          </a:p>
          <a:p>
            <a:pPr indent="0" lvl="0" marL="0" rtl="0" algn="l">
              <a:spcBef>
                <a:spcPts val="0"/>
              </a:spcBef>
              <a:spcAft>
                <a:spcPts val="0"/>
              </a:spcAft>
              <a:buClr>
                <a:schemeClr val="dk1"/>
              </a:buClr>
              <a:buSzPts val="1100"/>
              <a:buFont typeface="Arial"/>
              <a:buNone/>
            </a:pPr>
            <a:r>
              <a:rPr lang="en" sz="1700"/>
              <a:t>    { filter_criteria },</a:t>
            </a:r>
            <a:endParaRPr sz="1700"/>
          </a:p>
          <a:p>
            <a:pPr indent="0" lvl="0" marL="0" rtl="0" algn="l">
              <a:spcBef>
                <a:spcPts val="0"/>
              </a:spcBef>
              <a:spcAft>
                <a:spcPts val="0"/>
              </a:spcAft>
              <a:buClr>
                <a:schemeClr val="dk1"/>
              </a:buClr>
              <a:buSzPts val="1100"/>
              <a:buFont typeface="Arial"/>
              <a:buNone/>
            </a:pPr>
            <a:r>
              <a:rPr lang="en" sz="1700"/>
              <a:t>    { $set: { field1: value1, field2: value2, ... } }</a:t>
            </a:r>
            <a:endParaRPr sz="1700"/>
          </a:p>
          <a:p>
            <a:pPr indent="0" lvl="0" marL="0" rtl="0" algn="l">
              <a:spcBef>
                <a:spcPts val="0"/>
              </a:spcBef>
              <a:spcAft>
                <a:spcPts val="0"/>
              </a:spcAft>
              <a:buClr>
                <a:schemeClr val="dk1"/>
              </a:buClr>
              <a:buSzPts val="1100"/>
              <a:buFont typeface="Arial"/>
              <a:buNone/>
            </a:pPr>
            <a:r>
              <a:rPr lang="en" sz="1700"/>
              <a:t>);</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None/>
            </a:pPr>
            <a:r>
              <a:t/>
            </a:r>
            <a:endParaRPr sz="1700"/>
          </a:p>
        </p:txBody>
      </p:sp>
      <p:pic>
        <p:nvPicPr>
          <p:cNvPr id="245" name="Google Shape;245;p37"/>
          <p:cNvPicPr preferRelativeResize="0"/>
          <p:nvPr/>
        </p:nvPicPr>
        <p:blipFill>
          <a:blip r:embed="rId3">
            <a:alphaModFix/>
          </a:blip>
          <a:stretch>
            <a:fillRect/>
          </a:stretch>
        </p:blipFill>
        <p:spPr>
          <a:xfrm>
            <a:off x="311700" y="3302425"/>
            <a:ext cx="8747100" cy="1707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idx="1" type="body"/>
          </p:nvPr>
        </p:nvSpPr>
        <p:spPr>
          <a:xfrm>
            <a:off x="606625" y="863250"/>
            <a:ext cx="7623000" cy="35376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Clr>
                <a:schemeClr val="dk1"/>
              </a:buClr>
              <a:buSzPts val="1100"/>
              <a:buFont typeface="Arial"/>
              <a:buNone/>
            </a:pPr>
            <a:r>
              <a:rPr lang="en">
                <a:solidFill>
                  <a:schemeClr val="dk1"/>
                </a:solidFill>
              </a:rPr>
              <a:t>What does the updateMany() method do in MongoDB?</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A) Updates a single document in a collection</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B) Updates all documents in a collection that match a filter</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C) Updates the first document in a collection</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D) Adds a new document to a collection</a:t>
            </a:r>
            <a:endParaRPr>
              <a:solidFill>
                <a:schemeClr val="dk1"/>
              </a:solidFill>
            </a:endParaRPr>
          </a:p>
          <a:p>
            <a:pPr indent="0" lvl="0" marL="0" rtl="0" algn="l">
              <a:spcBef>
                <a:spcPts val="800"/>
              </a:spcBef>
              <a:spcAft>
                <a:spcPts val="200"/>
              </a:spcAft>
              <a:buNone/>
            </a:pPr>
            <a:r>
              <a:t/>
            </a:r>
            <a:endParaRPr>
              <a:solidFill>
                <a:schemeClr val="dk1"/>
              </a:solidFill>
            </a:endParaRPr>
          </a:p>
        </p:txBody>
      </p:sp>
      <p:sp>
        <p:nvSpPr>
          <p:cNvPr id="251" name="Google Shape;251;p38"/>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Understand</a:t>
            </a:r>
            <a:endParaRPr sz="2800"/>
          </a:p>
        </p:txBody>
      </p:sp>
      <p:sp>
        <p:nvSpPr>
          <p:cNvPr id="252" name="Google Shape;252;p38"/>
          <p:cNvSpPr/>
          <p:nvPr/>
        </p:nvSpPr>
        <p:spPr>
          <a:xfrm>
            <a:off x="6131925" y="2528250"/>
            <a:ext cx="1707426" cy="1633176"/>
          </a:xfrm>
          <a:prstGeom prst="irregularSeal1">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B</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Delete Operation in MongoDB</a:t>
            </a:r>
            <a:endParaRPr/>
          </a:p>
        </p:txBody>
      </p:sp>
      <p:sp>
        <p:nvSpPr>
          <p:cNvPr id="258" name="Google Shape;258;p39"/>
          <p:cNvSpPr/>
          <p:nvPr/>
        </p:nvSpPr>
        <p:spPr>
          <a:xfrm>
            <a:off x="1028700" y="1446525"/>
            <a:ext cx="6670500" cy="2131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The delete operation is used to remove documents from a collection. There are two primary methods for performing delete operations: deleteOne() and deleteMany().</a:t>
            </a:r>
            <a:endParaRPr sz="2400"/>
          </a:p>
          <a:p>
            <a:pPr indent="0" lvl="0" marL="0" rtl="0" algn="l">
              <a:spcBef>
                <a:spcPts val="0"/>
              </a:spcBef>
              <a:spcAft>
                <a:spcPts val="0"/>
              </a:spcAft>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deleteOne() Method</a:t>
            </a:r>
            <a:endParaRPr/>
          </a:p>
        </p:txBody>
      </p:sp>
      <p:sp>
        <p:nvSpPr>
          <p:cNvPr id="264" name="Google Shape;264;p40"/>
          <p:cNvSpPr/>
          <p:nvPr/>
        </p:nvSpPr>
        <p:spPr>
          <a:xfrm>
            <a:off x="680850" y="1234450"/>
            <a:ext cx="6978300" cy="1337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 deleteOne() method removes a single document from a collection that matches the specified filter.</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 sz="1600"/>
              <a:t>db.collectionName.deleteOne({ filter_criteria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p>
        </p:txBody>
      </p:sp>
      <p:pic>
        <p:nvPicPr>
          <p:cNvPr id="265" name="Google Shape;265;p40"/>
          <p:cNvPicPr preferRelativeResize="0"/>
          <p:nvPr/>
        </p:nvPicPr>
        <p:blipFill>
          <a:blip r:embed="rId3">
            <a:alphaModFix/>
          </a:blip>
          <a:stretch>
            <a:fillRect/>
          </a:stretch>
        </p:blipFill>
        <p:spPr>
          <a:xfrm>
            <a:off x="385700" y="2856275"/>
            <a:ext cx="7899100" cy="647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deleteMany() Method</a:t>
            </a:r>
            <a:endParaRPr/>
          </a:p>
        </p:txBody>
      </p:sp>
      <p:sp>
        <p:nvSpPr>
          <p:cNvPr id="271" name="Google Shape;271;p41"/>
          <p:cNvSpPr/>
          <p:nvPr/>
        </p:nvSpPr>
        <p:spPr>
          <a:xfrm>
            <a:off x="680850" y="1234450"/>
            <a:ext cx="6978300" cy="13374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 deleteMany() method removes all documents from a collection that match the specified filter.</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 sz="1600"/>
              <a:t>db.collectionName.deleteMany({ filter_criteria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p>
        </p:txBody>
      </p:sp>
      <p:pic>
        <p:nvPicPr>
          <p:cNvPr id="272" name="Google Shape;272;p41"/>
          <p:cNvPicPr preferRelativeResize="0"/>
          <p:nvPr/>
        </p:nvPicPr>
        <p:blipFill>
          <a:blip r:embed="rId3">
            <a:alphaModFix/>
          </a:blip>
          <a:stretch>
            <a:fillRect/>
          </a:stretch>
        </p:blipFill>
        <p:spPr>
          <a:xfrm>
            <a:off x="564200" y="2930300"/>
            <a:ext cx="7911450" cy="1114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795400" y="1219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Mini Project</a:t>
            </a:r>
            <a:endParaRPr/>
          </a:p>
        </p:txBody>
      </p:sp>
      <p:sp>
        <p:nvSpPr>
          <p:cNvPr id="278" name="Google Shape;278;p42"/>
          <p:cNvSpPr/>
          <p:nvPr/>
        </p:nvSpPr>
        <p:spPr>
          <a:xfrm>
            <a:off x="532375" y="1043550"/>
            <a:ext cx="7953900" cy="68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rgbClr val="FF0000"/>
                </a:solidFill>
              </a:rPr>
              <a:t>Title:Todo List Application with MongoDB CRUD Operations</a:t>
            </a:r>
            <a:endParaRPr b="1" sz="2100">
              <a:solidFill>
                <a:srgbClr val="FF0000"/>
              </a:solidFill>
            </a:endParaRPr>
          </a:p>
        </p:txBody>
      </p:sp>
      <p:sp>
        <p:nvSpPr>
          <p:cNvPr id="279" name="Google Shape;279;p42"/>
          <p:cNvSpPr/>
          <p:nvPr/>
        </p:nvSpPr>
        <p:spPr>
          <a:xfrm>
            <a:off x="680850" y="1934400"/>
            <a:ext cx="4857300" cy="2715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Document structure:</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 sz="1600"/>
              <a:t>{</a:t>
            </a:r>
            <a:endParaRPr sz="1600"/>
          </a:p>
          <a:p>
            <a:pPr indent="0" lvl="0" marL="0" rtl="0" algn="l">
              <a:spcBef>
                <a:spcPts val="0"/>
              </a:spcBef>
              <a:spcAft>
                <a:spcPts val="0"/>
              </a:spcAft>
              <a:buClr>
                <a:schemeClr val="dk1"/>
              </a:buClr>
              <a:buSzPts val="1100"/>
              <a:buFont typeface="Arial"/>
              <a:buNone/>
            </a:pPr>
            <a:r>
              <a:rPr lang="en" sz="1600"/>
              <a:t>  "_id": ObjectId("..."),</a:t>
            </a:r>
            <a:endParaRPr sz="1600"/>
          </a:p>
          <a:p>
            <a:pPr indent="0" lvl="0" marL="0" rtl="0" algn="l">
              <a:spcBef>
                <a:spcPts val="0"/>
              </a:spcBef>
              <a:spcAft>
                <a:spcPts val="0"/>
              </a:spcAft>
              <a:buClr>
                <a:schemeClr val="dk1"/>
              </a:buClr>
              <a:buSzPts val="1100"/>
              <a:buFont typeface="Arial"/>
              <a:buNone/>
            </a:pPr>
            <a:r>
              <a:rPr lang="en" sz="1600"/>
              <a:t>  "title": "Task Title",</a:t>
            </a:r>
            <a:endParaRPr sz="1600"/>
          </a:p>
          <a:p>
            <a:pPr indent="0" lvl="0" marL="0" rtl="0" algn="l">
              <a:spcBef>
                <a:spcPts val="0"/>
              </a:spcBef>
              <a:spcAft>
                <a:spcPts val="0"/>
              </a:spcAft>
              <a:buClr>
                <a:schemeClr val="dk1"/>
              </a:buClr>
              <a:buSzPts val="1100"/>
              <a:buFont typeface="Arial"/>
              <a:buNone/>
            </a:pPr>
            <a:r>
              <a:rPr lang="en" sz="1600"/>
              <a:t>  "description": "Task Description",</a:t>
            </a:r>
            <a:endParaRPr sz="1600"/>
          </a:p>
          <a:p>
            <a:pPr indent="0" lvl="0" marL="0" rtl="0" algn="l">
              <a:spcBef>
                <a:spcPts val="0"/>
              </a:spcBef>
              <a:spcAft>
                <a:spcPts val="0"/>
              </a:spcAft>
              <a:buClr>
                <a:schemeClr val="dk1"/>
              </a:buClr>
              <a:buSzPts val="1100"/>
              <a:buFont typeface="Arial"/>
              <a:buNone/>
            </a:pPr>
            <a:r>
              <a:rPr lang="en" sz="1600"/>
              <a:t>  "completed": false</a:t>
            </a:r>
            <a:endParaRPr sz="1600"/>
          </a:p>
          <a:p>
            <a:pPr indent="0" lvl="0" marL="0" rtl="0" algn="l">
              <a:spcBef>
                <a:spcPts val="0"/>
              </a:spcBef>
              <a:spcAft>
                <a:spcPts val="0"/>
              </a:spcAft>
              <a:buClr>
                <a:schemeClr val="dk1"/>
              </a:buClr>
              <a:buSzPts val="1100"/>
              <a:buFont typeface="Arial"/>
              <a:buNone/>
            </a:pPr>
            <a:r>
              <a:rPr lang="en" sz="1600"/>
              <a:t>}</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Operation</a:t>
            </a:r>
            <a:endParaRPr/>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This command help to add new document to the collections. We used insertOne() and insertMany() methods to </a:t>
            </a:r>
            <a:r>
              <a:rPr lang="en">
                <a:solidFill>
                  <a:schemeClr val="dk1"/>
                </a:solidFill>
              </a:rPr>
              <a:t>perform</a:t>
            </a:r>
            <a:r>
              <a:rPr lang="en">
                <a:solidFill>
                  <a:schemeClr val="dk1"/>
                </a:solidFill>
              </a:rPr>
              <a:t> insert  operations in MongoDB.</a:t>
            </a:r>
            <a:endParaRPr>
              <a:solidFill>
                <a:schemeClr val="dk1"/>
              </a:solidFill>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graphicFrame>
        <p:nvGraphicFramePr>
          <p:cNvPr id="86" name="Google Shape;86;p16"/>
          <p:cNvGraphicFramePr/>
          <p:nvPr/>
        </p:nvGraphicFramePr>
        <p:xfrm>
          <a:off x="740425" y="2360825"/>
          <a:ext cx="3000000" cy="3000000"/>
        </p:xfrm>
        <a:graphic>
          <a:graphicData uri="http://schemas.openxmlformats.org/drawingml/2006/table">
            <a:tbl>
              <a:tblPr>
                <a:noFill/>
                <a:tableStyleId>{0DDA00A6-5D11-4BA5-9BEF-388D02BD3DB8}</a:tableStyleId>
              </a:tblPr>
              <a:tblGrid>
                <a:gridCol w="3343750"/>
                <a:gridCol w="3980075"/>
              </a:tblGrid>
              <a:tr h="504350">
                <a:tc>
                  <a:txBody>
                    <a:bodyPr/>
                    <a:lstStyle/>
                    <a:p>
                      <a:pPr indent="0" lvl="0" marL="0" rtl="0" algn="ctr">
                        <a:spcBef>
                          <a:spcPts val="0"/>
                        </a:spcBef>
                        <a:spcAft>
                          <a:spcPts val="0"/>
                        </a:spcAft>
                        <a:buNone/>
                      </a:pPr>
                      <a:r>
                        <a:rPr lang="en" sz="2000"/>
                        <a:t>Method</a:t>
                      </a:r>
                      <a:endParaRPr sz="2000"/>
                    </a:p>
                  </a:txBody>
                  <a:tcPr marT="91425" marB="91425" marR="91425" marL="91425">
                    <a:solidFill>
                      <a:srgbClr val="F4CCCC"/>
                    </a:solidFill>
                  </a:tcPr>
                </a:tc>
                <a:tc>
                  <a:txBody>
                    <a:bodyPr/>
                    <a:lstStyle/>
                    <a:p>
                      <a:pPr indent="0" lvl="0" marL="0" rtl="0" algn="ctr">
                        <a:spcBef>
                          <a:spcPts val="0"/>
                        </a:spcBef>
                        <a:spcAft>
                          <a:spcPts val="0"/>
                        </a:spcAft>
                        <a:buNone/>
                      </a:pPr>
                      <a:r>
                        <a:rPr lang="en" sz="2000"/>
                        <a:t>Description</a:t>
                      </a:r>
                      <a:endParaRPr sz="2000"/>
                    </a:p>
                  </a:txBody>
                  <a:tcPr marT="91425" marB="91425" marR="91425" marL="91425">
                    <a:solidFill>
                      <a:srgbClr val="F4CCCC"/>
                    </a:solidFill>
                  </a:tcPr>
                </a:tc>
              </a:tr>
              <a:tr h="833125">
                <a:tc>
                  <a:txBody>
                    <a:bodyPr/>
                    <a:lstStyle/>
                    <a:p>
                      <a:pPr indent="0" lvl="0" marL="0" rtl="0" algn="l">
                        <a:spcBef>
                          <a:spcPts val="0"/>
                        </a:spcBef>
                        <a:spcAft>
                          <a:spcPts val="0"/>
                        </a:spcAft>
                        <a:buNone/>
                      </a:pPr>
                      <a:r>
                        <a:rPr lang="en"/>
                        <a:t>db.collection_name.insertOne()</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This Method is useful to insert single document in Collection.</a:t>
                      </a:r>
                      <a:endParaRPr/>
                    </a:p>
                  </a:txBody>
                  <a:tcPr marT="91425" marB="91425" marR="91425" marL="91425">
                    <a:solidFill>
                      <a:srgbClr val="C9DAF8"/>
                    </a:solidFill>
                  </a:tcPr>
                </a:tc>
              </a:tr>
              <a:tr h="833125">
                <a:tc>
                  <a:txBody>
                    <a:bodyPr/>
                    <a:lstStyle/>
                    <a:p>
                      <a:pPr indent="0" lvl="0" marL="0" rtl="0" algn="l">
                        <a:spcBef>
                          <a:spcPts val="0"/>
                        </a:spcBef>
                        <a:spcAft>
                          <a:spcPts val="0"/>
                        </a:spcAft>
                        <a:buNone/>
                      </a:pPr>
                      <a:r>
                        <a:rPr lang="en"/>
                        <a:t>db.collection_name.insertMany()</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This method is useful to insert many </a:t>
                      </a:r>
                      <a:r>
                        <a:rPr lang="en"/>
                        <a:t>documents</a:t>
                      </a:r>
                      <a:r>
                        <a:rPr lang="en"/>
                        <a:t> in </a:t>
                      </a:r>
                      <a:r>
                        <a:rPr lang="en"/>
                        <a:t>collection</a:t>
                      </a:r>
                      <a:r>
                        <a:rPr lang="en"/>
                        <a:t>.</a:t>
                      </a:r>
                      <a:endParaRPr/>
                    </a:p>
                  </a:txBody>
                  <a:tcPr marT="91425" marB="91425" marR="91425" marL="91425">
                    <a:solidFill>
                      <a:srgbClr val="C9DAF8"/>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Mini Project</a:t>
            </a:r>
            <a:endParaRPr/>
          </a:p>
        </p:txBody>
      </p:sp>
      <p:sp>
        <p:nvSpPr>
          <p:cNvPr id="285" name="Google Shape;285;p43"/>
          <p:cNvSpPr txBox="1"/>
          <p:nvPr>
            <p:ph idx="1" type="body"/>
          </p:nvPr>
        </p:nvSpPr>
        <p:spPr>
          <a:xfrm>
            <a:off x="1028700" y="1714500"/>
            <a:ext cx="7200900" cy="2686200"/>
          </a:xfrm>
          <a:prstGeom prst="rect">
            <a:avLst/>
          </a:prstGeom>
        </p:spPr>
        <p:txBody>
          <a:bodyPr anchorCtr="0" anchor="t" bIns="34275" lIns="68575" spcFirstLastPara="1" rIns="68575" wrap="square" tIns="34275">
            <a:normAutofit/>
          </a:bodyPr>
          <a:lstStyle/>
          <a:p>
            <a:pPr indent="0" lvl="0" marL="0" rtl="0" algn="l">
              <a:spcBef>
                <a:spcPts val="800"/>
              </a:spcBef>
              <a:spcAft>
                <a:spcPts val="200"/>
              </a:spcAft>
              <a:buNone/>
            </a:pPr>
            <a:r>
              <a:t/>
            </a:r>
            <a:endParaRPr/>
          </a:p>
        </p:txBody>
      </p:sp>
      <p:sp>
        <p:nvSpPr>
          <p:cNvPr id="286" name="Google Shape;286;p43"/>
          <p:cNvSpPr/>
          <p:nvPr/>
        </p:nvSpPr>
        <p:spPr>
          <a:xfrm>
            <a:off x="426325" y="1107175"/>
            <a:ext cx="7847700" cy="38286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Tasks:</a:t>
            </a:r>
            <a:endParaRPr sz="2000"/>
          </a:p>
          <a:p>
            <a:pPr indent="0" lvl="0" marL="0" rtl="0" algn="l">
              <a:spcBef>
                <a:spcPts val="0"/>
              </a:spcBef>
              <a:spcAft>
                <a:spcPts val="0"/>
              </a:spcAft>
              <a:buClr>
                <a:schemeClr val="dk1"/>
              </a:buClr>
              <a:buSzPts val="1100"/>
              <a:buFont typeface="Arial"/>
              <a:buNone/>
            </a:pPr>
            <a:r>
              <a:rPr lang="en" sz="2000"/>
              <a:t>1.    Create Operation: Add a New Task</a:t>
            </a:r>
            <a:endParaRPr sz="2000"/>
          </a:p>
          <a:p>
            <a:pPr indent="-355600" lvl="0" marL="457200" rtl="0" algn="l">
              <a:spcBef>
                <a:spcPts val="0"/>
              </a:spcBef>
              <a:spcAft>
                <a:spcPts val="0"/>
              </a:spcAft>
              <a:buSzPts val="2000"/>
              <a:buChar char="●"/>
            </a:pPr>
            <a:r>
              <a:rPr lang="en" sz="2000"/>
              <a:t> Insert a document into the todos collection with the following     details:</a:t>
            </a:r>
            <a:endParaRPr sz="2000"/>
          </a:p>
          <a:p>
            <a:pPr indent="-355600" lvl="0" marL="457200" rtl="0" algn="l">
              <a:spcBef>
                <a:spcPts val="0"/>
              </a:spcBef>
              <a:spcAft>
                <a:spcPts val="0"/>
              </a:spcAft>
              <a:buSzPts val="2000"/>
              <a:buChar char="●"/>
            </a:pPr>
            <a:r>
              <a:rPr lang="en" sz="2000"/>
              <a:t> Title: "Complete Project"</a:t>
            </a:r>
            <a:endParaRPr sz="2000"/>
          </a:p>
          <a:p>
            <a:pPr indent="-355600" lvl="0" marL="457200" rtl="0" algn="l">
              <a:spcBef>
                <a:spcPts val="0"/>
              </a:spcBef>
              <a:spcAft>
                <a:spcPts val="0"/>
              </a:spcAft>
              <a:buSzPts val="2000"/>
              <a:buChar char="●"/>
            </a:pPr>
            <a:r>
              <a:rPr lang="en" sz="2000"/>
              <a:t> Description: "Finish the mini project on CRUD operations."</a:t>
            </a:r>
            <a:endParaRPr sz="2000"/>
          </a:p>
          <a:p>
            <a:pPr indent="-355600" lvl="0" marL="457200" rtl="0" algn="l">
              <a:spcBef>
                <a:spcPts val="0"/>
              </a:spcBef>
              <a:spcAft>
                <a:spcPts val="0"/>
              </a:spcAft>
              <a:buSzPts val="2000"/>
              <a:buChar char="●"/>
            </a:pPr>
            <a:r>
              <a:rPr lang="en" sz="2000"/>
              <a:t> Completed: false</a:t>
            </a:r>
            <a:endParaRPr sz="2000"/>
          </a:p>
          <a:p>
            <a:pPr indent="0" lvl="0" marL="0" rtl="0" algn="l">
              <a:spcBef>
                <a:spcPts val="0"/>
              </a:spcBef>
              <a:spcAft>
                <a:spcPts val="0"/>
              </a:spcAft>
              <a:buClr>
                <a:schemeClr val="dk1"/>
              </a:buClr>
              <a:buSzPts val="1100"/>
              <a:buFont typeface="Arial"/>
              <a:buNone/>
            </a:pPr>
            <a:r>
              <a:rPr lang="en" sz="2000"/>
              <a:t> </a:t>
            </a:r>
            <a:endParaRPr sz="2000"/>
          </a:p>
          <a:p>
            <a:pPr indent="0" lvl="0" marL="0" rtl="0" algn="l">
              <a:spcBef>
                <a:spcPts val="0"/>
              </a:spcBef>
              <a:spcAft>
                <a:spcPts val="0"/>
              </a:spcAft>
              <a:buNone/>
            </a:pPr>
            <a:r>
              <a:rPr lang="en" sz="2000"/>
              <a:t>2.     Read Operation: View All Tasks</a:t>
            </a:r>
            <a:endParaRPr sz="2000"/>
          </a:p>
          <a:p>
            <a:pPr indent="-355600" lvl="0" marL="457200" rtl="0" algn="l">
              <a:spcBef>
                <a:spcPts val="0"/>
              </a:spcBef>
              <a:spcAft>
                <a:spcPts val="0"/>
              </a:spcAft>
              <a:buSzPts val="2000"/>
              <a:buChar char="●"/>
            </a:pPr>
            <a:r>
              <a:rPr lang="en" sz="2000"/>
              <a:t>  Retrieve and display all tasks from the todos collection.</a:t>
            </a:r>
            <a:endParaRPr sz="2000"/>
          </a:p>
          <a:p>
            <a:pPr indent="0" lvl="0" marL="0" rtl="0" algn="l">
              <a:spcBef>
                <a:spcPts val="0"/>
              </a:spcBef>
              <a:spcAft>
                <a:spcPts val="0"/>
              </a:spcAft>
              <a:buNone/>
            </a:pPr>
            <a:r>
              <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Mini Project</a:t>
            </a:r>
            <a:endParaRPr/>
          </a:p>
        </p:txBody>
      </p:sp>
      <p:sp>
        <p:nvSpPr>
          <p:cNvPr id="292" name="Google Shape;292;p44"/>
          <p:cNvSpPr txBox="1"/>
          <p:nvPr>
            <p:ph idx="1" type="body"/>
          </p:nvPr>
        </p:nvSpPr>
        <p:spPr>
          <a:xfrm>
            <a:off x="1028700" y="1714500"/>
            <a:ext cx="7200900" cy="2686200"/>
          </a:xfrm>
          <a:prstGeom prst="rect">
            <a:avLst/>
          </a:prstGeom>
        </p:spPr>
        <p:txBody>
          <a:bodyPr anchorCtr="0" anchor="t" bIns="34275" lIns="68575" spcFirstLastPara="1" rIns="68575" wrap="square" tIns="34275">
            <a:normAutofit/>
          </a:bodyPr>
          <a:lstStyle/>
          <a:p>
            <a:pPr indent="0" lvl="0" marL="0" rtl="0" algn="l">
              <a:spcBef>
                <a:spcPts val="800"/>
              </a:spcBef>
              <a:spcAft>
                <a:spcPts val="200"/>
              </a:spcAft>
              <a:buNone/>
            </a:pPr>
            <a:r>
              <a:t/>
            </a:r>
            <a:endParaRPr/>
          </a:p>
        </p:txBody>
      </p:sp>
      <p:sp>
        <p:nvSpPr>
          <p:cNvPr id="293" name="Google Shape;293;p44"/>
          <p:cNvSpPr/>
          <p:nvPr/>
        </p:nvSpPr>
        <p:spPr>
          <a:xfrm>
            <a:off x="426325" y="1107175"/>
            <a:ext cx="7847700" cy="38286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3.     Update Operation: Mark a Task as Completed</a:t>
            </a:r>
            <a:endParaRPr sz="2000"/>
          </a:p>
          <a:p>
            <a:pPr indent="-355600" lvl="0" marL="457200" rtl="0" algn="l">
              <a:spcBef>
                <a:spcPts val="0"/>
              </a:spcBef>
              <a:spcAft>
                <a:spcPts val="0"/>
              </a:spcAft>
              <a:buSzPts val="2000"/>
              <a:buChar char="●"/>
            </a:pPr>
            <a:r>
              <a:rPr lang="en" sz="2000"/>
              <a:t>  Update the task with the title "Complete Project" to mark it as completed.</a:t>
            </a:r>
            <a:endParaRPr sz="2000"/>
          </a:p>
          <a:p>
            <a:pPr indent="0" lvl="0" marL="457200" rtl="0" algn="l">
              <a:spcBef>
                <a:spcPts val="0"/>
              </a:spcBef>
              <a:spcAft>
                <a:spcPts val="0"/>
              </a:spcAft>
              <a:buNone/>
            </a:pPr>
            <a:r>
              <a:t/>
            </a:r>
            <a:endParaRPr sz="2000"/>
          </a:p>
          <a:p>
            <a:pPr indent="0" lvl="0" marL="0" rtl="0" algn="l">
              <a:spcBef>
                <a:spcPts val="0"/>
              </a:spcBef>
              <a:spcAft>
                <a:spcPts val="0"/>
              </a:spcAft>
              <a:buClr>
                <a:schemeClr val="dk1"/>
              </a:buClr>
              <a:buSzPts val="1100"/>
              <a:buFont typeface="Arial"/>
              <a:buNone/>
            </a:pPr>
            <a:r>
              <a:rPr lang="en" sz="2000"/>
              <a:t>4.      Read Operation: View Completed Tasks</a:t>
            </a:r>
            <a:endParaRPr sz="2000"/>
          </a:p>
          <a:p>
            <a:pPr indent="-355600" lvl="0" marL="457200" rtl="0" algn="l">
              <a:spcBef>
                <a:spcPts val="0"/>
              </a:spcBef>
              <a:spcAft>
                <a:spcPts val="0"/>
              </a:spcAft>
              <a:buSzPts val="2000"/>
              <a:buChar char="●"/>
            </a:pPr>
            <a:r>
              <a:rPr lang="en" sz="2000"/>
              <a:t>  Retrieve and display all completed tasks from the todos    collection.</a:t>
            </a:r>
            <a:endParaRPr sz="2000"/>
          </a:p>
          <a:p>
            <a:pPr indent="0" lvl="0" marL="0" rtl="0" algn="l">
              <a:spcBef>
                <a:spcPts val="0"/>
              </a:spcBef>
              <a:spcAft>
                <a:spcPts val="0"/>
              </a:spcAft>
              <a:buClr>
                <a:schemeClr val="dk1"/>
              </a:buClr>
              <a:buSzPts val="1100"/>
              <a:buFont typeface="Arial"/>
              <a:buNone/>
            </a:pPr>
            <a:r>
              <a:rPr lang="en" sz="2000"/>
              <a:t> </a:t>
            </a:r>
            <a:endParaRPr sz="2000"/>
          </a:p>
          <a:p>
            <a:pPr indent="0" lvl="0" marL="0" rtl="0" algn="l">
              <a:spcBef>
                <a:spcPts val="0"/>
              </a:spcBef>
              <a:spcAft>
                <a:spcPts val="0"/>
              </a:spcAft>
              <a:buClr>
                <a:schemeClr val="dk1"/>
              </a:buClr>
              <a:buSzPts val="1100"/>
              <a:buFont typeface="Arial"/>
              <a:buNone/>
            </a:pPr>
            <a:r>
              <a:rPr lang="en" sz="2000"/>
              <a:t>5.      Update Operation: Update Task Description</a:t>
            </a:r>
            <a:endParaRPr sz="2000"/>
          </a:p>
          <a:p>
            <a:pPr indent="-355600" lvl="0" marL="457200" rtl="0" algn="l">
              <a:spcBef>
                <a:spcPts val="0"/>
              </a:spcBef>
              <a:spcAft>
                <a:spcPts val="0"/>
              </a:spcAft>
              <a:buSzPts val="2000"/>
              <a:buChar char="●"/>
            </a:pPr>
            <a:r>
              <a:rPr lang="en" sz="2000"/>
              <a:t>   Update the task with the title "Complete Project" to change its description to "Finish the mini project on CRUD operations in MongoDB."</a:t>
            </a:r>
            <a:endParaRPr sz="2000"/>
          </a:p>
          <a:p>
            <a:pPr indent="0" lvl="0" marL="0" rtl="0" algn="l">
              <a:spcBef>
                <a:spcPts val="0"/>
              </a:spcBef>
              <a:spcAft>
                <a:spcPts val="0"/>
              </a:spcAft>
              <a:buNone/>
            </a:pPr>
            <a:r>
              <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Mini Project</a:t>
            </a:r>
            <a:endParaRPr/>
          </a:p>
        </p:txBody>
      </p:sp>
      <p:sp>
        <p:nvSpPr>
          <p:cNvPr id="299" name="Google Shape;299;p45"/>
          <p:cNvSpPr txBox="1"/>
          <p:nvPr>
            <p:ph idx="1" type="body"/>
          </p:nvPr>
        </p:nvSpPr>
        <p:spPr>
          <a:xfrm>
            <a:off x="1028700" y="1714500"/>
            <a:ext cx="7200900" cy="2686200"/>
          </a:xfrm>
          <a:prstGeom prst="rect">
            <a:avLst/>
          </a:prstGeom>
        </p:spPr>
        <p:txBody>
          <a:bodyPr anchorCtr="0" anchor="t" bIns="34275" lIns="68575" spcFirstLastPara="1" rIns="68575" wrap="square" tIns="34275">
            <a:normAutofit/>
          </a:bodyPr>
          <a:lstStyle/>
          <a:p>
            <a:pPr indent="0" lvl="0" marL="0" rtl="0" algn="l">
              <a:spcBef>
                <a:spcPts val="800"/>
              </a:spcBef>
              <a:spcAft>
                <a:spcPts val="200"/>
              </a:spcAft>
              <a:buNone/>
            </a:pPr>
            <a:r>
              <a:t/>
            </a:r>
            <a:endParaRPr/>
          </a:p>
        </p:txBody>
      </p:sp>
      <p:sp>
        <p:nvSpPr>
          <p:cNvPr id="300" name="Google Shape;300;p45"/>
          <p:cNvSpPr/>
          <p:nvPr/>
        </p:nvSpPr>
        <p:spPr>
          <a:xfrm>
            <a:off x="426325" y="1107175"/>
            <a:ext cx="7847700" cy="38286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6.      Read Operation: View Specific Task</a:t>
            </a:r>
            <a:endParaRPr sz="2000"/>
          </a:p>
          <a:p>
            <a:pPr indent="-355600" lvl="0" marL="457200" rtl="0" algn="l">
              <a:spcBef>
                <a:spcPts val="0"/>
              </a:spcBef>
              <a:spcAft>
                <a:spcPts val="0"/>
              </a:spcAft>
              <a:buSzPts val="2000"/>
              <a:buChar char="●"/>
            </a:pPr>
            <a:r>
              <a:rPr lang="en" sz="2000"/>
              <a:t>       Retrieve and display the details of the task with the title "Complete Project."</a:t>
            </a:r>
            <a:endParaRPr sz="2000"/>
          </a:p>
          <a:p>
            <a:pPr indent="0" lvl="0" marL="0" rtl="0" algn="l">
              <a:spcBef>
                <a:spcPts val="0"/>
              </a:spcBef>
              <a:spcAft>
                <a:spcPts val="0"/>
              </a:spcAft>
              <a:buClr>
                <a:schemeClr val="dk1"/>
              </a:buClr>
              <a:buSzPts val="1100"/>
              <a:buFont typeface="Arial"/>
              <a:buNone/>
            </a:pPr>
            <a:r>
              <a:rPr lang="en" sz="2000"/>
              <a:t> </a:t>
            </a:r>
            <a:endParaRPr sz="2000"/>
          </a:p>
          <a:p>
            <a:pPr indent="0" lvl="0" marL="0" rtl="0" algn="l">
              <a:spcBef>
                <a:spcPts val="0"/>
              </a:spcBef>
              <a:spcAft>
                <a:spcPts val="0"/>
              </a:spcAft>
              <a:buClr>
                <a:schemeClr val="dk1"/>
              </a:buClr>
              <a:buSzPts val="1100"/>
              <a:buFont typeface="Arial"/>
              <a:buNone/>
            </a:pPr>
            <a:r>
              <a:rPr lang="en" sz="2000"/>
              <a:t>7.      Delete Operation: Remove Completed Tasks</a:t>
            </a:r>
            <a:endParaRPr sz="2000"/>
          </a:p>
          <a:p>
            <a:pPr indent="-355600" lvl="0" marL="457200" rtl="0" algn="l">
              <a:spcBef>
                <a:spcPts val="0"/>
              </a:spcBef>
              <a:spcAft>
                <a:spcPts val="0"/>
              </a:spcAft>
              <a:buSzPts val="2000"/>
              <a:buChar char="●"/>
            </a:pPr>
            <a:r>
              <a:rPr lang="en" sz="2000"/>
              <a:t>      Delete all tasks from the todos collection that are marked as completed.</a:t>
            </a:r>
            <a:endParaRPr sz="2000"/>
          </a:p>
          <a:p>
            <a:pPr indent="0" lvl="0" marL="0" rtl="0" algn="l">
              <a:spcBef>
                <a:spcPts val="0"/>
              </a:spcBef>
              <a:spcAft>
                <a:spcPts val="0"/>
              </a:spcAft>
              <a:buClr>
                <a:schemeClr val="dk1"/>
              </a:buClr>
              <a:buSzPts val="1100"/>
              <a:buFont typeface="Arial"/>
              <a:buNone/>
            </a:pPr>
            <a:r>
              <a:rPr lang="en" sz="2000"/>
              <a:t> </a:t>
            </a:r>
            <a:endParaRPr sz="2000"/>
          </a:p>
          <a:p>
            <a:pPr indent="0" lvl="0" marL="0" rtl="0" algn="l">
              <a:spcBef>
                <a:spcPts val="0"/>
              </a:spcBef>
              <a:spcAft>
                <a:spcPts val="0"/>
              </a:spcAft>
              <a:buClr>
                <a:schemeClr val="dk1"/>
              </a:buClr>
              <a:buSzPts val="1100"/>
              <a:buFont typeface="Arial"/>
              <a:buNone/>
            </a:pPr>
            <a:r>
              <a:rPr lang="en" sz="2000"/>
              <a:t>8.      Read Operation: View Remaining Tasks</a:t>
            </a:r>
            <a:endParaRPr sz="2000"/>
          </a:p>
          <a:p>
            <a:pPr indent="-355600" lvl="0" marL="457200" rtl="0" algn="l">
              <a:spcBef>
                <a:spcPts val="0"/>
              </a:spcBef>
              <a:spcAft>
                <a:spcPts val="0"/>
              </a:spcAft>
              <a:buSzPts val="2000"/>
              <a:buChar char="●"/>
            </a:pPr>
            <a:r>
              <a:rPr lang="en" sz="2000"/>
              <a:t>       Retrieve and display all remaining tasks from the todos collection.</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6"/>
          <p:cNvPicPr preferRelativeResize="0"/>
          <p:nvPr/>
        </p:nvPicPr>
        <p:blipFill rotWithShape="1">
          <a:blip r:embed="rId3">
            <a:alphaModFix/>
          </a:blip>
          <a:srcRect b="0" l="0" r="0" t="0"/>
          <a:stretch/>
        </p:blipFill>
        <p:spPr>
          <a:xfrm>
            <a:off x="1713175" y="391688"/>
            <a:ext cx="4307675" cy="4360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idx="1" type="body"/>
          </p:nvPr>
        </p:nvSpPr>
        <p:spPr>
          <a:xfrm>
            <a:off x="242888" y="607219"/>
            <a:ext cx="8589300" cy="39618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28600" lvl="0" marL="457200" rtl="0" algn="ctr">
              <a:lnSpc>
                <a:spcPct val="115000"/>
              </a:lnSpc>
              <a:spcBef>
                <a:spcPts val="0"/>
              </a:spcBef>
              <a:spcAft>
                <a:spcPts val="0"/>
              </a:spcAft>
              <a:buClr>
                <a:schemeClr val="dk1"/>
              </a:buClr>
              <a:buSzPts val="1800"/>
              <a:buFont typeface="Arial"/>
              <a:buNone/>
            </a:pPr>
            <a:r>
              <a:t/>
            </a:r>
            <a:endParaRPr b="1">
              <a:solidFill>
                <a:schemeClr val="dk1"/>
              </a:solidFill>
            </a:endParaRPr>
          </a:p>
          <a:p>
            <a:pPr indent="-228600" lvl="0" marL="457200" rtl="0" algn="ctr">
              <a:lnSpc>
                <a:spcPct val="115000"/>
              </a:lnSpc>
              <a:spcBef>
                <a:spcPts val="0"/>
              </a:spcBef>
              <a:spcAft>
                <a:spcPts val="0"/>
              </a:spcAft>
              <a:buClr>
                <a:schemeClr val="dk1"/>
              </a:buClr>
              <a:buSzPts val="1800"/>
              <a:buFont typeface="Arial"/>
              <a:buNone/>
            </a:pPr>
            <a:r>
              <a:t/>
            </a:r>
            <a:endParaRPr b="1">
              <a:solidFill>
                <a:schemeClr val="dk1"/>
              </a:solidFill>
            </a:endParaRPr>
          </a:p>
          <a:p>
            <a:pPr indent="-228600" lvl="0" marL="457200" rtl="0" algn="ctr">
              <a:lnSpc>
                <a:spcPct val="115000"/>
              </a:lnSpc>
              <a:spcBef>
                <a:spcPts val="0"/>
              </a:spcBef>
              <a:spcAft>
                <a:spcPts val="0"/>
              </a:spcAft>
              <a:buClr>
                <a:schemeClr val="dk1"/>
              </a:buClr>
              <a:buSzPts val="1800"/>
              <a:buFont typeface="Arial"/>
              <a:buNone/>
            </a:pPr>
            <a:r>
              <a:t/>
            </a:r>
            <a:endParaRPr b="1">
              <a:solidFill>
                <a:schemeClr val="dk1"/>
              </a:solidFill>
            </a:endParaRPr>
          </a:p>
          <a:p>
            <a:pPr indent="0" lvl="0" marL="114300" rtl="0" algn="ctr">
              <a:lnSpc>
                <a:spcPct val="115000"/>
              </a:lnSpc>
              <a:spcBef>
                <a:spcPts val="0"/>
              </a:spcBef>
              <a:spcAft>
                <a:spcPts val="0"/>
              </a:spcAft>
              <a:buClr>
                <a:schemeClr val="dk1"/>
              </a:buClr>
              <a:buSzPts val="1800"/>
              <a:buNone/>
            </a:pPr>
            <a:r>
              <a:t/>
            </a:r>
            <a:endParaRPr b="1">
              <a:solidFill>
                <a:schemeClr val="dk1"/>
              </a:solidFill>
            </a:endParaRPr>
          </a:p>
          <a:p>
            <a:pPr indent="0" lvl="0" marL="114300" rtl="0" algn="ctr">
              <a:lnSpc>
                <a:spcPct val="115000"/>
              </a:lnSpc>
              <a:spcBef>
                <a:spcPts val="0"/>
              </a:spcBef>
              <a:spcAft>
                <a:spcPts val="0"/>
              </a:spcAft>
              <a:buClr>
                <a:schemeClr val="dk1"/>
              </a:buClr>
              <a:buSzPts val="1800"/>
              <a:buNone/>
            </a:pPr>
            <a:r>
              <a:t/>
            </a:r>
            <a:endParaRPr b="1">
              <a:solidFill>
                <a:schemeClr val="dk1"/>
              </a:solidFill>
            </a:endParaRPr>
          </a:p>
          <a:p>
            <a:pPr indent="0" lvl="0" marL="114300" rtl="0" algn="ctr">
              <a:lnSpc>
                <a:spcPct val="115000"/>
              </a:lnSpc>
              <a:spcBef>
                <a:spcPts val="0"/>
              </a:spcBef>
              <a:spcAft>
                <a:spcPts val="0"/>
              </a:spcAft>
              <a:buClr>
                <a:schemeClr val="dk1"/>
              </a:buClr>
              <a:buSzPts val="1800"/>
              <a:buNone/>
            </a:pPr>
            <a:r>
              <a:rPr b="1" lang="en" sz="3200">
                <a:solidFill>
                  <a:schemeClr val="dk1"/>
                </a:solidFill>
              </a:rPr>
              <a:t>Thank You</a:t>
            </a:r>
            <a:endParaRPr b="1" sz="3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InsertOne() Method</a:t>
            </a:r>
            <a:endParaRPr/>
          </a:p>
        </p:txBody>
      </p: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7"/>
          <p:cNvPicPr preferRelativeResize="0"/>
          <p:nvPr/>
        </p:nvPicPr>
        <p:blipFill>
          <a:blip r:embed="rId3">
            <a:alphaModFix/>
          </a:blip>
          <a:stretch>
            <a:fillRect/>
          </a:stretch>
        </p:blipFill>
        <p:spPr>
          <a:xfrm>
            <a:off x="390675" y="1017725"/>
            <a:ext cx="8191024" cy="4109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69275" y="5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insertMany() Method</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2086475" y="587163"/>
            <a:ext cx="4734749" cy="454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D9EAD3"/>
                </a:highlight>
              </a:rPr>
              <a:t>Your turn to try…</a:t>
            </a:r>
            <a:endParaRPr>
              <a:highlight>
                <a:srgbClr val="D9EAD3"/>
              </a:highlight>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Clr>
                <a:schemeClr val="dk1"/>
              </a:buClr>
              <a:buSzPts val="1100"/>
              <a:buFont typeface="Arial"/>
              <a:buNone/>
            </a:pPr>
            <a:r>
              <a:rPr lang="en">
                <a:solidFill>
                  <a:schemeClr val="dk1"/>
                </a:solidFill>
                <a:highlight>
                  <a:schemeClr val="lt1"/>
                </a:highlight>
              </a:rPr>
              <a:t>You receive a new article titled "Introduction to MongoDB" written by "John Doe." The main content of the article covers the basics of MongoDB as a NoSQL database. The article is tagged with "MongoDB," "NoSQL," and "Database." It was published on January 1, 2023, at midnight (UTC), and initially, it has zero views.</a:t>
            </a:r>
            <a:endParaRPr>
              <a:solidFill>
                <a:schemeClr val="dk1"/>
              </a:solidFill>
              <a:highlight>
                <a:schemeClr val="lt1"/>
              </a:highlight>
            </a:endParaRPr>
          </a:p>
          <a:p>
            <a:pPr indent="0" lvl="0" marL="0" rtl="0" algn="just">
              <a:lnSpc>
                <a:spcPct val="105000"/>
              </a:lnSpc>
              <a:spcBef>
                <a:spcPts val="1200"/>
              </a:spcBef>
              <a:spcAft>
                <a:spcPts val="0"/>
              </a:spcAft>
              <a:buNone/>
            </a:pPr>
            <a:r>
              <a:rPr lang="en">
                <a:solidFill>
                  <a:schemeClr val="dk1"/>
                </a:solidFill>
                <a:highlight>
                  <a:srgbClr val="EFEFEF"/>
                </a:highlight>
              </a:rPr>
              <a:t>Write a MongoDB insertOne operation to add </a:t>
            </a:r>
            <a:endParaRPr>
              <a:solidFill>
                <a:schemeClr val="dk1"/>
              </a:solidFill>
              <a:highlight>
                <a:srgbClr val="EFEFEF"/>
              </a:highlight>
            </a:endParaRPr>
          </a:p>
          <a:p>
            <a:pPr indent="0" lvl="0" marL="0" rtl="0" algn="just">
              <a:lnSpc>
                <a:spcPct val="105000"/>
              </a:lnSpc>
              <a:spcBef>
                <a:spcPts val="1200"/>
              </a:spcBef>
              <a:spcAft>
                <a:spcPts val="0"/>
              </a:spcAft>
              <a:buNone/>
            </a:pPr>
            <a:r>
              <a:rPr lang="en">
                <a:solidFill>
                  <a:schemeClr val="dk1"/>
                </a:solidFill>
                <a:highlight>
                  <a:srgbClr val="EFEFEF"/>
                </a:highlight>
              </a:rPr>
              <a:t>this new article to the "articles" collection.</a:t>
            </a:r>
            <a:endParaRPr>
              <a:solidFill>
                <a:schemeClr val="dk1"/>
              </a:solidFill>
              <a:highlight>
                <a:srgbClr val="EFEFEF"/>
              </a:highlight>
            </a:endParaRPr>
          </a:p>
          <a:p>
            <a:pPr indent="0" lvl="0" marL="0" rtl="0" algn="just">
              <a:lnSpc>
                <a:spcPct val="105000"/>
              </a:lnSpc>
              <a:spcBef>
                <a:spcPts val="1200"/>
              </a:spcBef>
              <a:spcAft>
                <a:spcPts val="0"/>
              </a:spcAft>
              <a:buNone/>
            </a:pPr>
            <a:r>
              <a:rPr lang="en">
                <a:solidFill>
                  <a:schemeClr val="dk1"/>
                </a:solidFill>
                <a:highlight>
                  <a:srgbClr val="EFEFEF"/>
                </a:highlight>
              </a:rPr>
              <a:t> Include the necessary fields such as title,</a:t>
            </a:r>
            <a:endParaRPr>
              <a:solidFill>
                <a:schemeClr val="dk1"/>
              </a:solidFill>
              <a:highlight>
                <a:srgbClr val="EFEFEF"/>
              </a:highlight>
            </a:endParaRPr>
          </a:p>
          <a:p>
            <a:pPr indent="0" lvl="0" marL="0" rtl="0" algn="just">
              <a:lnSpc>
                <a:spcPct val="105000"/>
              </a:lnSpc>
              <a:spcBef>
                <a:spcPts val="1200"/>
              </a:spcBef>
              <a:spcAft>
                <a:spcPts val="0"/>
              </a:spcAft>
              <a:buClr>
                <a:schemeClr val="dk1"/>
              </a:buClr>
              <a:buSzPts val="1100"/>
              <a:buFont typeface="Arial"/>
              <a:buNone/>
            </a:pPr>
            <a:r>
              <a:rPr lang="en">
                <a:solidFill>
                  <a:schemeClr val="dk1"/>
                </a:solidFill>
                <a:highlight>
                  <a:srgbClr val="EFEFEF"/>
                </a:highlight>
              </a:rPr>
              <a:t> author, content, tags, published date, and views.</a:t>
            </a:r>
            <a:endParaRPr>
              <a:solidFill>
                <a:schemeClr val="dk1"/>
              </a:solidFill>
              <a:highlight>
                <a:srgbClr val="EFEFEF"/>
              </a:highlight>
            </a:endParaRPr>
          </a:p>
          <a:p>
            <a:pPr indent="0" lvl="0" marL="0" rtl="0" algn="just">
              <a:lnSpc>
                <a:spcPct val="105000"/>
              </a:lnSpc>
              <a:spcBef>
                <a:spcPts val="1200"/>
              </a:spcBef>
              <a:spcAft>
                <a:spcPts val="1200"/>
              </a:spcAft>
              <a:buNone/>
            </a:pPr>
            <a:r>
              <a:t/>
            </a:r>
            <a:endParaRPr>
              <a:solidFill>
                <a:schemeClr val="dk1"/>
              </a:solidFill>
              <a:highlight>
                <a:schemeClr val="lt1"/>
              </a:highlight>
            </a:endParaRPr>
          </a:p>
        </p:txBody>
      </p:sp>
      <p:pic>
        <p:nvPicPr>
          <p:cNvPr id="107" name="Google Shape;107;p19"/>
          <p:cNvPicPr preferRelativeResize="0"/>
          <p:nvPr/>
        </p:nvPicPr>
        <p:blipFill>
          <a:blip r:embed="rId3">
            <a:alphaModFix/>
          </a:blip>
          <a:stretch>
            <a:fillRect/>
          </a:stretch>
        </p:blipFill>
        <p:spPr>
          <a:xfrm>
            <a:off x="5946225" y="2481575"/>
            <a:ext cx="2698049" cy="228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606625" y="863250"/>
            <a:ext cx="7623000" cy="3537600"/>
          </a:xfrm>
          <a:prstGeom prst="rect">
            <a:avLst/>
          </a:prstGeom>
        </p:spPr>
        <p:txBody>
          <a:bodyPr anchorCtr="0" anchor="t" bIns="34275" lIns="68575" spcFirstLastPara="1" rIns="68575" wrap="square" tIns="34275">
            <a:norm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You are tasked with inserting multiple documents into a MongoDB collection named "orders." Which command is appropriate for this batch insert operation?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db.orders.addMany(orderDataArray)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 db.orders.insertAll(orderDataArray)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 db.orders.insertMany(orderDataArray)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D) db.orders.createBatch(orderDataArray)</a:t>
            </a:r>
            <a:endParaRPr>
              <a:solidFill>
                <a:schemeClr val="dk1"/>
              </a:solidFill>
            </a:endParaRPr>
          </a:p>
          <a:p>
            <a:pPr indent="0" lvl="0" marL="0" rtl="0" algn="l">
              <a:spcBef>
                <a:spcPts val="1200"/>
              </a:spcBef>
              <a:spcAft>
                <a:spcPts val="200"/>
              </a:spcAft>
              <a:buNone/>
            </a:pPr>
            <a:r>
              <a:t/>
            </a:r>
            <a:endParaRPr>
              <a:solidFill>
                <a:schemeClr val="dk1"/>
              </a:solidFill>
            </a:endParaRPr>
          </a:p>
        </p:txBody>
      </p:sp>
      <p:sp>
        <p:nvSpPr>
          <p:cNvPr id="113" name="Google Shape;113;p20"/>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Apply</a:t>
            </a:r>
            <a:endParaRPr sz="2800"/>
          </a:p>
        </p:txBody>
      </p:sp>
      <p:sp>
        <p:nvSpPr>
          <p:cNvPr id="114" name="Google Shape;114;p20"/>
          <p:cNvSpPr/>
          <p:nvPr/>
        </p:nvSpPr>
        <p:spPr>
          <a:xfrm>
            <a:off x="5188050" y="2560075"/>
            <a:ext cx="1707426" cy="1633176"/>
          </a:xfrm>
          <a:prstGeom prst="irregularSeal1">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C</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606625" y="863250"/>
            <a:ext cx="7623000" cy="3537600"/>
          </a:xfrm>
          <a:prstGeom prst="rect">
            <a:avLst/>
          </a:prstGeom>
        </p:spPr>
        <p:txBody>
          <a:bodyPr anchorCtr="0" anchor="t" bIns="34275" lIns="68575" spcFirstLastPara="1" rIns="68575" wrap="square" tIns="34275">
            <a:norm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MongoDB, what is the purpose of the _id field when performing a create operation?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It is optional and can be omitted.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 It must be manually generated by the user.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 MongoDB automatically generates a unique _id if not provided.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D) It is used to specify the collection name.</a:t>
            </a:r>
            <a:endParaRPr>
              <a:solidFill>
                <a:schemeClr val="dk1"/>
              </a:solidFill>
            </a:endParaRPr>
          </a:p>
          <a:p>
            <a:pPr indent="0" lvl="0" marL="0" rtl="0" algn="l">
              <a:spcBef>
                <a:spcPts val="1200"/>
              </a:spcBef>
              <a:spcAft>
                <a:spcPts val="200"/>
              </a:spcAft>
              <a:buNone/>
            </a:pPr>
            <a:r>
              <a:t/>
            </a:r>
            <a:endParaRPr>
              <a:solidFill>
                <a:schemeClr val="dk1"/>
              </a:solidFill>
            </a:endParaRPr>
          </a:p>
        </p:txBody>
      </p:sp>
      <p:sp>
        <p:nvSpPr>
          <p:cNvPr id="120" name="Google Shape;120;p21"/>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Understand</a:t>
            </a:r>
            <a:endParaRPr sz="2800"/>
          </a:p>
        </p:txBody>
      </p:sp>
      <p:sp>
        <p:nvSpPr>
          <p:cNvPr id="121" name="Google Shape;121;p21"/>
          <p:cNvSpPr/>
          <p:nvPr/>
        </p:nvSpPr>
        <p:spPr>
          <a:xfrm>
            <a:off x="5463775" y="3037325"/>
            <a:ext cx="1707426" cy="1633176"/>
          </a:xfrm>
          <a:prstGeom prst="irregularSeal1">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C</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2"/>
          <p:cNvPicPr preferRelativeResize="0"/>
          <p:nvPr/>
        </p:nvPicPr>
        <p:blipFill>
          <a:blip r:embed="rId3">
            <a:alphaModFix/>
          </a:blip>
          <a:stretch>
            <a:fillRect/>
          </a:stretch>
        </p:blipFill>
        <p:spPr>
          <a:xfrm>
            <a:off x="839925" y="216350"/>
            <a:ext cx="6893350" cy="465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