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Libre Franklin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LibreFranklin-bold.fntdata"/><Relationship Id="rId10" Type="http://schemas.openxmlformats.org/officeDocument/2006/relationships/slide" Target="slides/slide4.xml"/><Relationship Id="rId32" Type="http://schemas.openxmlformats.org/officeDocument/2006/relationships/font" Target="fonts/LibreFranklin-regular.fntdata"/><Relationship Id="rId13" Type="http://schemas.openxmlformats.org/officeDocument/2006/relationships/slide" Target="slides/slide7.xml"/><Relationship Id="rId35" Type="http://schemas.openxmlformats.org/officeDocument/2006/relationships/font" Target="fonts/LibreFranklin-boldItalic.fntdata"/><Relationship Id="rId12" Type="http://schemas.openxmlformats.org/officeDocument/2006/relationships/slide" Target="slides/slide6.xml"/><Relationship Id="rId34" Type="http://schemas.openxmlformats.org/officeDocument/2006/relationships/font" Target="fonts/LibreFranklin-italic.fntdata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e1229652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0e1229652b_0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09f352a2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09f352a2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09f352a2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a09f352a2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09f352a2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a09f352a2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09f352a2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a09f352a2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09f352a2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a09f352a2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629518b7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629518b7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629518b78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629518b7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629518b78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629518b78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629518b78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629518b78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629518b78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629518b78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0363426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0363426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629518b78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629518b78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629518b78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629518b78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629518b78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629518b78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629518b78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629518b78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a09f352a29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2a09f352a2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a09f352a29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2a09f352a2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0363426a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0363426a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09f352a2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09f352a2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09f352a2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09f352a2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09f352a2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09f352a2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09f352a2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09f352a2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09f352a2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a09f352a2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09f352a2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09f352a2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1436346" y="1341340"/>
            <a:ext cx="62709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Libre Franklin"/>
              <a:buNone/>
              <a:defRPr sz="5400" cap="none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2009930" y="2967209"/>
            <a:ext cx="51237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lvl="3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6pPr>
            <a:lvl7pPr lvl="6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7pPr>
            <a:lvl8pPr lvl="7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8pPr>
            <a:lvl9pPr lvl="8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564644" y="4840039"/>
            <a:ext cx="1206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1938040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564635" y="558343"/>
            <a:ext cx="8005605" cy="4012271"/>
            <a:chOff x="752846" y="744457"/>
            <a:chExt cx="10674141" cy="5349695"/>
          </a:xfrm>
        </p:grpSpPr>
        <p:sp>
          <p:nvSpPr>
            <p:cNvPr id="71" name="Google Shape;71;p15"/>
            <p:cNvSpPr/>
            <p:nvPr/>
          </p:nvSpPr>
          <p:spPr>
            <a:xfrm>
              <a:off x="8151962" y="1685652"/>
              <a:ext cx="3275025" cy="440850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72" name="Google Shape;72;p15"/>
            <p:cNvSpPr/>
            <p:nvPr/>
          </p:nvSpPr>
          <p:spPr>
            <a:xfrm rot="10800000">
              <a:off x="752846" y="744457"/>
              <a:ext cx="3275680" cy="440850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573769" y="976020"/>
            <a:ext cx="72096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ibre Franklin"/>
              <a:buNone/>
              <a:defRPr sz="5400" cap="none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573769" y="3162246"/>
            <a:ext cx="720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554181" y="4840039"/>
            <a:ext cx="1216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1938234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7" title="Crop Mark"/>
          <p:cNvSpPr/>
          <p:nvPr/>
        </p:nvSpPr>
        <p:spPr>
          <a:xfrm>
            <a:off x="6113971" y="1264239"/>
            <a:ext cx="2456262" cy="3306366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028700" y="1714499"/>
            <a:ext cx="33360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894052" y="1714499"/>
            <a:ext cx="33360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1028700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b="0" sz="23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1028700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3" type="body"/>
          </p:nvPr>
        </p:nvSpPr>
        <p:spPr>
          <a:xfrm>
            <a:off x="4893761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b="0" sz="23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8" name="Google Shape;98;p19"/>
          <p:cNvSpPr txBox="1"/>
          <p:nvPr>
            <p:ph idx="4" type="body"/>
          </p:nvPr>
        </p:nvSpPr>
        <p:spPr>
          <a:xfrm>
            <a:off x="4893761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 title="Background Shape"/>
          <p:cNvSpPr/>
          <p:nvPr/>
        </p:nvSpPr>
        <p:spPr>
          <a:xfrm>
            <a:off x="0" y="282"/>
            <a:ext cx="39777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4692015" y="514351"/>
            <a:ext cx="3909300" cy="3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/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 sz="1500"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5pPr>
            <a:lvl6pPr indent="-3048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6pPr>
            <a:lvl7pPr indent="-3048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7pPr>
            <a:lvl8pPr indent="-3048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8pPr>
            <a:lvl9pPr indent="-3048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542925" y="2142258"/>
            <a:ext cx="28917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2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 title="Background Shape"/>
          <p:cNvSpPr/>
          <p:nvPr/>
        </p:nvSpPr>
        <p:spPr>
          <a:xfrm>
            <a:off x="0" y="282"/>
            <a:ext cx="39777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3"/>
          <p:cNvSpPr/>
          <p:nvPr>
            <p:ph idx="2" type="pic"/>
          </p:nvPr>
        </p:nvSpPr>
        <p:spPr>
          <a:xfrm>
            <a:off x="4149090" y="0"/>
            <a:ext cx="4995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542925" y="2141976"/>
            <a:ext cx="2891700" cy="2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3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 rot="5400000">
            <a:off x="3289650" y="-539306"/>
            <a:ext cx="26790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 rot="5400000">
            <a:off x="5818446" y="1847217"/>
            <a:ext cx="39324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 rot="5400000">
            <a:off x="2129880" y="-633033"/>
            <a:ext cx="3932400" cy="6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20631" y="0"/>
            <a:ext cx="1023369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 b="0" i="0" sz="33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■"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–"/>
              <a:defRPr b="0" i="1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■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–"/>
              <a:defRPr b="0" i="1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ibre Franklin"/>
              <a:buChar char="■"/>
              <a:defRPr b="0" i="0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ibre Franklin"/>
              <a:buChar char="–"/>
              <a:defRPr b="0" i="1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Libre Franklin"/>
              <a:buChar char="■"/>
              <a:defRPr b="0" i="0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 title="Side bar"/>
          <p:cNvSpPr/>
          <p:nvPr/>
        </p:nvSpPr>
        <p:spPr>
          <a:xfrm>
            <a:off x="358571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026">
          <p15:clr>
            <a:srgbClr val="F26B43"/>
          </p15:clr>
        </p15:guide>
        <p15:guide id="2" orient="horz" pos="1080">
          <p15:clr>
            <a:srgbClr val="F26B43"/>
          </p15:clr>
        </p15:guide>
        <p15:guide id="3" orient="horz" pos="2772">
          <p15:clr>
            <a:srgbClr val="F26B43"/>
          </p15:clr>
        </p15:guide>
        <p15:guide id="4" orient="horz" pos="324">
          <p15:clr>
            <a:srgbClr val="F26B43"/>
          </p15:clr>
        </p15:guide>
        <p15:guide id="5" orient="horz" pos="1134">
          <p15:clr>
            <a:srgbClr val="F26B43"/>
          </p15:clr>
        </p15:guide>
        <p15:guide id="6" pos="5184">
          <p15:clr>
            <a:srgbClr val="F26B43"/>
          </p15:clr>
        </p15:guide>
        <p15:guide id="7" pos="702">
          <p15:clr>
            <a:srgbClr val="F26B43"/>
          </p15:clr>
        </p15:guide>
        <p15:guide id="8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E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4234" y="1270157"/>
            <a:ext cx="3535533" cy="147100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1863975" y="2790825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Introduction to Angular</a:t>
            </a:r>
            <a:endParaRPr b="1" sz="2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Setting up an Angular application</a:t>
            </a:r>
            <a:endParaRPr b="1" sz="2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of Angular</a:t>
            </a:r>
            <a:endParaRPr/>
          </a:p>
        </p:txBody>
      </p:sp>
      <p:sp>
        <p:nvSpPr>
          <p:cNvPr id="215" name="Google Shape;215;p35"/>
          <p:cNvSpPr/>
          <p:nvPr/>
        </p:nvSpPr>
        <p:spPr>
          <a:xfrm>
            <a:off x="468750" y="1149600"/>
            <a:ext cx="3722400" cy="572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TypeScript</a:t>
            </a:r>
            <a:endParaRPr sz="1600"/>
          </a:p>
        </p:txBody>
      </p:sp>
      <p:sp>
        <p:nvSpPr>
          <p:cNvPr id="216" name="Google Shape;216;p35"/>
          <p:cNvSpPr txBox="1"/>
          <p:nvPr/>
        </p:nvSpPr>
        <p:spPr>
          <a:xfrm>
            <a:off x="1455025" y="2188900"/>
            <a:ext cx="61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7" name="Google Shape;217;p35"/>
          <p:cNvSpPr txBox="1"/>
          <p:nvPr/>
        </p:nvSpPr>
        <p:spPr>
          <a:xfrm>
            <a:off x="1497450" y="1955600"/>
            <a:ext cx="6108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Angular is built with TypeScript, a statically typed superset of JavaScript.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TypeScript adds features like static typing, interfaces, and classes to JavaScript, making it more scalable and maintainable for large applications.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is Angular?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A programming language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An open-source web application framework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A database management system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A design pattern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" name="Google Shape;223;p36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Remember</a:t>
            </a:r>
            <a:endParaRPr sz="2800"/>
          </a:p>
        </p:txBody>
      </p:sp>
      <p:sp>
        <p:nvSpPr>
          <p:cNvPr id="224" name="Google Shape;224;p36"/>
          <p:cNvSpPr/>
          <p:nvPr/>
        </p:nvSpPr>
        <p:spPr>
          <a:xfrm>
            <a:off x="6213950" y="2517088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is the purpose of Angular's two-way data binding?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To bind data to HTML elements only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To establish communication between the client and server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To automatically synchronize data between the UI and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To improve code readability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0" name="Google Shape;230;p37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Understand</a:t>
            </a:r>
            <a:endParaRPr sz="2800"/>
          </a:p>
        </p:txBody>
      </p:sp>
      <p:sp>
        <p:nvSpPr>
          <p:cNvPr id="231" name="Google Shape;231;p37"/>
          <p:cNvSpPr/>
          <p:nvPr/>
        </p:nvSpPr>
        <p:spPr>
          <a:xfrm>
            <a:off x="6213950" y="2517088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is the purpose of Angular services in an application?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To create UI components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To encapsulate business logic and share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To define routing configurations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To style HTML elements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7" name="Google Shape;237;p38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Apply</a:t>
            </a:r>
            <a:endParaRPr sz="2800"/>
          </a:p>
        </p:txBody>
      </p:sp>
      <p:sp>
        <p:nvSpPr>
          <p:cNvPr id="238" name="Google Shape;238;p38"/>
          <p:cNvSpPr/>
          <p:nvPr/>
        </p:nvSpPr>
        <p:spPr>
          <a:xfrm>
            <a:off x="6213950" y="2517088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Explain the role of Angular's routing system in a single-page application (SPA).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To manage database connections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To optimize code execution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To handle user authentication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To enable navigation between different views without page reloads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4" name="Google Shape;244;p39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Analyze</a:t>
            </a:r>
            <a:endParaRPr sz="2800"/>
          </a:p>
        </p:txBody>
      </p:sp>
      <p:sp>
        <p:nvSpPr>
          <p:cNvPr id="245" name="Google Shape;245;p39"/>
          <p:cNvSpPr/>
          <p:nvPr/>
        </p:nvSpPr>
        <p:spPr>
          <a:xfrm>
            <a:off x="5927600" y="1329313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an Angular application</a:t>
            </a:r>
            <a:endParaRPr/>
          </a:p>
        </p:txBody>
      </p:sp>
      <p:sp>
        <p:nvSpPr>
          <p:cNvPr id="251" name="Google Shape;251;p40"/>
          <p:cNvSpPr/>
          <p:nvPr/>
        </p:nvSpPr>
        <p:spPr>
          <a:xfrm>
            <a:off x="0" y="1215250"/>
            <a:ext cx="1887600" cy="816600"/>
          </a:xfrm>
          <a:prstGeom prst="homePlate">
            <a:avLst>
              <a:gd fmla="val 5000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Step 1</a:t>
            </a:r>
            <a:endParaRPr sz="2300"/>
          </a:p>
        </p:txBody>
      </p:sp>
      <p:sp>
        <p:nvSpPr>
          <p:cNvPr id="252" name="Google Shape;252;p40"/>
          <p:cNvSpPr/>
          <p:nvPr/>
        </p:nvSpPr>
        <p:spPr>
          <a:xfrm>
            <a:off x="2239650" y="1628850"/>
            <a:ext cx="5491500" cy="2545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Install Node.js and npm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Visit the official Node.js website.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Download the recommended version for your operating system.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Run the installer and follow the installation instructions.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123125" y="1007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an Angular application</a:t>
            </a:r>
            <a:endParaRPr/>
          </a:p>
        </p:txBody>
      </p:sp>
      <p:sp>
        <p:nvSpPr>
          <p:cNvPr id="258" name="Google Shape;258;p41"/>
          <p:cNvSpPr/>
          <p:nvPr/>
        </p:nvSpPr>
        <p:spPr>
          <a:xfrm>
            <a:off x="0" y="1215250"/>
            <a:ext cx="1887600" cy="816600"/>
          </a:xfrm>
          <a:prstGeom prst="homePlate">
            <a:avLst>
              <a:gd fmla="val 5000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Step 2</a:t>
            </a:r>
            <a:endParaRPr sz="2300"/>
          </a:p>
        </p:txBody>
      </p:sp>
      <p:sp>
        <p:nvSpPr>
          <p:cNvPr id="259" name="Google Shape;259;p41"/>
          <p:cNvSpPr/>
          <p:nvPr/>
        </p:nvSpPr>
        <p:spPr>
          <a:xfrm>
            <a:off x="2239650" y="1215250"/>
            <a:ext cx="5491500" cy="1196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Install Angular CLI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Open a terminal or command prompt and run the following command to install Angular CLI globally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260" name="Google Shape;260;p41"/>
          <p:cNvSpPr/>
          <p:nvPr/>
        </p:nvSpPr>
        <p:spPr>
          <a:xfrm>
            <a:off x="2239650" y="2888825"/>
            <a:ext cx="5491500" cy="5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npm install -g @angular/cli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123125" y="1007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an Angular application</a:t>
            </a:r>
            <a:endParaRPr/>
          </a:p>
        </p:txBody>
      </p:sp>
      <p:sp>
        <p:nvSpPr>
          <p:cNvPr id="266" name="Google Shape;266;p42"/>
          <p:cNvSpPr/>
          <p:nvPr/>
        </p:nvSpPr>
        <p:spPr>
          <a:xfrm>
            <a:off x="0" y="1215250"/>
            <a:ext cx="1887600" cy="816600"/>
          </a:xfrm>
          <a:prstGeom prst="homePlate">
            <a:avLst>
              <a:gd fmla="val 5000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Step 3</a:t>
            </a:r>
            <a:endParaRPr sz="2300"/>
          </a:p>
        </p:txBody>
      </p:sp>
      <p:sp>
        <p:nvSpPr>
          <p:cNvPr id="267" name="Google Shape;267;p42"/>
          <p:cNvSpPr/>
          <p:nvPr/>
        </p:nvSpPr>
        <p:spPr>
          <a:xfrm>
            <a:off x="2239650" y="1215250"/>
            <a:ext cx="5491500" cy="1450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Create a New Angular Project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Open a terminal or command prompt.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Run the following command to create a new Angular project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268" name="Google Shape;268;p42"/>
          <p:cNvSpPr/>
          <p:nvPr/>
        </p:nvSpPr>
        <p:spPr>
          <a:xfrm>
            <a:off x="2239650" y="2888825"/>
            <a:ext cx="5491500" cy="5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ng new your-angular-app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123125" y="1007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an Angular application</a:t>
            </a:r>
            <a:endParaRPr/>
          </a:p>
        </p:txBody>
      </p:sp>
      <p:sp>
        <p:nvSpPr>
          <p:cNvPr id="274" name="Google Shape;274;p43"/>
          <p:cNvSpPr/>
          <p:nvPr/>
        </p:nvSpPr>
        <p:spPr>
          <a:xfrm>
            <a:off x="0" y="1215250"/>
            <a:ext cx="1887600" cy="816600"/>
          </a:xfrm>
          <a:prstGeom prst="homePlate">
            <a:avLst>
              <a:gd fmla="val 5000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Step 4</a:t>
            </a:r>
            <a:endParaRPr sz="2300"/>
          </a:p>
        </p:txBody>
      </p:sp>
      <p:sp>
        <p:nvSpPr>
          <p:cNvPr id="275" name="Google Shape;275;p43"/>
          <p:cNvSpPr/>
          <p:nvPr/>
        </p:nvSpPr>
        <p:spPr>
          <a:xfrm>
            <a:off x="2239650" y="1215250"/>
            <a:ext cx="5491500" cy="697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Navigate to the Project Folder</a:t>
            </a:r>
            <a:endParaRPr b="1" sz="1800"/>
          </a:p>
        </p:txBody>
      </p:sp>
      <p:sp>
        <p:nvSpPr>
          <p:cNvPr id="276" name="Google Shape;276;p43"/>
          <p:cNvSpPr/>
          <p:nvPr/>
        </p:nvSpPr>
        <p:spPr>
          <a:xfrm>
            <a:off x="2239650" y="2347950"/>
            <a:ext cx="5491500" cy="5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cd your-angular-app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123125" y="1007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an Angular application</a:t>
            </a:r>
            <a:endParaRPr/>
          </a:p>
        </p:txBody>
      </p:sp>
      <p:sp>
        <p:nvSpPr>
          <p:cNvPr id="282" name="Google Shape;282;p44"/>
          <p:cNvSpPr/>
          <p:nvPr/>
        </p:nvSpPr>
        <p:spPr>
          <a:xfrm>
            <a:off x="0" y="1215250"/>
            <a:ext cx="1887600" cy="816600"/>
          </a:xfrm>
          <a:prstGeom prst="homePlate">
            <a:avLst>
              <a:gd fmla="val 5000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Step 5</a:t>
            </a:r>
            <a:endParaRPr sz="2300"/>
          </a:p>
        </p:txBody>
      </p:sp>
      <p:sp>
        <p:nvSpPr>
          <p:cNvPr id="283" name="Google Shape;283;p44"/>
          <p:cNvSpPr/>
          <p:nvPr/>
        </p:nvSpPr>
        <p:spPr>
          <a:xfrm>
            <a:off x="2239650" y="1215250"/>
            <a:ext cx="5491500" cy="12069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Serve the Application Locally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Run the development server with the following command</a:t>
            </a:r>
            <a:endParaRPr sz="1800"/>
          </a:p>
        </p:txBody>
      </p:sp>
      <p:sp>
        <p:nvSpPr>
          <p:cNvPr id="284" name="Google Shape;284;p44"/>
          <p:cNvSpPr/>
          <p:nvPr/>
        </p:nvSpPr>
        <p:spPr>
          <a:xfrm>
            <a:off x="2239650" y="2667175"/>
            <a:ext cx="5491500" cy="5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ng serve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44"/>
          <p:cNvSpPr/>
          <p:nvPr/>
        </p:nvSpPr>
        <p:spPr>
          <a:xfrm>
            <a:off x="2239650" y="3446250"/>
            <a:ext cx="5491500" cy="8850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Open your browser and navigate to http://localhost:4200/. You should see your Angular app running.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Angular</a:t>
            </a: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1146600" y="1300950"/>
            <a:ext cx="6850800" cy="851700"/>
          </a:xfrm>
          <a:prstGeom prst="homePlate">
            <a:avLst>
              <a:gd fmla="val 5000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is a popular open-source web application framework developed and maintained by Google and a community of developers</a:t>
            </a: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1146600" y="2684200"/>
            <a:ext cx="6850800" cy="851700"/>
          </a:xfrm>
          <a:prstGeom prst="homePlate">
            <a:avLst>
              <a:gd fmla="val 50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provides a robust and structured framework for building client-side applications, making it easier to develop, test, and maintain complex web applications.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Which Angular CLI command is used to generate a new Angular component named "example"?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ng make component example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ng new example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ng generate component example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ng create component example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1" name="Google Shape;291;p45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Apply</a:t>
            </a:r>
            <a:endParaRPr sz="2800"/>
          </a:p>
        </p:txBody>
      </p:sp>
      <p:sp>
        <p:nvSpPr>
          <p:cNvPr id="292" name="Google Shape;292;p45"/>
          <p:cNvSpPr/>
          <p:nvPr/>
        </p:nvSpPr>
        <p:spPr>
          <a:xfrm>
            <a:off x="5927600" y="1329313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you want to include Angular routing when creating a new project using the Angular CLI, what additional flag should you use?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--routing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--include-routing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--with-routing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--use-routing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8" name="Google Shape;298;p46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Apply</a:t>
            </a:r>
            <a:endParaRPr sz="2800"/>
          </a:p>
        </p:txBody>
      </p:sp>
      <p:sp>
        <p:nvSpPr>
          <p:cNvPr id="299" name="Google Shape;299;p46"/>
          <p:cNvSpPr/>
          <p:nvPr/>
        </p:nvSpPr>
        <p:spPr>
          <a:xfrm>
            <a:off x="5927600" y="1329313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Which command is used to globally install Angular CLI?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npm start -g @angular/cli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ng install -g @angular/cli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npm install -g @angular/cli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ng global -install @angular/cli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5" name="Google Shape;305;p47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Remember</a:t>
            </a:r>
            <a:endParaRPr sz="2800"/>
          </a:p>
        </p:txBody>
      </p:sp>
      <p:sp>
        <p:nvSpPr>
          <p:cNvPr id="306" name="Google Shape;306;p47"/>
          <p:cNvSpPr/>
          <p:nvPr/>
        </p:nvSpPr>
        <p:spPr>
          <a:xfrm>
            <a:off x="5927600" y="1329313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What is the purpose of the ng serve command in Angular development?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To install project dependencies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To create a production build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To start the development server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To generate a new Angular component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2" name="Google Shape;312;p48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Understand</a:t>
            </a:r>
            <a:endParaRPr sz="2800"/>
          </a:p>
        </p:txBody>
      </p:sp>
      <p:sp>
        <p:nvSpPr>
          <p:cNvPr id="313" name="Google Shape;313;p48"/>
          <p:cNvSpPr/>
          <p:nvPr/>
        </p:nvSpPr>
        <p:spPr>
          <a:xfrm>
            <a:off x="5927600" y="1329313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175" y="391688"/>
            <a:ext cx="4307675" cy="436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idx="1" type="body"/>
          </p:nvPr>
        </p:nvSpPr>
        <p:spPr>
          <a:xfrm>
            <a:off x="242888" y="607219"/>
            <a:ext cx="8589300" cy="3961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3200">
                <a:solidFill>
                  <a:schemeClr val="dk1"/>
                </a:solidFill>
              </a:rPr>
              <a:t>Thank You</a:t>
            </a:r>
            <a:endParaRPr b="1"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of Angular</a:t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468750" y="1149600"/>
            <a:ext cx="3722400" cy="572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Component-based Architecture</a:t>
            </a:r>
            <a:endParaRPr sz="1600"/>
          </a:p>
        </p:txBody>
      </p:sp>
      <p:sp>
        <p:nvSpPr>
          <p:cNvPr id="160" name="Google Shape;160;p28"/>
          <p:cNvSpPr txBox="1"/>
          <p:nvPr/>
        </p:nvSpPr>
        <p:spPr>
          <a:xfrm>
            <a:off x="1455025" y="2188900"/>
            <a:ext cx="61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1497450" y="1955600"/>
            <a:ext cx="6108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Angular applications are built using a component-based architecture.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Components are reusable and self-contained building blocks that encapsulate the functionality and UI of a part of the application.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This modular structure promotes code organization and maintainability.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of Angular</a:t>
            </a: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468750" y="1149600"/>
            <a:ext cx="3722400" cy="572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Two-way Data Binding</a:t>
            </a:r>
            <a:endParaRPr sz="1600"/>
          </a:p>
        </p:txBody>
      </p:sp>
      <p:sp>
        <p:nvSpPr>
          <p:cNvPr id="168" name="Google Shape;168;p29"/>
          <p:cNvSpPr txBox="1"/>
          <p:nvPr/>
        </p:nvSpPr>
        <p:spPr>
          <a:xfrm>
            <a:off x="1455025" y="2188900"/>
            <a:ext cx="61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1497450" y="1955600"/>
            <a:ext cx="6108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Angular offers two-way data binding, which means that changes in the user interface (UI) are automatically reflected in the application's data model, and vice versa.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This simplifies the process of handling user input and updating the UI accordingly.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of Angular</a:t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468750" y="1149600"/>
            <a:ext cx="3722400" cy="572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Dependency Injection</a:t>
            </a:r>
            <a:endParaRPr sz="1600"/>
          </a:p>
        </p:txBody>
      </p:sp>
      <p:sp>
        <p:nvSpPr>
          <p:cNvPr id="176" name="Google Shape;176;p30"/>
          <p:cNvSpPr txBox="1"/>
          <p:nvPr/>
        </p:nvSpPr>
        <p:spPr>
          <a:xfrm>
            <a:off x="1455025" y="2188900"/>
            <a:ext cx="61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1497450" y="1955600"/>
            <a:ext cx="6108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Angular has a built-in dependency injection system that facilitates the development of modular and testable code.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Dependencies can be injected into components, making it easier to manage and test various parts of an application.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of Angular</a:t>
            </a:r>
            <a:endParaRPr/>
          </a:p>
        </p:txBody>
      </p:sp>
      <p:sp>
        <p:nvSpPr>
          <p:cNvPr id="183" name="Google Shape;183;p31"/>
          <p:cNvSpPr/>
          <p:nvPr/>
        </p:nvSpPr>
        <p:spPr>
          <a:xfrm>
            <a:off x="468750" y="1149600"/>
            <a:ext cx="3722400" cy="572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Directives</a:t>
            </a:r>
            <a:endParaRPr sz="1600"/>
          </a:p>
        </p:txBody>
      </p:sp>
      <p:sp>
        <p:nvSpPr>
          <p:cNvPr id="184" name="Google Shape;184;p31"/>
          <p:cNvSpPr txBox="1"/>
          <p:nvPr/>
        </p:nvSpPr>
        <p:spPr>
          <a:xfrm>
            <a:off x="1455025" y="2188900"/>
            <a:ext cx="61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1497450" y="1955600"/>
            <a:ext cx="6108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Directives are markers on a DOM element that tell Angular to attach a specific behavior to that element or transform the DOM.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Angular comes with a set of built-in directives like ngIf, ngFor, and ngModel that enhance the functionality of HTML elements.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of Angular</a:t>
            </a:r>
            <a:endParaRPr/>
          </a:p>
        </p:txBody>
      </p:sp>
      <p:sp>
        <p:nvSpPr>
          <p:cNvPr id="191" name="Google Shape;191;p32"/>
          <p:cNvSpPr/>
          <p:nvPr/>
        </p:nvSpPr>
        <p:spPr>
          <a:xfrm>
            <a:off x="468750" y="1149600"/>
            <a:ext cx="3722400" cy="572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Services</a:t>
            </a:r>
            <a:endParaRPr sz="1600"/>
          </a:p>
        </p:txBody>
      </p:sp>
      <p:sp>
        <p:nvSpPr>
          <p:cNvPr id="192" name="Google Shape;192;p32"/>
          <p:cNvSpPr txBox="1"/>
          <p:nvPr/>
        </p:nvSpPr>
        <p:spPr>
          <a:xfrm>
            <a:off x="1455025" y="2188900"/>
            <a:ext cx="61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3" name="Google Shape;193;p32"/>
          <p:cNvSpPr txBox="1"/>
          <p:nvPr/>
        </p:nvSpPr>
        <p:spPr>
          <a:xfrm>
            <a:off x="1497450" y="1955600"/>
            <a:ext cx="6108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Services are a way to organize and share code across components. They are used to encapsulate business logic, data retrieval, and other common functionalities.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 Angular's dependency injection system makes it easy to inject services into components.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of Angular</a:t>
            </a:r>
            <a:endParaRPr/>
          </a:p>
        </p:txBody>
      </p:sp>
      <p:sp>
        <p:nvSpPr>
          <p:cNvPr id="199" name="Google Shape;199;p33"/>
          <p:cNvSpPr/>
          <p:nvPr/>
        </p:nvSpPr>
        <p:spPr>
          <a:xfrm>
            <a:off x="468750" y="1149600"/>
            <a:ext cx="3722400" cy="572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Routing</a:t>
            </a:r>
            <a:endParaRPr sz="1600"/>
          </a:p>
        </p:txBody>
      </p:sp>
      <p:sp>
        <p:nvSpPr>
          <p:cNvPr id="200" name="Google Shape;200;p33"/>
          <p:cNvSpPr txBox="1"/>
          <p:nvPr/>
        </p:nvSpPr>
        <p:spPr>
          <a:xfrm>
            <a:off x="1455025" y="2188900"/>
            <a:ext cx="61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1" name="Google Shape;201;p33"/>
          <p:cNvSpPr txBox="1"/>
          <p:nvPr/>
        </p:nvSpPr>
        <p:spPr>
          <a:xfrm>
            <a:off x="1497450" y="1955600"/>
            <a:ext cx="6108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Angular provides a powerful and flexible routing system that allows developers to build single-page applications with multiple views.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router enables navigation between different parts of the application without the need for a full page reload.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of Angular</a:t>
            </a:r>
            <a:endParaRPr/>
          </a:p>
        </p:txBody>
      </p:sp>
      <p:sp>
        <p:nvSpPr>
          <p:cNvPr id="207" name="Google Shape;207;p34"/>
          <p:cNvSpPr/>
          <p:nvPr/>
        </p:nvSpPr>
        <p:spPr>
          <a:xfrm>
            <a:off x="468750" y="1149600"/>
            <a:ext cx="3722400" cy="572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Forms</a:t>
            </a:r>
            <a:endParaRPr sz="1600"/>
          </a:p>
        </p:txBody>
      </p:sp>
      <p:sp>
        <p:nvSpPr>
          <p:cNvPr id="208" name="Google Shape;208;p34"/>
          <p:cNvSpPr txBox="1"/>
          <p:nvPr/>
        </p:nvSpPr>
        <p:spPr>
          <a:xfrm>
            <a:off x="1455025" y="2188900"/>
            <a:ext cx="61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1497450" y="1955600"/>
            <a:ext cx="6108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Angular has a comprehensive forms module that facilitates the creation and handling of forms in applications.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 It supports template-driven forms and reactive forms, providing flexibility in how forms are implemented and validated.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