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 Thin"/>
      <p:regular r:id="rId38"/>
      <p:bold r:id="rId39"/>
      <p:italic r:id="rId40"/>
      <p:boldItalic r:id="rId41"/>
    </p:embeddedFont>
    <p:embeddedFont>
      <p:font typeface="Libre Franklin"/>
      <p:regular r:id="rId42"/>
      <p:bold r:id="rId43"/>
      <p:italic r:id="rId44"/>
      <p:boldItalic r:id="rId45"/>
    </p:embeddedFon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Thin-italic.fntdata"/><Relationship Id="rId42" Type="http://schemas.openxmlformats.org/officeDocument/2006/relationships/font" Target="fonts/LibreFranklin-regular.fntdata"/><Relationship Id="rId41" Type="http://schemas.openxmlformats.org/officeDocument/2006/relationships/font" Target="fonts/RobotoThin-boldItalic.fntdata"/><Relationship Id="rId44" Type="http://schemas.openxmlformats.org/officeDocument/2006/relationships/font" Target="fonts/LibreFranklin-italic.fntdata"/><Relationship Id="rId43" Type="http://schemas.openxmlformats.org/officeDocument/2006/relationships/font" Target="fonts/LibreFranklin-bold.fntdata"/><Relationship Id="rId46" Type="http://schemas.openxmlformats.org/officeDocument/2006/relationships/font" Target="fonts/Roboto-regular.fntdata"/><Relationship Id="rId45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RobotoThin-bold.fntdata"/><Relationship Id="rId38" Type="http://schemas.openxmlformats.org/officeDocument/2006/relationships/font" Target="fonts/RobotoThin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e1229652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0e1229652b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2cd80f94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62cd80f94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2cd80f94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62cd80f94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2cd80f9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62cd80f9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62cd80f94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62cd80f94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2cd80f94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62cd80f94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2cd80f94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62cd80f94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2cd80f94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62cd80f94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62cd80f94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62cd80f94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2cd80f94e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62cd80f94e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2cd80f94e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62cd80f94e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0b574cbf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0b574cbf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62cd80f94e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62cd80f94e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2cd80f94e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62cd80f94e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2cd80f94e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62cd80f94e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62cd80f94e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62cd80f94e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62cd80f94e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62cd80f94e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2cd80f94e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62cd80f94e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62cd80f94e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62cd80f94e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62cd80f94e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62cd80f94e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62cd80f94e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62cd80f94e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62cd80f94e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62cd80f94e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11329760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11329760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a0b574cbf8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2a0b574cb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a0b574cbf8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2a0b574cbf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11329760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11329760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2b5450be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2b5450be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2cd80f94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2cd80f94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2cd80f94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2cd80f94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2cd80f94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2cd80f94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2b5450be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62b5450be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1436346" y="1341340"/>
            <a:ext cx="62709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Libre Franklin"/>
              <a:buNone/>
              <a:defRPr sz="5400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009930" y="2967209"/>
            <a:ext cx="51237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6pPr>
            <a:lvl7pPr lvl="6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7pPr>
            <a:lvl8pPr lvl="7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564644" y="4840039"/>
            <a:ext cx="1206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1938040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564635" y="558343"/>
            <a:ext cx="8005605" cy="4012271"/>
            <a:chOff x="752846" y="744457"/>
            <a:chExt cx="10674141" cy="5349695"/>
          </a:xfrm>
        </p:grpSpPr>
        <p:sp>
          <p:nvSpPr>
            <p:cNvPr id="71" name="Google Shape;71;p15"/>
            <p:cNvSpPr/>
            <p:nvPr/>
          </p:nvSpPr>
          <p:spPr>
            <a:xfrm>
              <a:off x="8151962" y="1685652"/>
              <a:ext cx="3275025" cy="440850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72" name="Google Shape;72;p15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573769" y="976020"/>
            <a:ext cx="7209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ibre Franklin"/>
              <a:buNone/>
              <a:defRPr sz="5400" cap="none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73769" y="3162246"/>
            <a:ext cx="720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554181" y="4840039"/>
            <a:ext cx="1216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1938234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7" title="Crop Mark"/>
          <p:cNvSpPr/>
          <p:nvPr/>
        </p:nvSpPr>
        <p:spPr>
          <a:xfrm>
            <a:off x="6113971" y="1264239"/>
            <a:ext cx="2456262" cy="3306366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028700" y="1714499"/>
            <a:ext cx="3336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894052" y="1714499"/>
            <a:ext cx="3336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028700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1028700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3" type="body"/>
          </p:nvPr>
        </p:nvSpPr>
        <p:spPr>
          <a:xfrm>
            <a:off x="4893761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19"/>
          <p:cNvSpPr txBox="1"/>
          <p:nvPr>
            <p:ph idx="4" type="body"/>
          </p:nvPr>
        </p:nvSpPr>
        <p:spPr>
          <a:xfrm>
            <a:off x="4893761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692015" y="514351"/>
            <a:ext cx="39093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/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 sz="1500"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5pPr>
            <a:lvl6pPr indent="-3048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6pPr>
            <a:lvl7pPr indent="-3048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7pPr>
            <a:lvl8pPr indent="-3048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8pPr>
            <a:lvl9pPr indent="-3048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542925" y="2142258"/>
            <a:ext cx="28917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2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/>
          <p:nvPr>
            <p:ph idx="2" type="pic"/>
          </p:nvPr>
        </p:nvSpPr>
        <p:spPr>
          <a:xfrm>
            <a:off x="4149090" y="0"/>
            <a:ext cx="4995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542925" y="2141976"/>
            <a:ext cx="28917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3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 rot="5400000">
            <a:off x="3289650" y="-539306"/>
            <a:ext cx="26790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 rot="5400000">
            <a:off x="5818446" y="1847217"/>
            <a:ext cx="39324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 rot="5400000">
            <a:off x="2129880" y="-633033"/>
            <a:ext cx="3932400" cy="6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20631" y="0"/>
            <a:ext cx="1023369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 b="0" i="0" sz="33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■"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–"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■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–"/>
              <a:defRPr b="0" i="1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–"/>
              <a:defRPr b="0" i="1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 title="Side bar"/>
          <p:cNvSpPr/>
          <p:nvPr/>
        </p:nvSpPr>
        <p:spPr>
          <a:xfrm>
            <a:off x="358571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26">
          <p15:clr>
            <a:srgbClr val="F26B43"/>
          </p15:clr>
        </p15:guide>
        <p15:guide id="2" orient="horz" pos="1080">
          <p15:clr>
            <a:srgbClr val="F26B43"/>
          </p15:clr>
        </p15:guide>
        <p15:guide id="3" orient="horz" pos="2772">
          <p15:clr>
            <a:srgbClr val="F26B43"/>
          </p15:clr>
        </p15:guide>
        <p15:guide id="4" orient="horz" pos="324">
          <p15:clr>
            <a:srgbClr val="F26B43"/>
          </p15:clr>
        </p15:guide>
        <p15:guide id="5" orient="horz" pos="1134">
          <p15:clr>
            <a:srgbClr val="F26B43"/>
          </p15:clr>
        </p15:guide>
        <p15:guide id="6" pos="5184">
          <p15:clr>
            <a:srgbClr val="F26B43"/>
          </p15:clr>
        </p15:guide>
        <p15:guide id="7" pos="702">
          <p15:clr>
            <a:srgbClr val="F26B43"/>
          </p15:clr>
        </p15:guide>
        <p15:guide id="8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E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234" y="1291382"/>
            <a:ext cx="3535533" cy="147100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1959425" y="2663575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Components, modules, and services</a:t>
            </a:r>
            <a:endParaRPr b="1" sz="37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is the purpose of the @Component decorator in Angular?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It defines the component's template.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It provides dependency injection for the component.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It configures the component metadata.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It handles component events.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Remember</a:t>
            </a:r>
            <a:endParaRPr sz="2800"/>
          </a:p>
        </p:txBody>
      </p:sp>
      <p:sp>
        <p:nvSpPr>
          <p:cNvPr id="245" name="Google Shape;245;p35"/>
          <p:cNvSpPr/>
          <p:nvPr/>
        </p:nvSpPr>
        <p:spPr>
          <a:xfrm>
            <a:off x="5891375" y="2225788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is the purpose of the *ngFor directive in an Angular component template?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It creates a conditional statement.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It provides two-way data binding.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It iterates over a list of items.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It defines a custom event.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36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Apply</a:t>
            </a:r>
            <a:endParaRPr sz="2800"/>
          </a:p>
        </p:txBody>
      </p:sp>
      <p:sp>
        <p:nvSpPr>
          <p:cNvPr id="252" name="Google Shape;252;p36"/>
          <p:cNvSpPr/>
          <p:nvPr/>
        </p:nvSpPr>
        <p:spPr>
          <a:xfrm>
            <a:off x="5891375" y="2225788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Modules</a:t>
            </a:r>
            <a:endParaRPr/>
          </a:p>
        </p:txBody>
      </p:sp>
      <p:sp>
        <p:nvSpPr>
          <p:cNvPr id="258" name="Google Shape;258;p37"/>
          <p:cNvSpPr/>
          <p:nvPr/>
        </p:nvSpPr>
        <p:spPr>
          <a:xfrm>
            <a:off x="480950" y="1315050"/>
            <a:ext cx="7525200" cy="688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Modules in Angular are organizational units that group related components, directives, pipes, and services.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7"/>
          <p:cNvSpPr/>
          <p:nvPr/>
        </p:nvSpPr>
        <p:spPr>
          <a:xfrm>
            <a:off x="481100" y="2465100"/>
            <a:ext cx="75252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They encapsulate and organize code, promoting modularity and maintainability.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Modules in Angular?</a:t>
            </a:r>
            <a:endParaRPr/>
          </a:p>
        </p:txBody>
      </p:sp>
      <p:sp>
        <p:nvSpPr>
          <p:cNvPr id="265" name="Google Shape;265;p38"/>
          <p:cNvSpPr/>
          <p:nvPr/>
        </p:nvSpPr>
        <p:spPr>
          <a:xfrm>
            <a:off x="426600" y="1324100"/>
            <a:ext cx="2381700" cy="760800"/>
          </a:xfrm>
          <a:prstGeom prst="homePlat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Organization</a:t>
            </a:r>
            <a:endParaRPr sz="1700"/>
          </a:p>
        </p:txBody>
      </p:sp>
      <p:sp>
        <p:nvSpPr>
          <p:cNvPr id="266" name="Google Shape;266;p38"/>
          <p:cNvSpPr/>
          <p:nvPr/>
        </p:nvSpPr>
        <p:spPr>
          <a:xfrm>
            <a:off x="426600" y="2373125"/>
            <a:ext cx="2381700" cy="760800"/>
          </a:xfrm>
          <a:prstGeom prst="homePlat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Reusability</a:t>
            </a:r>
            <a:endParaRPr sz="1700"/>
          </a:p>
        </p:txBody>
      </p:sp>
      <p:sp>
        <p:nvSpPr>
          <p:cNvPr id="267" name="Google Shape;267;p38"/>
          <p:cNvSpPr/>
          <p:nvPr/>
        </p:nvSpPr>
        <p:spPr>
          <a:xfrm>
            <a:off x="426600" y="3422150"/>
            <a:ext cx="2381700" cy="760800"/>
          </a:xfrm>
          <a:prstGeom prst="homePlate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Maintainability</a:t>
            </a:r>
            <a:endParaRPr sz="1700"/>
          </a:p>
        </p:txBody>
      </p:sp>
      <p:sp>
        <p:nvSpPr>
          <p:cNvPr id="268" name="Google Shape;268;p38"/>
          <p:cNvSpPr/>
          <p:nvPr/>
        </p:nvSpPr>
        <p:spPr>
          <a:xfrm>
            <a:off x="3197575" y="1324100"/>
            <a:ext cx="4872000" cy="72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help organize and structure an Angular application.</a:t>
            </a:r>
            <a:endParaRPr/>
          </a:p>
        </p:txBody>
      </p:sp>
      <p:sp>
        <p:nvSpPr>
          <p:cNvPr id="269" name="Google Shape;269;p38"/>
          <p:cNvSpPr/>
          <p:nvPr/>
        </p:nvSpPr>
        <p:spPr>
          <a:xfrm>
            <a:off x="3197575" y="2409425"/>
            <a:ext cx="4872000" cy="724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facilitate code reuse by encapsulating related functionality.</a:t>
            </a:r>
            <a:endParaRPr/>
          </a:p>
        </p:txBody>
      </p:sp>
      <p:sp>
        <p:nvSpPr>
          <p:cNvPr id="270" name="Google Shape;270;p38"/>
          <p:cNvSpPr/>
          <p:nvPr/>
        </p:nvSpPr>
        <p:spPr>
          <a:xfrm>
            <a:off x="3197575" y="3476600"/>
            <a:ext cx="4872000" cy="724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make it easier to manage and maintain large codebases.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Angular Modules</a:t>
            </a: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526225" y="1269775"/>
            <a:ext cx="2698500" cy="3087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module we can use ‘@NgModule’ Decorator.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create a new project using the Angular –cli command, the ngmodule is created in the app.module.ts file by default </a:t>
            </a:r>
            <a:endParaRPr/>
          </a:p>
        </p:txBody>
      </p:sp>
      <p:pic>
        <p:nvPicPr>
          <p:cNvPr id="277" name="Google Shape;2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850" y="1170125"/>
            <a:ext cx="5096749" cy="331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39"/>
          <p:cNvCxnSpPr/>
          <p:nvPr/>
        </p:nvCxnSpPr>
        <p:spPr>
          <a:xfrm flipH="1" rot="10800000">
            <a:off x="2192450" y="4176725"/>
            <a:ext cx="2327400" cy="4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9"/>
          <p:cNvSpPr/>
          <p:nvPr/>
        </p:nvSpPr>
        <p:spPr>
          <a:xfrm>
            <a:off x="643950" y="4217400"/>
            <a:ext cx="2109900" cy="6339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App.module.ts file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Properties of an Angular Module</a:t>
            </a:r>
            <a:endParaRPr/>
          </a:p>
        </p:txBody>
      </p:sp>
      <p:sp>
        <p:nvSpPr>
          <p:cNvPr id="285" name="Google Shape;285;p40"/>
          <p:cNvSpPr/>
          <p:nvPr/>
        </p:nvSpPr>
        <p:spPr>
          <a:xfrm>
            <a:off x="10050" y="1143000"/>
            <a:ext cx="2282100" cy="715500"/>
          </a:xfrm>
          <a:prstGeom prst="homePlate">
            <a:avLst>
              <a:gd fmla="val 50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Declaration</a:t>
            </a:r>
            <a:endParaRPr sz="2100"/>
          </a:p>
        </p:txBody>
      </p:sp>
      <p:sp>
        <p:nvSpPr>
          <p:cNvPr id="286" name="Google Shape;286;p40"/>
          <p:cNvSpPr/>
          <p:nvPr/>
        </p:nvSpPr>
        <p:spPr>
          <a:xfrm>
            <a:off x="2681425" y="1115825"/>
            <a:ext cx="5442300" cy="1213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declarations array includes the components, directives, and pipes that belong to the module.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These are the building blocks that are scoped to the module.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/>
          <p:nvPr/>
        </p:nvSpPr>
        <p:spPr>
          <a:xfrm>
            <a:off x="3786175" y="2637150"/>
            <a:ext cx="3232800" cy="1765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declarations: [</a:t>
            </a:r>
            <a:endParaRPr sz="1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   AppComponent,</a:t>
            </a:r>
            <a:endParaRPr sz="1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   NewCmpComponent</a:t>
            </a:r>
            <a:endParaRPr sz="1950">
              <a:solidFill>
                <a:schemeClr val="dk1"/>
              </a:solidFill>
            </a:endParaRPr>
          </a:p>
          <a:p>
            <a:pPr indent="0" lvl="0" marL="139700" marR="1397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50">
                <a:solidFill>
                  <a:schemeClr val="dk1"/>
                </a:solidFill>
              </a:rPr>
              <a:t>]</a:t>
            </a:r>
            <a:endParaRPr sz="19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Properties of an Angular Module</a:t>
            </a:r>
            <a:endParaRPr/>
          </a:p>
        </p:txBody>
      </p:sp>
      <p:sp>
        <p:nvSpPr>
          <p:cNvPr id="293" name="Google Shape;293;p41"/>
          <p:cNvSpPr/>
          <p:nvPr/>
        </p:nvSpPr>
        <p:spPr>
          <a:xfrm>
            <a:off x="10050" y="1143000"/>
            <a:ext cx="2282100" cy="715500"/>
          </a:xfrm>
          <a:prstGeom prst="homePlate">
            <a:avLst>
              <a:gd fmla="val 50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Imports</a:t>
            </a:r>
            <a:endParaRPr sz="2100"/>
          </a:p>
        </p:txBody>
      </p:sp>
      <p:sp>
        <p:nvSpPr>
          <p:cNvPr id="294" name="Google Shape;294;p41"/>
          <p:cNvSpPr/>
          <p:nvPr/>
        </p:nvSpPr>
        <p:spPr>
          <a:xfrm>
            <a:off x="2491250" y="1115825"/>
            <a:ext cx="5632500" cy="1213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imports array lists other modules that this module depends 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Importing modules allows the components of the current module to use components from other modules.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1"/>
          <p:cNvSpPr/>
          <p:nvPr/>
        </p:nvSpPr>
        <p:spPr>
          <a:xfrm>
            <a:off x="2427875" y="2427425"/>
            <a:ext cx="5868000" cy="2428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marR="1397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</a:rPr>
              <a:t>import { FormsModule } from '@angular/forms';</a:t>
            </a:r>
            <a:r>
              <a:rPr lang="en" sz="1350">
                <a:solidFill>
                  <a:schemeClr val="dk1"/>
                </a:solidFill>
              </a:rPr>
              <a:t> // if your application need form you can include like this.</a:t>
            </a:r>
            <a:endParaRPr sz="135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import in the </a:t>
            </a:r>
            <a:r>
              <a:rPr b="1"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@NgModule</a:t>
            </a: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will be like the following −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317500" lvl="0" marL="139700" marR="139700" rtl="0" algn="l">
              <a:lnSpc>
                <a:spcPct val="15652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imports: [</a:t>
            </a:r>
            <a:endParaRPr sz="1350">
              <a:solidFill>
                <a:schemeClr val="dk1"/>
              </a:solidFill>
            </a:endParaRPr>
          </a:p>
          <a:p>
            <a:pPr indent="0" lvl="0" marL="139700" marR="1397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	BrowserModule,</a:t>
            </a:r>
            <a:endParaRPr sz="1350">
              <a:solidFill>
                <a:schemeClr val="dk1"/>
              </a:solidFill>
            </a:endParaRPr>
          </a:p>
          <a:p>
            <a:pPr indent="0" lvl="0" marL="139700" marR="1397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	FormsModule</a:t>
            </a:r>
            <a:endParaRPr sz="1350">
              <a:solidFill>
                <a:schemeClr val="dk1"/>
              </a:solidFill>
            </a:endParaRPr>
          </a:p>
          <a:p>
            <a:pPr indent="317500" lvl="0" marL="139700" marR="1397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]</a:t>
            </a:r>
            <a:endParaRPr sz="1350">
              <a:solidFill>
                <a:schemeClr val="dk1"/>
              </a:solidFill>
            </a:endParaRPr>
          </a:p>
          <a:p>
            <a:pPr indent="0" lvl="0" marL="139700" marR="1397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Properties of an Angular Module</a:t>
            </a:r>
            <a:endParaRPr/>
          </a:p>
        </p:txBody>
      </p:sp>
      <p:sp>
        <p:nvSpPr>
          <p:cNvPr id="301" name="Google Shape;301;p42"/>
          <p:cNvSpPr/>
          <p:nvPr/>
        </p:nvSpPr>
        <p:spPr>
          <a:xfrm>
            <a:off x="10050" y="1143000"/>
            <a:ext cx="2282100" cy="715500"/>
          </a:xfrm>
          <a:prstGeom prst="homePlate">
            <a:avLst>
              <a:gd fmla="val 50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Providers</a:t>
            </a:r>
            <a:endParaRPr sz="2100"/>
          </a:p>
        </p:txBody>
      </p:sp>
      <p:sp>
        <p:nvSpPr>
          <p:cNvPr id="302" name="Google Shape;302;p42"/>
          <p:cNvSpPr/>
          <p:nvPr/>
        </p:nvSpPr>
        <p:spPr>
          <a:xfrm>
            <a:off x="2491250" y="1115825"/>
            <a:ext cx="5632500" cy="1213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providers array contains services that the module contributes to the dependency injection system.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These services are available for injection in the components of the module.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2"/>
          <p:cNvSpPr/>
          <p:nvPr/>
        </p:nvSpPr>
        <p:spPr>
          <a:xfrm>
            <a:off x="10050" y="3178950"/>
            <a:ext cx="2282100" cy="715500"/>
          </a:xfrm>
          <a:prstGeom prst="homePlate">
            <a:avLst>
              <a:gd fmla="val 50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Bootstrap</a:t>
            </a:r>
            <a:endParaRPr sz="2100"/>
          </a:p>
        </p:txBody>
      </p:sp>
      <p:sp>
        <p:nvSpPr>
          <p:cNvPr id="304" name="Google Shape;304;p42"/>
          <p:cNvSpPr/>
          <p:nvPr/>
        </p:nvSpPr>
        <p:spPr>
          <a:xfrm>
            <a:off x="2571225" y="2988750"/>
            <a:ext cx="5632500" cy="1213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bootstrap array specifies the component that should be bootstrapped when the module is loaded.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typically the root component of the application.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does the 'declarations' property in an NgModule decorator include?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Services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Components, directives, and pipes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External modules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Bootstrap components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43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Understand</a:t>
            </a:r>
            <a:endParaRPr sz="2800"/>
          </a:p>
        </p:txBody>
      </p:sp>
      <p:sp>
        <p:nvSpPr>
          <p:cNvPr id="311" name="Google Shape;311;p43"/>
          <p:cNvSpPr/>
          <p:nvPr/>
        </p:nvSpPr>
        <p:spPr>
          <a:xfrm>
            <a:off x="5891375" y="2225788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an Angular module, what does the 'bootstrap' property specify?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The main application module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The root component to be bootstrapped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The lazy-loaded modules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External modules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7" name="Google Shape;317;p44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Apply</a:t>
            </a:r>
            <a:endParaRPr sz="2800"/>
          </a:p>
        </p:txBody>
      </p:sp>
      <p:sp>
        <p:nvSpPr>
          <p:cNvPr id="318" name="Google Shape;318;p44"/>
          <p:cNvSpPr/>
          <p:nvPr/>
        </p:nvSpPr>
        <p:spPr>
          <a:xfrm>
            <a:off x="5891375" y="2225788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in Angular</a:t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564200" y="1181425"/>
            <a:ext cx="6861600" cy="519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are the fundamental building blocks of Angular applications</a:t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564125" y="2135875"/>
            <a:ext cx="6861600" cy="110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encapsulate a specific part of the user interface (UI) and its associated behavior. Each component acts as a self-contained unit, managing its own logic and presentation.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Services</a:t>
            </a:r>
            <a:endParaRPr/>
          </a:p>
        </p:txBody>
      </p:sp>
      <p:sp>
        <p:nvSpPr>
          <p:cNvPr id="324" name="Google Shape;324;p45"/>
          <p:cNvSpPr/>
          <p:nvPr/>
        </p:nvSpPr>
        <p:spPr>
          <a:xfrm>
            <a:off x="1069550" y="1550500"/>
            <a:ext cx="6565200" cy="724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are a way to organize and share code across components.</a:t>
            </a:r>
            <a:endParaRPr/>
          </a:p>
        </p:txBody>
      </p:sp>
      <p:sp>
        <p:nvSpPr>
          <p:cNvPr id="325" name="Google Shape;325;p45"/>
          <p:cNvSpPr/>
          <p:nvPr/>
        </p:nvSpPr>
        <p:spPr>
          <a:xfrm>
            <a:off x="1069550" y="2780500"/>
            <a:ext cx="6565200" cy="724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provide a centralized place for features, data, and logic that are independent of components.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Services in Angular?</a:t>
            </a:r>
            <a:endParaRPr/>
          </a:p>
        </p:txBody>
      </p:sp>
      <p:sp>
        <p:nvSpPr>
          <p:cNvPr id="331" name="Google Shape;331;p46"/>
          <p:cNvSpPr txBox="1"/>
          <p:nvPr/>
        </p:nvSpPr>
        <p:spPr>
          <a:xfrm>
            <a:off x="1132950" y="1795000"/>
            <a:ext cx="5750100" cy="2001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Encourages code reuse and maintainability.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Facilitates separation of concerns.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Supports a modular and scalable application architecture.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Creating Angular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7"/>
          <p:cNvSpPr/>
          <p:nvPr/>
        </p:nvSpPr>
        <p:spPr>
          <a:xfrm>
            <a:off x="1069550" y="1115825"/>
            <a:ext cx="7262400" cy="471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Angular CLI to generate a service . follow bellow </a:t>
            </a:r>
            <a:r>
              <a:rPr lang="en"/>
              <a:t>syntax</a:t>
            </a:r>
            <a:r>
              <a:rPr lang="en"/>
              <a:t> to </a:t>
            </a:r>
            <a:r>
              <a:rPr lang="en"/>
              <a:t>create</a:t>
            </a:r>
            <a:r>
              <a:rPr lang="en"/>
              <a:t> services</a:t>
            </a:r>
            <a:endParaRPr/>
          </a:p>
        </p:txBody>
      </p:sp>
      <p:sp>
        <p:nvSpPr>
          <p:cNvPr id="338" name="Google Shape;338;p47"/>
          <p:cNvSpPr/>
          <p:nvPr/>
        </p:nvSpPr>
        <p:spPr>
          <a:xfrm>
            <a:off x="2183375" y="1840275"/>
            <a:ext cx="4672500" cy="5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ng generate service service_name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47"/>
          <p:cNvSpPr txBox="1"/>
          <p:nvPr/>
        </p:nvSpPr>
        <p:spPr>
          <a:xfrm>
            <a:off x="1183500" y="2631300"/>
            <a:ext cx="68913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This will create two files: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src/app/service_name.service.ts</a:t>
            </a:r>
            <a:r>
              <a:rPr lang="en" sz="1800">
                <a:solidFill>
                  <a:schemeClr val="dk1"/>
                </a:solidFill>
              </a:rPr>
              <a:t>: The TypeScript file for your service.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src/app/service_name.service.spec.ts</a:t>
            </a:r>
            <a:r>
              <a:rPr lang="en" sz="1800">
                <a:solidFill>
                  <a:schemeClr val="dk1"/>
                </a:solidFill>
              </a:rPr>
              <a:t>: The unit test file for your service.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>
            <p:ph type="title"/>
          </p:nvPr>
        </p:nvSpPr>
        <p:spPr>
          <a:xfrm>
            <a:off x="1055875" y="315125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the Service</a:t>
            </a:r>
            <a:endParaRPr/>
          </a:p>
        </p:txBody>
      </p:sp>
      <p:sp>
        <p:nvSpPr>
          <p:cNvPr id="345" name="Google Shape;345;p48"/>
          <p:cNvSpPr txBox="1"/>
          <p:nvPr/>
        </p:nvSpPr>
        <p:spPr>
          <a:xfrm>
            <a:off x="209275" y="1115825"/>
            <a:ext cx="36312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6" name="Google Shape;346;p48"/>
          <p:cNvSpPr/>
          <p:nvPr/>
        </p:nvSpPr>
        <p:spPr>
          <a:xfrm>
            <a:off x="580675" y="1156625"/>
            <a:ext cx="3259800" cy="3350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Implement angular services we need to composed three things: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create an </a:t>
            </a:r>
            <a:r>
              <a:rPr b="1" lang="en"/>
              <a:t>export class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decorate the class with </a:t>
            </a:r>
            <a:r>
              <a:rPr b="1" lang="en"/>
              <a:t>@Injectable </a:t>
            </a:r>
            <a:r>
              <a:rPr lang="en"/>
              <a:t>decorator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3) import the injectable decorator from the </a:t>
            </a:r>
            <a:r>
              <a:rPr b="1" lang="en"/>
              <a:t>@angular/</a:t>
            </a:r>
            <a:r>
              <a:rPr b="1" lang="en"/>
              <a:t>core </a:t>
            </a:r>
            <a:r>
              <a:rPr b="1" lang="en"/>
              <a:t>library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8"/>
          <p:cNvSpPr/>
          <p:nvPr/>
        </p:nvSpPr>
        <p:spPr>
          <a:xfrm>
            <a:off x="4673625" y="1106775"/>
            <a:ext cx="3857700" cy="335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to Implement angular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{ Injectable } from '@angular/core';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@Injectable({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providedIn: 'root', // or specify a module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export class MyService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// Service logic goes here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the Service</a:t>
            </a:r>
            <a:endParaRPr/>
          </a:p>
        </p:txBody>
      </p:sp>
      <p:sp>
        <p:nvSpPr>
          <p:cNvPr id="353" name="Google Shape;353;p49"/>
          <p:cNvSpPr/>
          <p:nvPr/>
        </p:nvSpPr>
        <p:spPr>
          <a:xfrm>
            <a:off x="444725" y="1115825"/>
            <a:ext cx="3024600" cy="2173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the generated service file (service_name.service.ts) using your preferred code editor. You'll find a basic service structure with an @Injectable decorator. Add your service logic inside the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4" name="Google Shape;354;p49"/>
          <p:cNvCxnSpPr/>
          <p:nvPr/>
        </p:nvCxnSpPr>
        <p:spPr>
          <a:xfrm>
            <a:off x="3514525" y="1967050"/>
            <a:ext cx="9507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49"/>
          <p:cNvSpPr txBox="1"/>
          <p:nvPr/>
        </p:nvSpPr>
        <p:spPr>
          <a:xfrm>
            <a:off x="3568850" y="2009975"/>
            <a:ext cx="521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Example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56" name="Google Shape;356;p49"/>
          <p:cNvSpPr/>
          <p:nvPr/>
        </p:nvSpPr>
        <p:spPr>
          <a:xfrm>
            <a:off x="4510425" y="980000"/>
            <a:ext cx="4111500" cy="3857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{ Injectable } from '@angular/core';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@Injectable({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providedIn: 'root'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export class DataService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private data: string[] = ['Item 1', 'Item 2', 'Item 3'];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getData(): string[]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this.data;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addData(newItem: string): void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this.data.push(newItem);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Service in a Component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336050" y="1152050"/>
            <a:ext cx="3033600" cy="115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 component file (e.g., src/app/app.component.ts) and import the service. Inject the service into the component's constructor</a:t>
            </a:r>
            <a:endParaRPr/>
          </a:p>
        </p:txBody>
      </p:sp>
      <p:sp>
        <p:nvSpPr>
          <p:cNvPr id="363" name="Google Shape;363;p50"/>
          <p:cNvSpPr txBox="1"/>
          <p:nvPr/>
        </p:nvSpPr>
        <p:spPr>
          <a:xfrm>
            <a:off x="3822400" y="1143000"/>
            <a:ext cx="4835700" cy="3785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{ Component } from '@angular/core';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{ DataService } from './data.service';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 'app-root',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templateUrl: './app.component.html',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styleUrls: ['./app.component.css']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export class AppComponent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items: string[];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constructor(private dataService: DataService)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this.items = this.dataService.getData();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addItem(newItem: string): void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this.dataService.addData(newItem);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this.items = this.dataService.getData(); // Update the displayed items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1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 Component's Template</a:t>
            </a:r>
            <a:endParaRPr/>
          </a:p>
        </p:txBody>
      </p:sp>
      <p:sp>
        <p:nvSpPr>
          <p:cNvPr id="369" name="Google Shape;369;p51"/>
          <p:cNvSpPr/>
          <p:nvPr/>
        </p:nvSpPr>
        <p:spPr>
          <a:xfrm>
            <a:off x="698275" y="1152050"/>
            <a:ext cx="2417700" cy="125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the component's template file (e.g., src/app/app.component.html) and use the service data</a:t>
            </a:r>
            <a:endParaRPr/>
          </a:p>
        </p:txBody>
      </p:sp>
      <p:sp>
        <p:nvSpPr>
          <p:cNvPr id="370" name="Google Shape;370;p51"/>
          <p:cNvSpPr txBox="1"/>
          <p:nvPr/>
        </p:nvSpPr>
        <p:spPr>
          <a:xfrm>
            <a:off x="3577900" y="1161100"/>
            <a:ext cx="5234100" cy="2100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&lt;div *ngFor="let item of items"&gt;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{{ item }}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#newItemInput placeholder="New Item"&gt;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(click)="addItem(newItemInput.value)"&gt;Add Item&lt;/button&gt;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Application</a:t>
            </a:r>
            <a:endParaRPr/>
          </a:p>
        </p:txBody>
      </p:sp>
      <p:sp>
        <p:nvSpPr>
          <p:cNvPr id="376" name="Google Shape;376;p52"/>
          <p:cNvSpPr/>
          <p:nvPr/>
        </p:nvSpPr>
        <p:spPr>
          <a:xfrm>
            <a:off x="1028700" y="1275675"/>
            <a:ext cx="6474600" cy="1379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Use below command to run application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g serve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52"/>
          <p:cNvSpPr txBox="1"/>
          <p:nvPr/>
        </p:nvSpPr>
        <p:spPr>
          <a:xfrm>
            <a:off x="1142000" y="3062750"/>
            <a:ext cx="521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Visit http://localhost:4200 in your browser to see your Angular app with the newly created service in action.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which file type are Angular services typically defined?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.ts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.css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.json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3" name="Google Shape;383;p53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Apply</a:t>
            </a:r>
            <a:endParaRPr sz="2800"/>
          </a:p>
        </p:txBody>
      </p:sp>
      <p:sp>
        <p:nvSpPr>
          <p:cNvPr id="384" name="Google Shape;384;p53"/>
          <p:cNvSpPr/>
          <p:nvPr/>
        </p:nvSpPr>
        <p:spPr>
          <a:xfrm>
            <a:off x="5891375" y="2225788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Demonstrate how to create an Angular service using the Angular CLI.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ng new service MyService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ng create service MyService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ng generate service MyService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ng build service MyService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0" name="Google Shape;390;p54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Craete</a:t>
            </a:r>
            <a:endParaRPr sz="2800"/>
          </a:p>
        </p:txBody>
      </p:sp>
      <p:sp>
        <p:nvSpPr>
          <p:cNvPr id="391" name="Google Shape;391;p54"/>
          <p:cNvSpPr/>
          <p:nvPr/>
        </p:nvSpPr>
        <p:spPr>
          <a:xfrm>
            <a:off x="5891375" y="2225788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components</a:t>
            </a:r>
            <a:endParaRPr/>
          </a:p>
        </p:txBody>
      </p:sp>
      <p:grpSp>
        <p:nvGrpSpPr>
          <p:cNvPr id="159" name="Google Shape;159;p28"/>
          <p:cNvGrpSpPr/>
          <p:nvPr/>
        </p:nvGrpSpPr>
        <p:grpSpPr>
          <a:xfrm>
            <a:off x="1190838" y="3552004"/>
            <a:ext cx="5957975" cy="643500"/>
            <a:chOff x="1593000" y="2322568"/>
            <a:chExt cx="5957975" cy="643500"/>
          </a:xfrm>
        </p:grpSpPr>
        <p:sp>
          <p:nvSpPr>
            <p:cNvPr id="160" name="Google Shape;160;p2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</a:rPr>
                <a:t>Isolation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140"/>
                </a:buClr>
                <a:buSzPts val="1000"/>
                <a:buChar char="●"/>
              </a:pPr>
              <a:r>
                <a:rPr lang="en" sz="1000">
                  <a:solidFill>
                    <a:srgbClr val="0B7140"/>
                  </a:solidFill>
                </a:rPr>
                <a:t> Each component is encapsulated, reducing the risk of unintended interactions with other parts of the application.</a:t>
              </a:r>
              <a:endParaRPr sz="1200">
                <a:solidFill>
                  <a:srgbClr val="0B7140"/>
                </a:solidFill>
              </a:endParaRPr>
            </a:p>
          </p:txBody>
        </p:sp>
      </p:grpSp>
      <p:grpSp>
        <p:nvGrpSpPr>
          <p:cNvPr id="167" name="Google Shape;167;p28"/>
          <p:cNvGrpSpPr/>
          <p:nvPr/>
        </p:nvGrpSpPr>
        <p:grpSpPr>
          <a:xfrm>
            <a:off x="1168388" y="1473911"/>
            <a:ext cx="6002875" cy="643500"/>
            <a:chOff x="1548100" y="2322568"/>
            <a:chExt cx="6002875" cy="643500"/>
          </a:xfrm>
        </p:grpSpPr>
        <p:sp>
          <p:nvSpPr>
            <p:cNvPr id="168" name="Google Shape;168;p2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</a:rPr>
                <a:t>Modularity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1548100" y="2322575"/>
              <a:ext cx="690000" cy="6426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140"/>
                </a:buClr>
                <a:buSzPts val="1000"/>
                <a:buChar char="●"/>
              </a:pPr>
              <a:r>
                <a:rPr lang="en" sz="1000">
                  <a:solidFill>
                    <a:srgbClr val="0B7140"/>
                  </a:solidFill>
                </a:rPr>
                <a:t>Components enable a modular structure, making it easier to understand, maintain, and extend the application.</a:t>
              </a:r>
              <a:endParaRPr sz="1000">
                <a:solidFill>
                  <a:srgbClr val="0B7140"/>
                </a:solidFill>
              </a:endParaRPr>
            </a:p>
          </p:txBody>
        </p:sp>
      </p:grpSp>
      <p:grpSp>
        <p:nvGrpSpPr>
          <p:cNvPr id="175" name="Google Shape;175;p28"/>
          <p:cNvGrpSpPr/>
          <p:nvPr/>
        </p:nvGrpSpPr>
        <p:grpSpPr>
          <a:xfrm>
            <a:off x="1190838" y="2573571"/>
            <a:ext cx="5957975" cy="643500"/>
            <a:chOff x="1593000" y="2322568"/>
            <a:chExt cx="5957975" cy="643500"/>
          </a:xfrm>
        </p:grpSpPr>
        <p:sp>
          <p:nvSpPr>
            <p:cNvPr id="176" name="Google Shape;176;p2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</a:rPr>
                <a:t>Reusability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140"/>
                </a:buClr>
                <a:buSzPts val="1000"/>
                <a:buChar char="●"/>
              </a:pPr>
              <a:r>
                <a:rPr lang="en" sz="1000">
                  <a:solidFill>
                    <a:srgbClr val="0B7140"/>
                  </a:solidFill>
                </a:rPr>
                <a:t>Components can be reused across different parts of the application, promoting code reuse and minimizing duplication.</a:t>
              </a:r>
              <a:endParaRPr sz="1000">
                <a:solidFill>
                  <a:srgbClr val="0B7140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175" y="391688"/>
            <a:ext cx="4307675" cy="436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/>
          <p:nvPr>
            <p:ph idx="1" type="body"/>
          </p:nvPr>
        </p:nvSpPr>
        <p:spPr>
          <a:xfrm>
            <a:off x="242888" y="607219"/>
            <a:ext cx="8589300" cy="3961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3200">
                <a:solidFill>
                  <a:schemeClr val="dk1"/>
                </a:solidFill>
              </a:rPr>
              <a:t>Thank You</a:t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Component</a:t>
            </a:r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975775" y="1274225"/>
            <a:ext cx="609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below command to generate the component in necessary files and folders.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1123950" y="2290225"/>
            <a:ext cx="6180600" cy="572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ng generate component &lt;component_name&gt;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3386300" y="2948250"/>
            <a:ext cx="34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1185925" y="3509675"/>
            <a:ext cx="6180600" cy="572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ng g c &lt;component_name&gt;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Example on Angular component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070050"/>
            <a:ext cx="8520600" cy="790200"/>
          </a:xfrm>
          <a:prstGeom prst="rect">
            <a:avLst/>
          </a:prstGeom>
          <a:solidFill>
            <a:srgbClr val="EAD1DC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Step 1: </a:t>
            </a:r>
            <a:r>
              <a:rPr lang="en">
                <a:solidFill>
                  <a:schemeClr val="dk1"/>
                </a:solidFill>
              </a:rPr>
              <a:t>Create</a:t>
            </a:r>
            <a:r>
              <a:rPr lang="en">
                <a:solidFill>
                  <a:schemeClr val="dk1"/>
                </a:solidFill>
              </a:rPr>
              <a:t> a component by using below command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ng g c first_task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408800" y="1912575"/>
            <a:ext cx="834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In this command we created first_task as a component once this command get execute below files will get generated in your project folder.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25" y="3092500"/>
            <a:ext cx="6905824" cy="7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Update \src\app\app.component.html file</a:t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>
            <a:off x="417550" y="1378450"/>
            <a:ext cx="3323400" cy="706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&lt;h1&gt; hello welcome&lt;/h1&gt;</a:t>
            </a:r>
            <a:endParaRPr sz="1650">
              <a:solidFill>
                <a:schemeClr val="dk1"/>
              </a:solidFill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4166525" y="1478050"/>
            <a:ext cx="499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3731850" y="1586725"/>
            <a:ext cx="760800" cy="35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/>
          <p:nvPr/>
        </p:nvSpPr>
        <p:spPr>
          <a:xfrm>
            <a:off x="4528725" y="1242600"/>
            <a:ext cx="4020600" cy="960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 make changes execute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ng serve</a:t>
            </a:r>
            <a:r>
              <a:rPr lang="en"/>
              <a:t> command on terminal to get find </a:t>
            </a:r>
            <a:r>
              <a:rPr lang="en"/>
              <a:t>changes</a:t>
            </a:r>
            <a:r>
              <a:rPr lang="en"/>
              <a:t> on localhost server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325" y="2508825"/>
            <a:ext cx="5689376" cy="22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Step 3: </a:t>
            </a:r>
            <a:r>
              <a:rPr lang="en" sz="2320"/>
              <a:t>Update</a:t>
            </a:r>
            <a:r>
              <a:rPr lang="en" sz="2320"/>
              <a:t>\src\app\first-task\first_task.component.html file </a:t>
            </a:r>
            <a:endParaRPr sz="2320"/>
          </a:p>
        </p:txBody>
      </p:sp>
      <p:sp>
        <p:nvSpPr>
          <p:cNvPr id="215" name="Google Shape;215;p32"/>
          <p:cNvSpPr/>
          <p:nvPr/>
        </p:nvSpPr>
        <p:spPr>
          <a:xfrm>
            <a:off x="417550" y="1378450"/>
            <a:ext cx="7896300" cy="57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&lt;h3&gt;Angular Component Example&lt;/h3&gt;</a:t>
            </a:r>
            <a:endParaRPr sz="1650">
              <a:solidFill>
                <a:schemeClr val="dk1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4166525" y="1478050"/>
            <a:ext cx="499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7" name="Google Shape;217;p32"/>
          <p:cNvSpPr/>
          <p:nvPr/>
        </p:nvSpPr>
        <p:spPr>
          <a:xfrm>
            <a:off x="3695625" y="1948925"/>
            <a:ext cx="326100" cy="679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471875" y="2628125"/>
            <a:ext cx="81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 to your </a:t>
            </a:r>
            <a:r>
              <a:rPr b="1" lang="en">
                <a:solidFill>
                  <a:schemeClr val="dk1"/>
                </a:solidFill>
              </a:rPr>
              <a:t>\src\app\</a:t>
            </a:r>
            <a:r>
              <a:rPr b="1" lang="en">
                <a:solidFill>
                  <a:schemeClr val="dk1"/>
                </a:solidFill>
              </a:rPr>
              <a:t>first-task\first_task.component</a:t>
            </a:r>
            <a:r>
              <a:rPr b="1" lang="en">
                <a:solidFill>
                  <a:schemeClr val="dk1"/>
                </a:solidFill>
              </a:rPr>
              <a:t>.ts  file and copy selector data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775" y="3028325"/>
            <a:ext cx="3710796" cy="1810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32"/>
          <p:cNvCxnSpPr/>
          <p:nvPr/>
        </p:nvCxnSpPr>
        <p:spPr>
          <a:xfrm flipH="1" rot="10800000">
            <a:off x="4048800" y="3606150"/>
            <a:ext cx="1720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32"/>
          <p:cNvSpPr/>
          <p:nvPr/>
        </p:nvSpPr>
        <p:spPr>
          <a:xfrm>
            <a:off x="5986650" y="3299622"/>
            <a:ext cx="2508300" cy="949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‘app-textcomponent’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Step 4: go back to </a:t>
            </a:r>
            <a:r>
              <a:rPr lang="en" sz="2320"/>
              <a:t>\src\app\app.component.html file and update custom tag in the same file.</a:t>
            </a:r>
            <a:endParaRPr sz="2320"/>
          </a:p>
        </p:txBody>
      </p:sp>
      <p:sp>
        <p:nvSpPr>
          <p:cNvPr id="227" name="Google Shape;227;p33"/>
          <p:cNvSpPr/>
          <p:nvPr/>
        </p:nvSpPr>
        <p:spPr>
          <a:xfrm>
            <a:off x="553400" y="1432775"/>
            <a:ext cx="4600200" cy="103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&lt;p&gt;Hello World&lt;/p&gt;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&lt;app-textcomponent&gt;&lt;/app-textcomponent&gt;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8" name="Google Shape;228;p33"/>
          <p:cNvCxnSpPr/>
          <p:nvPr/>
        </p:nvCxnSpPr>
        <p:spPr>
          <a:xfrm flipH="1">
            <a:off x="4157375" y="1650100"/>
            <a:ext cx="1602900" cy="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33"/>
          <p:cNvSpPr/>
          <p:nvPr/>
        </p:nvSpPr>
        <p:spPr>
          <a:xfrm>
            <a:off x="5669725" y="1097675"/>
            <a:ext cx="3124200" cy="2001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updating this file we can see </a:t>
            </a:r>
            <a:r>
              <a:rPr lang="en">
                <a:solidFill>
                  <a:schemeClr val="dk1"/>
                </a:solidFill>
              </a:rPr>
              <a:t>first_task.component.html file data on localhost</a:t>
            </a:r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925" y="2336775"/>
            <a:ext cx="4356171" cy="237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component in Angular</a:t>
            </a:r>
            <a:endParaRPr/>
          </a:p>
        </p:txBody>
      </p:sp>
      <p:sp>
        <p:nvSpPr>
          <p:cNvPr id="236" name="Google Shape;236;p34"/>
          <p:cNvSpPr/>
          <p:nvPr/>
        </p:nvSpPr>
        <p:spPr>
          <a:xfrm>
            <a:off x="420875" y="1243400"/>
            <a:ext cx="6510600" cy="572700"/>
          </a:xfrm>
          <a:prstGeom prst="homePlate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b="1" lang="en"/>
              <a:t>component.html </a:t>
            </a:r>
            <a:r>
              <a:rPr lang="en"/>
              <a:t>and </a:t>
            </a:r>
            <a:r>
              <a:rPr b="1" lang="en"/>
              <a:t>component.css</a:t>
            </a:r>
            <a:r>
              <a:rPr lang="en"/>
              <a:t> files and write the necessary code in both of the files.</a:t>
            </a:r>
            <a:endParaRPr/>
          </a:p>
        </p:txBody>
      </p:sp>
      <p:sp>
        <p:nvSpPr>
          <p:cNvPr id="237" name="Google Shape;237;p34"/>
          <p:cNvSpPr/>
          <p:nvPr/>
        </p:nvSpPr>
        <p:spPr>
          <a:xfrm>
            <a:off x="420875" y="2041775"/>
            <a:ext cx="6510600" cy="5727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</a:t>
            </a:r>
            <a:r>
              <a:rPr lang="en"/>
              <a:t>corresponding</a:t>
            </a:r>
            <a:r>
              <a:rPr lang="en"/>
              <a:t> code is </a:t>
            </a:r>
            <a:r>
              <a:rPr b="1" lang="en"/>
              <a:t>component.ts</a:t>
            </a:r>
            <a:r>
              <a:rPr lang="en"/>
              <a:t> </a:t>
            </a:r>
            <a:r>
              <a:rPr lang="en"/>
              <a:t>extension</a:t>
            </a:r>
            <a:r>
              <a:rPr lang="en"/>
              <a:t> file. </a:t>
            </a:r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420875" y="2932650"/>
            <a:ext cx="6510600" cy="572700"/>
          </a:xfrm>
          <a:prstGeom prst="homePlate">
            <a:avLst>
              <a:gd fmla="val 50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Angular app using </a:t>
            </a:r>
            <a:r>
              <a:rPr b="1" lang="en"/>
              <a:t>ng serve –open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