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30" r:id="rId2"/>
    <p:sldId id="325" r:id="rId3"/>
    <p:sldId id="340" r:id="rId4"/>
    <p:sldId id="358" r:id="rId5"/>
    <p:sldId id="359" r:id="rId6"/>
    <p:sldId id="360" r:id="rId7"/>
    <p:sldId id="361" r:id="rId8"/>
    <p:sldId id="362" r:id="rId9"/>
    <p:sldId id="365" r:id="rId10"/>
    <p:sldId id="366" r:id="rId11"/>
    <p:sldId id="363" r:id="rId12"/>
    <p:sldId id="364" r:id="rId13"/>
    <p:sldId id="34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5"/>
            <a:ext cx="85344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58255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378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6417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1774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545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308228"/>
            <a:ext cx="10358120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07919"/>
            <a:ext cx="1002284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5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  <p:grpSp>
        <p:nvGrpSpPr>
          <p:cNvPr id="7" name="object 2">
            <a:extLst>
              <a:ext uri="{FF2B5EF4-FFF2-40B4-BE49-F238E27FC236}">
                <a16:creationId xmlns:a16="http://schemas.microsoft.com/office/drawing/2014/main" id="{EDBDDDF3-FFDC-8122-0AD8-390CF9F5460F}"/>
              </a:ext>
            </a:extLst>
          </p:cNvPr>
          <p:cNvGrpSpPr/>
          <p:nvPr userDrawn="1"/>
        </p:nvGrpSpPr>
        <p:grpSpPr>
          <a:xfrm>
            <a:off x="0" y="0"/>
            <a:ext cx="12192000" cy="6857997"/>
            <a:chOff x="0" y="0"/>
            <a:chExt cx="12192000" cy="6857997"/>
          </a:xfrm>
        </p:grpSpPr>
        <p:pic>
          <p:nvPicPr>
            <p:cNvPr id="8" name="object 3">
              <a:extLst>
                <a:ext uri="{FF2B5EF4-FFF2-40B4-BE49-F238E27FC236}">
                  <a16:creationId xmlns:a16="http://schemas.microsoft.com/office/drawing/2014/main" id="{0C8BF586-F049-D4C0-4F93-AE32F4DA6E05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0" y="0"/>
              <a:ext cx="12192000" cy="6857997"/>
            </a:xfrm>
            <a:prstGeom prst="rect">
              <a:avLst/>
            </a:prstGeom>
          </p:spPr>
        </p:pic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E4F898C3-F85B-C807-0E1D-CD7AE84410BE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478023" y="2572511"/>
              <a:ext cx="7239000" cy="280416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9A2E1D1-8F2F-F589-8179-412DEB654AA0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5240" y="0"/>
            <a:ext cx="3398520" cy="127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819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6" descr="C:\Users\parul\Desktop\te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0" y="-22225"/>
            <a:ext cx="12192000" cy="6900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1" name="TextBox 4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60400" y="1143000"/>
            <a:ext cx="108712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STACK WEB DEVELOPMENT</a:t>
            </a: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en-US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Question-Bank</a:t>
            </a:r>
            <a:r>
              <a:rPr kumimoji="0" lang="en-US" altLang="en-US" sz="3200" b="1" i="0" u="none" strike="noStrike" kern="120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</a:t>
            </a:r>
            <a:endParaRPr kumimoji="0" lang="en-US" sz="32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IN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By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IN" sz="2000" b="1" dirty="0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Mr. </a:t>
            </a:r>
            <a:r>
              <a:rPr lang="en-IN" sz="2000" b="1" dirty="0" smtClean="0">
                <a:solidFill>
                  <a:prstClr val="black"/>
                </a:solidFill>
                <a:latin typeface="Calibri"/>
                <a:ea typeface="Calibri"/>
                <a:cs typeface="Calibri"/>
                <a:sym typeface="Calibri"/>
              </a:rPr>
              <a:t>Radheshayam Kumar</a:t>
            </a:r>
            <a:endParaRPr kumimoji="0" lang="en-I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Assistant Professor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  <a:tabLst/>
              <a:defRPr/>
            </a:pPr>
            <a:r>
              <a:rPr lang="en-US" sz="2000" dirty="0" smtClean="0">
                <a:solidFill>
                  <a:srgbClr val="000000"/>
                </a:solidFill>
                <a:latin typeface="Calibri"/>
                <a:cs typeface="Calibri"/>
                <a:sym typeface="Calibri"/>
              </a:rPr>
              <a:t>AI&amp;DS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altLang="en-US" sz="35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n-ea"/>
              <a:cs typeface="Times New Roman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600" y="152400"/>
            <a:ext cx="4368800" cy="838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92;p1">
            <a:extLst>
              <a:ext uri="{FF2B5EF4-FFF2-40B4-BE49-F238E27FC236}">
                <a16:creationId xmlns:a16="http://schemas.microsoft.com/office/drawing/2014/main" id="{56B6DC53-E191-4745-EB71-ABC1FD91E15F}"/>
              </a:ext>
            </a:extLst>
          </p:cNvPr>
          <p:cNvGrpSpPr/>
          <p:nvPr/>
        </p:nvGrpSpPr>
        <p:grpSpPr>
          <a:xfrm>
            <a:off x="2729345" y="1708510"/>
            <a:ext cx="6733309" cy="74108"/>
            <a:chOff x="1428728" y="2571744"/>
            <a:chExt cx="6309404" cy="94298"/>
          </a:xfrm>
        </p:grpSpPr>
        <p:cxnSp>
          <p:nvCxnSpPr>
            <p:cNvPr id="3" name="Google Shape;93;p1">
              <a:extLst>
                <a:ext uri="{FF2B5EF4-FFF2-40B4-BE49-F238E27FC236}">
                  <a16:creationId xmlns:a16="http://schemas.microsoft.com/office/drawing/2014/main" id="{AE9DFCD2-3D87-AF66-83B3-23603353762C}"/>
                </a:ext>
              </a:extLst>
            </p:cNvPr>
            <p:cNvCxnSpPr/>
            <p:nvPr/>
          </p:nvCxnSpPr>
          <p:spPr>
            <a:xfrm>
              <a:off x="1428728" y="2618094"/>
              <a:ext cx="6287177" cy="159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" name="Google Shape;94;p1">
              <a:extLst>
                <a:ext uri="{FF2B5EF4-FFF2-40B4-BE49-F238E27FC236}">
                  <a16:creationId xmlns:a16="http://schemas.microsoft.com/office/drawing/2014/main" id="{CC1AD52E-771F-F8AB-2C62-5882AD41C759}"/>
                </a:ext>
              </a:extLst>
            </p:cNvPr>
            <p:cNvSpPr/>
            <p:nvPr/>
          </p:nvSpPr>
          <p:spPr>
            <a:xfrm rot="10800000">
              <a:off x="1428728" y="2571744"/>
              <a:ext cx="93672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95;p1">
              <a:extLst>
                <a:ext uri="{FF2B5EF4-FFF2-40B4-BE49-F238E27FC236}">
                  <a16:creationId xmlns:a16="http://schemas.microsoft.com/office/drawing/2014/main" id="{F5E3FDF6-A917-F356-6F10-FE4AC9C7DCF8}"/>
                </a:ext>
              </a:extLst>
            </p:cNvPr>
            <p:cNvSpPr/>
            <p:nvPr/>
          </p:nvSpPr>
          <p:spPr>
            <a:xfrm rot="10800000">
              <a:off x="7644459" y="2571744"/>
              <a:ext cx="93673" cy="94298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prstClr val="black"/>
                </a:buClr>
                <a:buSzPts val="1800"/>
                <a:buFont typeface="Arial"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advTm="3055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</a:t>
            </a:r>
            <a:r>
              <a:rPr lang="en-US" sz="3200" b="1" spc="-25" dirty="0" smtClean="0">
                <a:solidFill>
                  <a:prstClr val="white"/>
                </a:solidFill>
                <a:cs typeface="Microsoft Sans Serif"/>
              </a:rPr>
              <a:t>3: </a:t>
            </a: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Node.js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Long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Discuss the file system module in Node.js with examples.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Explain </a:t>
            </a:r>
            <a:r>
              <a:rPr lang="en-US" sz="2400" dirty="0">
                <a:solidFill>
                  <a:prstClr val="black"/>
                </a:solidFill>
              </a:rPr>
              <a:t>how to build RESTful APIs using Node.js and Express.js.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How </a:t>
            </a:r>
            <a:r>
              <a:rPr lang="en-US" sz="2400" dirty="0">
                <a:solidFill>
                  <a:prstClr val="black"/>
                </a:solidFill>
              </a:rPr>
              <a:t>does Node.js handle asynchronous operations?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393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4: Angular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Short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What is Angular, and how does it differ from AngularJS?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Define components and modules in Angular.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How do you create a new Angular application?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data binding in Angular?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the purpose of services in Angular?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6491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4: Angular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Long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Discuss the lifecycle of an Angular component.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Explain the different types of data binding in Angular with examples.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How do you implement routing in an Angular application?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8594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5" name="Subtitle 4"/>
          <p:cNvSpPr>
            <a:spLocks noGrp="1"/>
          </p:cNvSpPr>
          <p:nvPr>
            <p:ph type="subTitle" idx="4"/>
          </p:nvPr>
        </p:nvSpPr>
        <p:spPr>
          <a:xfrm>
            <a:off x="4225635" y="2907144"/>
            <a:ext cx="3740727" cy="1043709"/>
          </a:xfrm>
        </p:spPr>
        <p:txBody>
          <a:bodyPr/>
          <a:lstStyle/>
          <a:p>
            <a:r>
              <a:rPr lang="en-US" sz="4400" b="1" i="1" dirty="0" smtClean="0">
                <a:latin typeface="Britannic Bold" panose="020B0903060703020204" pitchFamily="34" charset="0"/>
              </a:rPr>
              <a:t>Thank You…</a:t>
            </a:r>
            <a:endParaRPr lang="en-IN" sz="4400" b="1" i="1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492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905000"/>
            <a:ext cx="12192000" cy="3733800"/>
            <a:chOff x="0" y="2572511"/>
            <a:chExt cx="9144000" cy="2802636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7755" y="2572511"/>
              <a:ext cx="5430012" cy="28026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3715511"/>
              <a:ext cx="9144000" cy="713740"/>
            </a:xfrm>
            <a:custGeom>
              <a:avLst/>
              <a:gdLst/>
              <a:ahLst/>
              <a:cxnLst/>
              <a:rect l="l" t="t" r="r" b="b"/>
              <a:pathLst>
                <a:path w="9144000" h="713739">
                  <a:moveTo>
                    <a:pt x="9144000" y="0"/>
                  </a:moveTo>
                  <a:lnTo>
                    <a:pt x="0" y="0"/>
                  </a:lnTo>
                  <a:lnTo>
                    <a:pt x="0" y="713232"/>
                  </a:lnTo>
                  <a:lnTo>
                    <a:pt x="9144000" y="71323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1F487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791372" y="3764031"/>
            <a:ext cx="4614333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0" y="3627158"/>
            <a:ext cx="12192000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lvl="0">
              <a:spcBef>
                <a:spcPts val="105"/>
              </a:spcBef>
              <a:defRPr/>
            </a:pPr>
            <a:r>
              <a:rPr lang="en-US" sz="3500" b="1" dirty="0" smtClean="0">
                <a:solidFill>
                  <a:prstClr val="white"/>
                </a:solidFill>
                <a:cs typeface="Calibri"/>
              </a:rPr>
              <a:t>	Question </a:t>
            </a:r>
            <a:r>
              <a:rPr lang="en-US" sz="3500" b="1" dirty="0">
                <a:solidFill>
                  <a:prstClr val="white"/>
                </a:solidFill>
                <a:cs typeface="Calibri"/>
              </a:rPr>
              <a:t>Bank for MEAN Stack Web Development</a:t>
            </a:r>
            <a:endParaRPr kumimoji="0" sz="35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1: Introduction to MEAN Stack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>
                <a:solidFill>
                  <a:prstClr val="black"/>
                </a:solidFill>
              </a:rPr>
              <a:t>Short 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What does MEAN stand for in web development?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List </a:t>
            </a:r>
            <a:r>
              <a:rPr lang="en-US" sz="2400" dirty="0">
                <a:solidFill>
                  <a:prstClr val="black"/>
                </a:solidFill>
              </a:rPr>
              <a:t>the core components of the MEAN stack.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Explain the role of Node.js in the MEAN stack.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the difference between a NoSQL database and a SQL database?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Define the term "single-page application."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530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1: Introduction to MEAN Stack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>
                <a:solidFill>
                  <a:prstClr val="black"/>
                </a:solidFill>
              </a:rPr>
              <a:t>Long 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Explain the architecture of the MEAN stack.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Compare </a:t>
            </a:r>
            <a:r>
              <a:rPr lang="en-US" sz="2400" dirty="0">
                <a:solidFill>
                  <a:prstClr val="black"/>
                </a:solidFill>
              </a:rPr>
              <a:t>and contrast MEAN stack and MERN stack.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Discuss </a:t>
            </a:r>
            <a:r>
              <a:rPr lang="en-US" sz="2400" dirty="0">
                <a:solidFill>
                  <a:prstClr val="black"/>
                </a:solidFill>
              </a:rPr>
              <a:t>the advantages and limitations of using the MEAN stack for web development.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69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2: MongoDB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Short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MongoDB, and how is it different from relational databases?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Explain the role of collections and documents in MongoDB.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How do you insert data into a MongoDB collection?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Write a MongoDB query to retrieve all documents from a collection.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the use of indexing in MongoDB?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7077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2: MongoDB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Long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Discuss the CRUD operations in MongoDB with examples.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</a:t>
            </a:r>
            <a:r>
              <a:rPr lang="en-US" sz="2400" dirty="0" smtClean="0">
                <a:solidFill>
                  <a:prstClr val="black"/>
                </a:solidFill>
              </a:rPr>
              <a:t>Explain </a:t>
            </a:r>
            <a:r>
              <a:rPr lang="en-US" sz="2400" dirty="0">
                <a:solidFill>
                  <a:prstClr val="black"/>
                </a:solidFill>
              </a:rPr>
              <a:t>the aggregation framework in MongoDB.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How </a:t>
            </a:r>
            <a:r>
              <a:rPr lang="en-US" sz="2400" dirty="0">
                <a:solidFill>
                  <a:prstClr val="black"/>
                </a:solidFill>
              </a:rPr>
              <a:t>does MongoDB ensure data consistency and replication?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416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3: Express.js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Short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What is Express.js, and why is it used?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How do you set up a basic Express.js server?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middleware in Express.js?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Differentiate between GET and POST methods in Express.js.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How do you handle errors in Express.js?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602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3: Express.js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Long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Explain the routing mechanism in Express.js with examples.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Discuss the role of middleware in an Express.js application.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How </a:t>
            </a:r>
            <a:r>
              <a:rPr lang="en-US" sz="2400" dirty="0">
                <a:solidFill>
                  <a:prstClr val="black"/>
                </a:solidFill>
              </a:rPr>
              <a:t>do you integrate a MongoDB database with an Express.js server?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8883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40297EF-D8EE-494E-35E5-9423F3DB0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4" name="Google Shape;121;p4">
            <a:extLst>
              <a:ext uri="{FF2B5EF4-FFF2-40B4-BE49-F238E27FC236}">
                <a16:creationId xmlns:a16="http://schemas.microsoft.com/office/drawing/2014/main" id="{CFF187BA-A377-E224-E778-D653158460BA}"/>
              </a:ext>
            </a:extLst>
          </p:cNvPr>
          <p:cNvSpPr/>
          <p:nvPr/>
        </p:nvSpPr>
        <p:spPr>
          <a:xfrm>
            <a:off x="28074" y="1524000"/>
            <a:ext cx="12191998" cy="642937"/>
          </a:xfrm>
          <a:prstGeom prst="rect">
            <a:avLst/>
          </a:prstGeom>
          <a:solidFill>
            <a:srgbClr val="1F497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prstClr val="black"/>
              </a:buClr>
              <a:buSzPts val="1800"/>
              <a:defRPr/>
            </a:pP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Unit </a:t>
            </a:r>
            <a:r>
              <a:rPr lang="en-US" sz="3200" b="1" spc="-25" dirty="0" smtClean="0">
                <a:solidFill>
                  <a:prstClr val="white"/>
                </a:solidFill>
                <a:cs typeface="Microsoft Sans Serif"/>
              </a:rPr>
              <a:t>3: </a:t>
            </a:r>
            <a:r>
              <a:rPr lang="en-US" sz="3200" b="1" spc="-25" dirty="0">
                <a:solidFill>
                  <a:prstClr val="white"/>
                </a:solidFill>
                <a:cs typeface="Microsoft Sans Serif"/>
              </a:rPr>
              <a:t>Node.js</a:t>
            </a:r>
            <a:endParaRPr kumimoji="0" lang="en-IN" sz="3200" b="1" i="0" u="none" strike="noStrike" kern="1200" cap="none" spc="-25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Microsoft Sans Serif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9C3AC-C7D3-1E76-DE6C-8E4783C8C9CF}"/>
              </a:ext>
            </a:extLst>
          </p:cNvPr>
          <p:cNvSpPr txBox="1"/>
          <p:nvPr/>
        </p:nvSpPr>
        <p:spPr>
          <a:xfrm>
            <a:off x="631958" y="2351455"/>
            <a:ext cx="1098423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defRPr/>
            </a:pPr>
            <a:r>
              <a:rPr lang="en-IN" sz="2400" b="1" dirty="0" smtClean="0">
                <a:solidFill>
                  <a:prstClr val="black"/>
                </a:solidFill>
              </a:rPr>
              <a:t>Short </a:t>
            </a:r>
            <a:r>
              <a:rPr lang="en-IN" sz="2400" b="1" dirty="0">
                <a:solidFill>
                  <a:prstClr val="black"/>
                </a:solidFill>
              </a:rPr>
              <a:t>Answer </a:t>
            </a:r>
            <a:r>
              <a:rPr lang="en-IN" sz="2400" b="1" dirty="0" smtClean="0">
                <a:solidFill>
                  <a:prstClr val="black"/>
                </a:solidFill>
              </a:rPr>
              <a:t>Questions: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>
                <a:solidFill>
                  <a:prstClr val="black"/>
                </a:solidFill>
              </a:rPr>
              <a:t> What is Node.js, and what makes it unique?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How does the event loop work in Node.js?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What is the role of </a:t>
            </a:r>
            <a:r>
              <a:rPr lang="en-US" sz="2400" dirty="0" err="1">
                <a:solidFill>
                  <a:prstClr val="black"/>
                </a:solidFill>
              </a:rPr>
              <a:t>npm</a:t>
            </a:r>
            <a:r>
              <a:rPr lang="en-US" sz="2400" dirty="0">
                <a:solidFill>
                  <a:prstClr val="black"/>
                </a:solidFill>
              </a:rPr>
              <a:t> in Node.js?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Write a simple Node.js script to create a server.</a:t>
            </a:r>
          </a:p>
          <a:p>
            <a:pPr marL="457200" lvl="0" indent="-457200" algn="just">
              <a:buFont typeface="+mj-lt"/>
              <a:buAutoNum type="arabicPeriod"/>
              <a:defRPr/>
            </a:pPr>
            <a:r>
              <a:rPr lang="en-US" sz="2400" dirty="0" smtClean="0">
                <a:solidFill>
                  <a:prstClr val="black"/>
                </a:solidFill>
              </a:rPr>
              <a:t> </a:t>
            </a:r>
            <a:r>
              <a:rPr lang="en-US" sz="2400" dirty="0">
                <a:solidFill>
                  <a:prstClr val="black"/>
                </a:solidFill>
              </a:rPr>
              <a:t>Explain the difference between synchronous and asynchronous programming </a:t>
            </a:r>
            <a:r>
              <a:rPr lang="en-US" sz="2400" dirty="0" smtClean="0">
                <a:solidFill>
                  <a:prstClr val="black"/>
                </a:solidFill>
              </a:rPr>
              <a:t>in Node.js</a:t>
            </a:r>
            <a:r>
              <a:rPr lang="en-US" sz="2400" dirty="0">
                <a:solidFill>
                  <a:prstClr val="black"/>
                </a:solidFill>
              </a:rPr>
              <a:t>.</a:t>
            </a:r>
            <a:endParaRPr kumimoji="0" lang="en-IN" sz="240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75626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518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Britannic Bold</vt:lpstr>
      <vt:lpstr>Calibri</vt:lpstr>
      <vt:lpstr>Calibri Light</vt:lpstr>
      <vt:lpstr>Microsoft Sans Serif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Dhruvin Kotak</dc:creator>
  <cp:lastModifiedBy>DELL</cp:lastModifiedBy>
  <cp:revision>17</cp:revision>
  <dcterms:created xsi:type="dcterms:W3CDTF">2024-07-15T06:14:59Z</dcterms:created>
  <dcterms:modified xsi:type="dcterms:W3CDTF">2025-01-20T09:50:57Z</dcterms:modified>
</cp:coreProperties>
</file>