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Poppins Bold" charset="1" panose="00000800000000000000"/>
      <p:regular r:id="rId14"/>
    </p:embeddedFont>
    <p:embeddedFont>
      <p:font typeface="Poppins" charset="1" panose="000005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svg" Type="http://schemas.openxmlformats.org/officeDocument/2006/relationships/image"/><Relationship Id="rId11" Target="../media/image13.jpe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9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6.jpeg" Type="http://schemas.openxmlformats.org/officeDocument/2006/relationships/image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4.png" Type="http://schemas.openxmlformats.org/officeDocument/2006/relationships/image"/><Relationship Id="rId7" Target="../media/image5.svg" Type="http://schemas.openxmlformats.org/officeDocument/2006/relationships/image"/><Relationship Id="rId8" Target="../media/image6.png" Type="http://schemas.openxmlformats.org/officeDocument/2006/relationships/image"/><Relationship Id="rId9" Target="../media/image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.png" Type="http://schemas.openxmlformats.org/officeDocument/2006/relationships/image"/><Relationship Id="rId11" Target="../media/image3.svg" Type="http://schemas.openxmlformats.org/officeDocument/2006/relationships/image"/><Relationship Id="rId12" Target="../media/image21.png" Type="http://schemas.openxmlformats.org/officeDocument/2006/relationships/image"/><Relationship Id="rId13" Target="../media/image22.svg" Type="http://schemas.openxmlformats.org/officeDocument/2006/relationships/image"/><Relationship Id="rId14" Target="../media/image23.png" Type="http://schemas.openxmlformats.org/officeDocument/2006/relationships/image"/><Relationship Id="rId15" Target="../media/image24.svg" Type="http://schemas.openxmlformats.org/officeDocument/2006/relationships/image"/><Relationship Id="rId16" Target="../media/image25.png" Type="http://schemas.openxmlformats.org/officeDocument/2006/relationships/image"/><Relationship Id="rId17" Target="../media/image26.svg" Type="http://schemas.openxmlformats.org/officeDocument/2006/relationships/image"/><Relationship Id="rId18" Target="../media/image27.png" Type="http://schemas.openxmlformats.org/officeDocument/2006/relationships/image"/><Relationship Id="rId19" Target="../media/image28.svg" Type="http://schemas.openxmlformats.org/officeDocument/2006/relationships/image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4.png" Type="http://schemas.openxmlformats.org/officeDocument/2006/relationships/image"/><Relationship Id="rId7" Target="../media/image5.svg" Type="http://schemas.openxmlformats.org/officeDocument/2006/relationships/image"/><Relationship Id="rId8" Target="../media/image6.png" Type="http://schemas.openxmlformats.org/officeDocument/2006/relationships/image"/><Relationship Id="rId9" Target="../media/image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2.png" Type="http://schemas.openxmlformats.org/officeDocument/2006/relationships/image"/><Relationship Id="rId7" Target="../media/image3.svg" Type="http://schemas.openxmlformats.org/officeDocument/2006/relationships/image"/><Relationship Id="rId8" Target="../media/image29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0.jpeg" Type="http://schemas.openxmlformats.org/officeDocument/2006/relationships/image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2.png" Type="http://schemas.openxmlformats.org/officeDocument/2006/relationships/image"/><Relationship Id="rId7" Target="../media/image3.svg" Type="http://schemas.openxmlformats.org/officeDocument/2006/relationships/image"/><Relationship Id="rId8" Target="../media/image14.png" Type="http://schemas.openxmlformats.org/officeDocument/2006/relationships/image"/><Relationship Id="rId9" Target="../media/image1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31.jpeg" Type="http://schemas.openxmlformats.org/officeDocument/2006/relationships/image"/><Relationship Id="rId13" Target="../media/image17.png" Type="http://schemas.openxmlformats.org/officeDocument/2006/relationships/image"/><Relationship Id="rId14" Target="../media/image18.svg" Type="http://schemas.openxmlformats.org/officeDocument/2006/relationships/image"/><Relationship Id="rId15" Target="../media/image19.png" Type="http://schemas.openxmlformats.org/officeDocument/2006/relationships/image"/><Relationship Id="rId16" Target="../media/image20.svg" Type="http://schemas.openxmlformats.org/officeDocument/2006/relationships/image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4.png" Type="http://schemas.openxmlformats.org/officeDocument/2006/relationships/image"/><Relationship Id="rId7" Target="../media/image5.svg" Type="http://schemas.openxmlformats.org/officeDocument/2006/relationships/image"/><Relationship Id="rId8" Target="../media/image6.png" Type="http://schemas.openxmlformats.org/officeDocument/2006/relationships/image"/><Relationship Id="rId9" Target="../media/image7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2.jpeg" Type="http://schemas.openxmlformats.org/officeDocument/2006/relationships/image"/><Relationship Id="rId11" Target="../media/image9.png" Type="http://schemas.openxmlformats.org/officeDocument/2006/relationships/image"/><Relationship Id="rId12" Target="../media/image10.svg" Type="http://schemas.openxmlformats.org/officeDocument/2006/relationships/image"/><Relationship Id="rId13" Target="../media/image11.png" Type="http://schemas.openxmlformats.org/officeDocument/2006/relationships/image"/><Relationship Id="rId14" Target="../media/image12.svg" Type="http://schemas.openxmlformats.org/officeDocument/2006/relationships/image"/><Relationship Id="rId15" Target="https://house-prediction-app-tcnyytcjodkspgw8odxbs2.streamlit.app" TargetMode="External" Type="http://schemas.openxmlformats.org/officeDocument/2006/relationships/hyperlink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4.png" Type="http://schemas.openxmlformats.org/officeDocument/2006/relationships/image"/><Relationship Id="rId7" Target="../media/image5.svg" Type="http://schemas.openxmlformats.org/officeDocument/2006/relationships/image"/><Relationship Id="rId8" Target="../media/image6.png" Type="http://schemas.openxmlformats.org/officeDocument/2006/relationships/image"/><Relationship Id="rId9" Target="../media/image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5B1A9F">
                <a:alpha val="100000"/>
              </a:srgbClr>
            </a:gs>
            <a:gs pos="100000">
              <a:srgbClr val="320166">
                <a:alpha val="100000"/>
              </a:srgbClr>
            </a:gs>
          </a:gsLst>
          <a:path path="circle">
            <a:fillToRect l="50000" r="50000" t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03657" y="292566"/>
            <a:ext cx="9758527" cy="9795259"/>
          </a:xfrm>
          <a:custGeom>
            <a:avLst/>
            <a:gdLst/>
            <a:ahLst/>
            <a:cxnLst/>
            <a:rect r="r" b="b" t="t" l="l"/>
            <a:pathLst>
              <a:path h="9795259" w="9758527">
                <a:moveTo>
                  <a:pt x="0" y="0"/>
                </a:moveTo>
                <a:lnTo>
                  <a:pt x="9758527" y="0"/>
                </a:lnTo>
                <a:lnTo>
                  <a:pt x="9758527" y="9795259"/>
                </a:lnTo>
                <a:lnTo>
                  <a:pt x="0" y="97952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228300" y="772803"/>
            <a:ext cx="8639430" cy="8639430"/>
          </a:xfrm>
          <a:custGeom>
            <a:avLst/>
            <a:gdLst/>
            <a:ahLst/>
            <a:cxnLst/>
            <a:rect r="r" b="b" t="t" l="l"/>
            <a:pathLst>
              <a:path h="8639430" w="8639430">
                <a:moveTo>
                  <a:pt x="0" y="0"/>
                </a:moveTo>
                <a:lnTo>
                  <a:pt x="8639430" y="0"/>
                </a:lnTo>
                <a:lnTo>
                  <a:pt x="8639430" y="8639430"/>
                </a:lnTo>
                <a:lnTo>
                  <a:pt x="0" y="86394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7934286">
            <a:off x="-3081315" y="-1390751"/>
            <a:ext cx="11951768" cy="2781502"/>
          </a:xfrm>
          <a:custGeom>
            <a:avLst/>
            <a:gdLst/>
            <a:ahLst/>
            <a:cxnLst/>
            <a:rect r="r" b="b" t="t" l="l"/>
            <a:pathLst>
              <a:path h="2781502" w="11951768">
                <a:moveTo>
                  <a:pt x="0" y="0"/>
                </a:moveTo>
                <a:lnTo>
                  <a:pt x="11951768" y="0"/>
                </a:lnTo>
                <a:lnTo>
                  <a:pt x="11951768" y="2781502"/>
                </a:lnTo>
                <a:lnTo>
                  <a:pt x="0" y="278150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-7934286">
            <a:off x="99537" y="8529370"/>
            <a:ext cx="11951768" cy="2781502"/>
          </a:xfrm>
          <a:custGeom>
            <a:avLst/>
            <a:gdLst/>
            <a:ahLst/>
            <a:cxnLst/>
            <a:rect r="r" b="b" t="t" l="l"/>
            <a:pathLst>
              <a:path h="2781502" w="11951768">
                <a:moveTo>
                  <a:pt x="11951769" y="0"/>
                </a:moveTo>
                <a:lnTo>
                  <a:pt x="0" y="0"/>
                </a:lnTo>
                <a:lnTo>
                  <a:pt x="0" y="2781502"/>
                </a:lnTo>
                <a:lnTo>
                  <a:pt x="11951769" y="2781502"/>
                </a:lnTo>
                <a:lnTo>
                  <a:pt x="11951769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-7934286">
            <a:off x="5046624" y="7250167"/>
            <a:ext cx="4442769" cy="1033953"/>
          </a:xfrm>
          <a:custGeom>
            <a:avLst/>
            <a:gdLst/>
            <a:ahLst/>
            <a:cxnLst/>
            <a:rect r="r" b="b" t="t" l="l"/>
            <a:pathLst>
              <a:path h="1033953" w="4442769">
                <a:moveTo>
                  <a:pt x="4442769" y="0"/>
                </a:moveTo>
                <a:lnTo>
                  <a:pt x="0" y="0"/>
                </a:lnTo>
                <a:lnTo>
                  <a:pt x="0" y="1033953"/>
                </a:lnTo>
                <a:lnTo>
                  <a:pt x="4442769" y="1033953"/>
                </a:lnTo>
                <a:lnTo>
                  <a:pt x="4442769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-7934286">
            <a:off x="7263545" y="9984645"/>
            <a:ext cx="1723944" cy="401209"/>
          </a:xfrm>
          <a:custGeom>
            <a:avLst/>
            <a:gdLst/>
            <a:ahLst/>
            <a:cxnLst/>
            <a:rect r="r" b="b" t="t" l="l"/>
            <a:pathLst>
              <a:path h="401209" w="1723944">
                <a:moveTo>
                  <a:pt x="1723944" y="0"/>
                </a:moveTo>
                <a:lnTo>
                  <a:pt x="0" y="0"/>
                </a:lnTo>
                <a:lnTo>
                  <a:pt x="0" y="401209"/>
                </a:lnTo>
                <a:lnTo>
                  <a:pt x="1723944" y="401209"/>
                </a:lnTo>
                <a:lnTo>
                  <a:pt x="1723944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7934286">
            <a:off x="-146946" y="2061359"/>
            <a:ext cx="4442769" cy="1033953"/>
          </a:xfrm>
          <a:custGeom>
            <a:avLst/>
            <a:gdLst/>
            <a:ahLst/>
            <a:cxnLst/>
            <a:rect r="r" b="b" t="t" l="l"/>
            <a:pathLst>
              <a:path h="1033953" w="4442769">
                <a:moveTo>
                  <a:pt x="0" y="0"/>
                </a:moveTo>
                <a:lnTo>
                  <a:pt x="4442769" y="0"/>
                </a:lnTo>
                <a:lnTo>
                  <a:pt x="4442769" y="1033953"/>
                </a:lnTo>
                <a:lnTo>
                  <a:pt x="0" y="10339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07490" y="1126158"/>
            <a:ext cx="7906206" cy="7935966"/>
          </a:xfrm>
          <a:custGeom>
            <a:avLst/>
            <a:gdLst/>
            <a:ahLst/>
            <a:cxnLst/>
            <a:rect r="r" b="b" t="t" l="l"/>
            <a:pathLst>
              <a:path h="7935966" w="7906206">
                <a:moveTo>
                  <a:pt x="0" y="0"/>
                </a:moveTo>
                <a:lnTo>
                  <a:pt x="7906206" y="0"/>
                </a:lnTo>
                <a:lnTo>
                  <a:pt x="7906206" y="7935966"/>
                </a:lnTo>
                <a:lnTo>
                  <a:pt x="0" y="79359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5400000">
            <a:off x="970512" y="1515015"/>
            <a:ext cx="7155005" cy="7155005"/>
          </a:xfrm>
          <a:custGeom>
            <a:avLst/>
            <a:gdLst/>
            <a:ahLst/>
            <a:cxnLst/>
            <a:rect r="r" b="b" t="t" l="l"/>
            <a:pathLst>
              <a:path h="7155005" w="7155005">
                <a:moveTo>
                  <a:pt x="0" y="0"/>
                </a:moveTo>
                <a:lnTo>
                  <a:pt x="7155005" y="0"/>
                </a:lnTo>
                <a:lnTo>
                  <a:pt x="7155005" y="7155005"/>
                </a:lnTo>
                <a:lnTo>
                  <a:pt x="0" y="71550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224069" y="1934141"/>
            <a:ext cx="6647891" cy="6647864"/>
            <a:chOff x="0" y="0"/>
            <a:chExt cx="6350000" cy="634997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9"/>
              <a:stretch>
                <a:fillRect l="0" t="0" r="0" b="0"/>
              </a:stretch>
            </a:blipFill>
          </p:spPr>
        </p:sp>
      </p:grpSp>
      <p:sp>
        <p:nvSpPr>
          <p:cNvPr name="Freeform 13" id="13"/>
          <p:cNvSpPr/>
          <p:nvPr/>
        </p:nvSpPr>
        <p:spPr>
          <a:xfrm flipH="false" flipV="false" rot="-7934286">
            <a:off x="1304649" y="-300391"/>
            <a:ext cx="1723944" cy="401209"/>
          </a:xfrm>
          <a:custGeom>
            <a:avLst/>
            <a:gdLst/>
            <a:ahLst/>
            <a:cxnLst/>
            <a:rect r="r" b="b" t="t" l="l"/>
            <a:pathLst>
              <a:path h="401209" w="1723944">
                <a:moveTo>
                  <a:pt x="0" y="0"/>
                </a:moveTo>
                <a:lnTo>
                  <a:pt x="1723944" y="0"/>
                </a:lnTo>
                <a:lnTo>
                  <a:pt x="1723944" y="401208"/>
                </a:lnTo>
                <a:lnTo>
                  <a:pt x="0" y="40120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5400000">
            <a:off x="7419032" y="673230"/>
            <a:ext cx="905856" cy="905856"/>
          </a:xfrm>
          <a:custGeom>
            <a:avLst/>
            <a:gdLst/>
            <a:ahLst/>
            <a:cxnLst/>
            <a:rect r="r" b="b" t="t" l="l"/>
            <a:pathLst>
              <a:path h="905856" w="905856">
                <a:moveTo>
                  <a:pt x="0" y="0"/>
                </a:moveTo>
                <a:lnTo>
                  <a:pt x="905856" y="0"/>
                </a:lnTo>
                <a:lnTo>
                  <a:pt x="905856" y="905856"/>
                </a:lnTo>
                <a:lnTo>
                  <a:pt x="0" y="9058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5400000">
            <a:off x="304395" y="8372624"/>
            <a:ext cx="1448609" cy="1448609"/>
          </a:xfrm>
          <a:custGeom>
            <a:avLst/>
            <a:gdLst/>
            <a:ahLst/>
            <a:cxnLst/>
            <a:rect r="r" b="b" t="t" l="l"/>
            <a:pathLst>
              <a:path h="1448609" w="1448609">
                <a:moveTo>
                  <a:pt x="0" y="0"/>
                </a:moveTo>
                <a:lnTo>
                  <a:pt x="1448610" y="0"/>
                </a:lnTo>
                <a:lnTo>
                  <a:pt x="1448610" y="1448610"/>
                </a:lnTo>
                <a:lnTo>
                  <a:pt x="0" y="144861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6296961" y="1026019"/>
            <a:ext cx="802553" cy="908123"/>
          </a:xfrm>
          <a:custGeom>
            <a:avLst/>
            <a:gdLst/>
            <a:ahLst/>
            <a:cxnLst/>
            <a:rect r="r" b="b" t="t" l="l"/>
            <a:pathLst>
              <a:path h="908123" w="802553">
                <a:moveTo>
                  <a:pt x="0" y="0"/>
                </a:moveTo>
                <a:lnTo>
                  <a:pt x="802554" y="0"/>
                </a:lnTo>
                <a:lnTo>
                  <a:pt x="802554" y="908122"/>
                </a:lnTo>
                <a:lnTo>
                  <a:pt x="0" y="90812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6746051" y="1432455"/>
            <a:ext cx="9698187" cy="3298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2534"/>
              </a:lnSpc>
            </a:pPr>
            <a:r>
              <a:rPr lang="en-US" b="true" sz="10899" spc="-326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Kathmandu Renting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144000" y="4683574"/>
            <a:ext cx="8115300" cy="3298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2552"/>
              </a:lnSpc>
            </a:pPr>
            <a:r>
              <a:rPr lang="en-US" b="true" sz="10915" spc="-327">
                <a:solidFill>
                  <a:srgbClr val="FFD200"/>
                </a:solidFill>
                <a:latin typeface="Poppins Bold"/>
                <a:ea typeface="Poppins Bold"/>
                <a:cs typeface="Poppins Bold"/>
                <a:sym typeface="Poppins Bold"/>
              </a:rPr>
              <a:t>Market Analysis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5B1A9F">
                <a:alpha val="100000"/>
              </a:srgbClr>
            </a:gs>
            <a:gs pos="100000">
              <a:srgbClr val="320166">
                <a:alpha val="100000"/>
              </a:srgbClr>
            </a:gs>
          </a:gsLst>
          <a:path path="circle">
            <a:fillToRect l="50000" r="50000" t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200000" y="205376"/>
            <a:ext cx="9758527" cy="9795259"/>
          </a:xfrm>
          <a:custGeom>
            <a:avLst/>
            <a:gdLst/>
            <a:ahLst/>
            <a:cxnLst/>
            <a:rect r="r" b="b" t="t" l="l"/>
            <a:pathLst>
              <a:path h="9795259" w="9758527">
                <a:moveTo>
                  <a:pt x="0" y="0"/>
                </a:moveTo>
                <a:lnTo>
                  <a:pt x="9758527" y="0"/>
                </a:lnTo>
                <a:lnTo>
                  <a:pt x="9758527" y="9795259"/>
                </a:lnTo>
                <a:lnTo>
                  <a:pt x="0" y="97952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0099715" y="1141075"/>
            <a:ext cx="7902885" cy="7902885"/>
          </a:xfrm>
          <a:custGeom>
            <a:avLst/>
            <a:gdLst/>
            <a:ahLst/>
            <a:cxnLst/>
            <a:rect r="r" b="b" t="t" l="l"/>
            <a:pathLst>
              <a:path h="7902885" w="7902885">
                <a:moveTo>
                  <a:pt x="0" y="0"/>
                </a:moveTo>
                <a:lnTo>
                  <a:pt x="7902885" y="0"/>
                </a:lnTo>
                <a:lnTo>
                  <a:pt x="7902885" y="7902885"/>
                </a:lnTo>
                <a:lnTo>
                  <a:pt x="0" y="79028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7849846">
            <a:off x="9822778" y="-703379"/>
            <a:ext cx="10932833" cy="2544368"/>
          </a:xfrm>
          <a:custGeom>
            <a:avLst/>
            <a:gdLst/>
            <a:ahLst/>
            <a:cxnLst/>
            <a:rect r="r" b="b" t="t" l="l"/>
            <a:pathLst>
              <a:path h="2544368" w="10932833">
                <a:moveTo>
                  <a:pt x="10932833" y="0"/>
                </a:moveTo>
                <a:lnTo>
                  <a:pt x="0" y="0"/>
                </a:lnTo>
                <a:lnTo>
                  <a:pt x="0" y="2544368"/>
                </a:lnTo>
                <a:lnTo>
                  <a:pt x="10932833" y="2544368"/>
                </a:lnTo>
                <a:lnTo>
                  <a:pt x="10932833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849846">
            <a:off x="7320566" y="8344046"/>
            <a:ext cx="10932833" cy="2544368"/>
          </a:xfrm>
          <a:custGeom>
            <a:avLst/>
            <a:gdLst/>
            <a:ahLst/>
            <a:cxnLst/>
            <a:rect r="r" b="b" t="t" l="l"/>
            <a:pathLst>
              <a:path h="2544368" w="10932833">
                <a:moveTo>
                  <a:pt x="0" y="0"/>
                </a:moveTo>
                <a:lnTo>
                  <a:pt x="10932833" y="0"/>
                </a:lnTo>
                <a:lnTo>
                  <a:pt x="10932833" y="2544369"/>
                </a:lnTo>
                <a:lnTo>
                  <a:pt x="0" y="25443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840061">
            <a:off x="9990166" y="9895570"/>
            <a:ext cx="1576971" cy="367004"/>
          </a:xfrm>
          <a:custGeom>
            <a:avLst/>
            <a:gdLst/>
            <a:ahLst/>
            <a:cxnLst/>
            <a:rect r="r" b="b" t="t" l="l"/>
            <a:pathLst>
              <a:path h="367004" w="1576971">
                <a:moveTo>
                  <a:pt x="0" y="0"/>
                </a:moveTo>
                <a:lnTo>
                  <a:pt x="1576971" y="0"/>
                </a:lnTo>
                <a:lnTo>
                  <a:pt x="1576971" y="367004"/>
                </a:lnTo>
                <a:lnTo>
                  <a:pt x="0" y="36700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7840061">
            <a:off x="15245354" y="159375"/>
            <a:ext cx="1576971" cy="367004"/>
          </a:xfrm>
          <a:custGeom>
            <a:avLst/>
            <a:gdLst/>
            <a:ahLst/>
            <a:cxnLst/>
            <a:rect r="r" b="b" t="t" l="l"/>
            <a:pathLst>
              <a:path h="367004" w="1576971">
                <a:moveTo>
                  <a:pt x="1576971" y="0"/>
                </a:moveTo>
                <a:lnTo>
                  <a:pt x="0" y="0"/>
                </a:lnTo>
                <a:lnTo>
                  <a:pt x="0" y="367004"/>
                </a:lnTo>
                <a:lnTo>
                  <a:pt x="1576971" y="367004"/>
                </a:lnTo>
                <a:lnTo>
                  <a:pt x="1576971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7883251">
            <a:off x="14228780" y="2319777"/>
            <a:ext cx="4064005" cy="945805"/>
          </a:xfrm>
          <a:custGeom>
            <a:avLst/>
            <a:gdLst/>
            <a:ahLst/>
            <a:cxnLst/>
            <a:rect r="r" b="b" t="t" l="l"/>
            <a:pathLst>
              <a:path h="945805" w="4064005">
                <a:moveTo>
                  <a:pt x="4064005" y="0"/>
                </a:moveTo>
                <a:lnTo>
                  <a:pt x="0" y="0"/>
                </a:lnTo>
                <a:lnTo>
                  <a:pt x="0" y="945805"/>
                </a:lnTo>
                <a:lnTo>
                  <a:pt x="4064005" y="945805"/>
                </a:lnTo>
                <a:lnTo>
                  <a:pt x="4064005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7883251">
            <a:off x="9779014" y="7051340"/>
            <a:ext cx="4064005" cy="945805"/>
          </a:xfrm>
          <a:custGeom>
            <a:avLst/>
            <a:gdLst/>
            <a:ahLst/>
            <a:cxnLst/>
            <a:rect r="r" b="b" t="t" l="l"/>
            <a:pathLst>
              <a:path h="945805" w="4064005">
                <a:moveTo>
                  <a:pt x="0" y="0"/>
                </a:moveTo>
                <a:lnTo>
                  <a:pt x="4064006" y="0"/>
                </a:lnTo>
                <a:lnTo>
                  <a:pt x="4064006" y="945804"/>
                </a:lnTo>
                <a:lnTo>
                  <a:pt x="0" y="94580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5400000">
            <a:off x="10700525" y="1736062"/>
            <a:ext cx="6701265" cy="6701265"/>
          </a:xfrm>
          <a:custGeom>
            <a:avLst/>
            <a:gdLst/>
            <a:ahLst/>
            <a:cxnLst/>
            <a:rect r="r" b="b" t="t" l="l"/>
            <a:pathLst>
              <a:path h="6701265" w="6701265">
                <a:moveTo>
                  <a:pt x="0" y="0"/>
                </a:moveTo>
                <a:lnTo>
                  <a:pt x="6701265" y="0"/>
                </a:lnTo>
                <a:lnTo>
                  <a:pt x="6701265" y="6701265"/>
                </a:lnTo>
                <a:lnTo>
                  <a:pt x="0" y="67012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5400000">
            <a:off x="10590007" y="1049991"/>
            <a:ext cx="828629" cy="828629"/>
          </a:xfrm>
          <a:custGeom>
            <a:avLst/>
            <a:gdLst/>
            <a:ahLst/>
            <a:cxnLst/>
            <a:rect r="r" b="b" t="t" l="l"/>
            <a:pathLst>
              <a:path h="828629" w="828629">
                <a:moveTo>
                  <a:pt x="0" y="0"/>
                </a:moveTo>
                <a:lnTo>
                  <a:pt x="828628" y="0"/>
                </a:lnTo>
                <a:lnTo>
                  <a:pt x="828628" y="828629"/>
                </a:lnTo>
                <a:lnTo>
                  <a:pt x="0" y="8286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5400000">
            <a:off x="16608726" y="8092982"/>
            <a:ext cx="1325110" cy="1325110"/>
          </a:xfrm>
          <a:custGeom>
            <a:avLst/>
            <a:gdLst/>
            <a:ahLst/>
            <a:cxnLst/>
            <a:rect r="r" b="b" t="t" l="l"/>
            <a:pathLst>
              <a:path h="1325110" w="1325110">
                <a:moveTo>
                  <a:pt x="0" y="0"/>
                </a:moveTo>
                <a:lnTo>
                  <a:pt x="1325109" y="0"/>
                </a:lnTo>
                <a:lnTo>
                  <a:pt x="1325109" y="1325110"/>
                </a:lnTo>
                <a:lnTo>
                  <a:pt x="0" y="132511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5400000">
            <a:off x="-1343035" y="8843292"/>
            <a:ext cx="2998363" cy="2998363"/>
          </a:xfrm>
          <a:custGeom>
            <a:avLst/>
            <a:gdLst/>
            <a:ahLst/>
            <a:cxnLst/>
            <a:rect r="r" b="b" t="t" l="l"/>
            <a:pathLst>
              <a:path h="2998363" w="2998363">
                <a:moveTo>
                  <a:pt x="0" y="0"/>
                </a:moveTo>
                <a:lnTo>
                  <a:pt x="2998363" y="0"/>
                </a:lnTo>
                <a:lnTo>
                  <a:pt x="2998363" y="2998363"/>
                </a:lnTo>
                <a:lnTo>
                  <a:pt x="0" y="299836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5400000">
            <a:off x="-1169374" y="9043960"/>
            <a:ext cx="2597027" cy="2597027"/>
          </a:xfrm>
          <a:custGeom>
            <a:avLst/>
            <a:gdLst/>
            <a:ahLst/>
            <a:cxnLst/>
            <a:rect r="r" b="b" t="t" l="l"/>
            <a:pathLst>
              <a:path h="2597027" w="2597027">
                <a:moveTo>
                  <a:pt x="0" y="0"/>
                </a:moveTo>
                <a:lnTo>
                  <a:pt x="2597026" y="0"/>
                </a:lnTo>
                <a:lnTo>
                  <a:pt x="2597026" y="2597027"/>
                </a:lnTo>
                <a:lnTo>
                  <a:pt x="0" y="25970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10898552" y="1934101"/>
            <a:ext cx="6305212" cy="6305187"/>
            <a:chOff x="0" y="0"/>
            <a:chExt cx="6350000" cy="634997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11"/>
              <a:stretch>
                <a:fillRect l="0" t="0" r="0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600079" y="822403"/>
            <a:ext cx="9833968" cy="2649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b="true" sz="27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The Kathmandu House Price Predictor App is a web-based tool designed to estimate property values using machine learning.</a:t>
            </a:r>
          </a:p>
          <a:p>
            <a:pPr algn="just">
              <a:lnSpc>
                <a:spcPts val="3639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2911854" y="79498"/>
            <a:ext cx="5210418" cy="1384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36"/>
              </a:lnSpc>
            </a:pPr>
            <a:r>
              <a:rPr lang="en-US" sz="4899" spc="-146" b="true">
                <a:solidFill>
                  <a:srgbClr val="FFD200"/>
                </a:solidFill>
                <a:latin typeface="Poppins Bold"/>
                <a:ea typeface="Poppins Bold"/>
                <a:cs typeface="Poppins Bold"/>
                <a:sym typeface="Poppins Bold"/>
              </a:rPr>
              <a:t>App Overview</a:t>
            </a:r>
          </a:p>
          <a:p>
            <a:pPr algn="l">
              <a:lnSpc>
                <a:spcPts val="5084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1028700" y="3129106"/>
            <a:ext cx="8022508" cy="6252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9" indent="-302260" lvl="1">
              <a:lnSpc>
                <a:spcPts val="5599"/>
              </a:lnSpc>
              <a:buFont typeface="Arial"/>
              <a:buChar char="•"/>
            </a:pPr>
            <a:r>
              <a:rPr lang="en-US" b="true" sz="27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Developed using Streamlit</a:t>
            </a:r>
          </a:p>
          <a:p>
            <a:pPr algn="just" marL="604519" indent="-302260" lvl="1">
              <a:lnSpc>
                <a:spcPts val="5599"/>
              </a:lnSpc>
              <a:buFont typeface="Arial"/>
              <a:buChar char="•"/>
            </a:pPr>
            <a:r>
              <a:rPr lang="en-US" b="true" sz="27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Predicts house pricing based on:</a:t>
            </a:r>
          </a:p>
          <a:p>
            <a:pPr algn="just">
              <a:lnSpc>
                <a:spcPts val="5599"/>
              </a:lnSpc>
            </a:pPr>
            <a:r>
              <a:rPr lang="en-US" sz="27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            1.</a:t>
            </a:r>
            <a:r>
              <a:rPr lang="en-US" sz="27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Rooms</a:t>
            </a:r>
          </a:p>
          <a:p>
            <a:pPr algn="just">
              <a:lnSpc>
                <a:spcPts val="5599"/>
              </a:lnSpc>
            </a:pPr>
            <a:r>
              <a:rPr lang="en-US" sz="27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            2.Area (sq.ft.)</a:t>
            </a:r>
          </a:p>
          <a:p>
            <a:pPr algn="just">
              <a:lnSpc>
                <a:spcPts val="5599"/>
              </a:lnSpc>
            </a:pPr>
            <a:r>
              <a:rPr lang="en-US" sz="27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            3.Location</a:t>
            </a:r>
          </a:p>
          <a:p>
            <a:pPr algn="just" marL="604519" indent="-302260" lvl="1">
              <a:lnSpc>
                <a:spcPts val="5599"/>
              </a:lnSpc>
              <a:buFont typeface="Arial"/>
              <a:buChar char="•"/>
            </a:pPr>
            <a:r>
              <a:rPr lang="en-US" b="true" sz="27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Integrates local pricing metrics like Price per Aana, Electricity Bill, and Land Cost</a:t>
            </a:r>
          </a:p>
          <a:p>
            <a:pPr algn="just">
              <a:lnSpc>
                <a:spcPts val="5116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5B1A9F">
                <a:alpha val="100000"/>
              </a:srgbClr>
            </a:gs>
            <a:gs pos="100000">
              <a:srgbClr val="320166">
                <a:alpha val="100000"/>
              </a:srgbClr>
            </a:gs>
          </a:gsLst>
          <a:path path="circle">
            <a:fillToRect l="50000" r="50000" t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04553" y="717966"/>
            <a:ext cx="9094662" cy="9094662"/>
          </a:xfrm>
          <a:custGeom>
            <a:avLst/>
            <a:gdLst/>
            <a:ahLst/>
            <a:cxnLst/>
            <a:rect r="r" b="b" t="t" l="l"/>
            <a:pathLst>
              <a:path h="9094662" w="9094662">
                <a:moveTo>
                  <a:pt x="0" y="0"/>
                </a:moveTo>
                <a:lnTo>
                  <a:pt x="9094661" y="0"/>
                </a:lnTo>
                <a:lnTo>
                  <a:pt x="9094661" y="9094662"/>
                </a:lnTo>
                <a:lnTo>
                  <a:pt x="0" y="90946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270705" y="1293225"/>
            <a:ext cx="7944145" cy="7944145"/>
          </a:xfrm>
          <a:custGeom>
            <a:avLst/>
            <a:gdLst/>
            <a:ahLst/>
            <a:cxnLst/>
            <a:rect r="r" b="b" t="t" l="l"/>
            <a:pathLst>
              <a:path h="7944145" w="7944145">
                <a:moveTo>
                  <a:pt x="0" y="0"/>
                </a:moveTo>
                <a:lnTo>
                  <a:pt x="7944145" y="0"/>
                </a:lnTo>
                <a:lnTo>
                  <a:pt x="7944145" y="7944145"/>
                </a:lnTo>
                <a:lnTo>
                  <a:pt x="0" y="79441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7934286">
            <a:off x="-2772559" y="-696211"/>
            <a:ext cx="10989913" cy="2557653"/>
          </a:xfrm>
          <a:custGeom>
            <a:avLst/>
            <a:gdLst/>
            <a:ahLst/>
            <a:cxnLst/>
            <a:rect r="r" b="b" t="t" l="l"/>
            <a:pathLst>
              <a:path h="2557653" w="10989913">
                <a:moveTo>
                  <a:pt x="0" y="0"/>
                </a:moveTo>
                <a:lnTo>
                  <a:pt x="10989914" y="0"/>
                </a:lnTo>
                <a:lnTo>
                  <a:pt x="10989914" y="2557653"/>
                </a:lnTo>
                <a:lnTo>
                  <a:pt x="0" y="25576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-7934286">
            <a:off x="152305" y="8425558"/>
            <a:ext cx="10989913" cy="2557653"/>
          </a:xfrm>
          <a:custGeom>
            <a:avLst/>
            <a:gdLst/>
            <a:ahLst/>
            <a:cxnLst/>
            <a:rect r="r" b="b" t="t" l="l"/>
            <a:pathLst>
              <a:path h="2557653" w="10989913">
                <a:moveTo>
                  <a:pt x="10989913" y="0"/>
                </a:moveTo>
                <a:lnTo>
                  <a:pt x="0" y="0"/>
                </a:lnTo>
                <a:lnTo>
                  <a:pt x="0" y="2557653"/>
                </a:lnTo>
                <a:lnTo>
                  <a:pt x="10989913" y="2557653"/>
                </a:lnTo>
                <a:lnTo>
                  <a:pt x="10989913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-7934286">
            <a:off x="4447223" y="7019676"/>
            <a:ext cx="4085223" cy="950743"/>
          </a:xfrm>
          <a:custGeom>
            <a:avLst/>
            <a:gdLst/>
            <a:ahLst/>
            <a:cxnLst/>
            <a:rect r="r" b="b" t="t" l="l"/>
            <a:pathLst>
              <a:path h="950743" w="4085223">
                <a:moveTo>
                  <a:pt x="4085223" y="0"/>
                </a:moveTo>
                <a:lnTo>
                  <a:pt x="0" y="0"/>
                </a:lnTo>
                <a:lnTo>
                  <a:pt x="0" y="950743"/>
                </a:lnTo>
                <a:lnTo>
                  <a:pt x="4085223" y="950743"/>
                </a:lnTo>
                <a:lnTo>
                  <a:pt x="4085223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-7934286">
            <a:off x="6752884" y="9757043"/>
            <a:ext cx="1585205" cy="368920"/>
          </a:xfrm>
          <a:custGeom>
            <a:avLst/>
            <a:gdLst/>
            <a:ahLst/>
            <a:cxnLst/>
            <a:rect r="r" b="b" t="t" l="l"/>
            <a:pathLst>
              <a:path h="368920" w="1585205">
                <a:moveTo>
                  <a:pt x="1585204" y="0"/>
                </a:moveTo>
                <a:lnTo>
                  <a:pt x="0" y="0"/>
                </a:lnTo>
                <a:lnTo>
                  <a:pt x="0" y="368920"/>
                </a:lnTo>
                <a:lnTo>
                  <a:pt x="1585204" y="368920"/>
                </a:lnTo>
                <a:lnTo>
                  <a:pt x="1585204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7934286">
            <a:off x="-74342" y="2478080"/>
            <a:ext cx="4085223" cy="950743"/>
          </a:xfrm>
          <a:custGeom>
            <a:avLst/>
            <a:gdLst/>
            <a:ahLst/>
            <a:cxnLst/>
            <a:rect r="r" b="b" t="t" l="l"/>
            <a:pathLst>
              <a:path h="950743" w="4085223">
                <a:moveTo>
                  <a:pt x="0" y="0"/>
                </a:moveTo>
                <a:lnTo>
                  <a:pt x="4085224" y="0"/>
                </a:lnTo>
                <a:lnTo>
                  <a:pt x="4085224" y="950743"/>
                </a:lnTo>
                <a:lnTo>
                  <a:pt x="0" y="9507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78221" y="1845936"/>
            <a:ext cx="7329113" cy="7329113"/>
          </a:xfrm>
          <a:custGeom>
            <a:avLst/>
            <a:gdLst/>
            <a:ahLst/>
            <a:cxnLst/>
            <a:rect r="r" b="b" t="t" l="l"/>
            <a:pathLst>
              <a:path h="7329113" w="7329113">
                <a:moveTo>
                  <a:pt x="0" y="0"/>
                </a:moveTo>
                <a:lnTo>
                  <a:pt x="7329113" y="0"/>
                </a:lnTo>
                <a:lnTo>
                  <a:pt x="7329113" y="7329113"/>
                </a:lnTo>
                <a:lnTo>
                  <a:pt x="0" y="73291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5400000">
            <a:off x="953186" y="1975705"/>
            <a:ext cx="6579184" cy="6579184"/>
          </a:xfrm>
          <a:custGeom>
            <a:avLst/>
            <a:gdLst/>
            <a:ahLst/>
            <a:cxnLst/>
            <a:rect r="r" b="b" t="t" l="l"/>
            <a:pathLst>
              <a:path h="6579184" w="6579184">
                <a:moveTo>
                  <a:pt x="0" y="0"/>
                </a:moveTo>
                <a:lnTo>
                  <a:pt x="6579183" y="0"/>
                </a:lnTo>
                <a:lnTo>
                  <a:pt x="6579183" y="6579184"/>
                </a:lnTo>
                <a:lnTo>
                  <a:pt x="0" y="65791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7934286">
            <a:off x="905462" y="133434"/>
            <a:ext cx="1585205" cy="368920"/>
          </a:xfrm>
          <a:custGeom>
            <a:avLst/>
            <a:gdLst/>
            <a:ahLst/>
            <a:cxnLst/>
            <a:rect r="r" b="b" t="t" l="l"/>
            <a:pathLst>
              <a:path h="368920" w="1585205">
                <a:moveTo>
                  <a:pt x="0" y="0"/>
                </a:moveTo>
                <a:lnTo>
                  <a:pt x="1585204" y="0"/>
                </a:lnTo>
                <a:lnTo>
                  <a:pt x="1585204" y="368920"/>
                </a:lnTo>
                <a:lnTo>
                  <a:pt x="0" y="3689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5400000">
            <a:off x="6387569" y="655903"/>
            <a:ext cx="1190033" cy="1190033"/>
          </a:xfrm>
          <a:custGeom>
            <a:avLst/>
            <a:gdLst/>
            <a:ahLst/>
            <a:cxnLst/>
            <a:rect r="r" b="b" t="t" l="l"/>
            <a:pathLst>
              <a:path h="1190033" w="1190033">
                <a:moveTo>
                  <a:pt x="0" y="0"/>
                </a:moveTo>
                <a:lnTo>
                  <a:pt x="1190033" y="0"/>
                </a:lnTo>
                <a:lnTo>
                  <a:pt x="1190033" y="1190033"/>
                </a:lnTo>
                <a:lnTo>
                  <a:pt x="0" y="11900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5400000">
            <a:off x="340677" y="8281427"/>
            <a:ext cx="1332028" cy="1332028"/>
          </a:xfrm>
          <a:custGeom>
            <a:avLst/>
            <a:gdLst/>
            <a:ahLst/>
            <a:cxnLst/>
            <a:rect r="r" b="b" t="t" l="l"/>
            <a:pathLst>
              <a:path h="1332028" w="1332028">
                <a:moveTo>
                  <a:pt x="0" y="0"/>
                </a:moveTo>
                <a:lnTo>
                  <a:pt x="1332027" y="0"/>
                </a:lnTo>
                <a:lnTo>
                  <a:pt x="1332027" y="1332028"/>
                </a:lnTo>
                <a:lnTo>
                  <a:pt x="0" y="13320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1192956" y="2215488"/>
            <a:ext cx="6099643" cy="6099619"/>
            <a:chOff x="0" y="0"/>
            <a:chExt cx="6350000" cy="634997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12"/>
              <a:stretch>
                <a:fillRect l="0" t="0" r="0" b="0"/>
              </a:stretch>
            </a:blip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8214850" y="2295694"/>
            <a:ext cx="9957783" cy="6993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39"/>
              </a:lnSpc>
            </a:pPr>
            <a:r>
              <a:rPr lang="en-US" b="true" sz="2799" spc="-83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No easy way to estimate home costs in Kathmandu’s local context,</a:t>
            </a:r>
          </a:p>
          <a:p>
            <a:pPr algn="just">
              <a:lnSpc>
                <a:spcPts val="3639"/>
              </a:lnSpc>
            </a:pPr>
          </a:p>
          <a:p>
            <a:pPr algn="just">
              <a:lnSpc>
                <a:spcPts val="3639"/>
              </a:lnSpc>
            </a:pPr>
            <a:r>
              <a:rPr lang="en-US" b="true" sz="2799" spc="-83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Buyers struggle with:</a:t>
            </a:r>
          </a:p>
          <a:p>
            <a:pPr algn="just">
              <a:lnSpc>
                <a:spcPts val="3639"/>
              </a:lnSpc>
            </a:pPr>
          </a:p>
          <a:p>
            <a:pPr algn="just" marL="604519" indent="-302260" lvl="1">
              <a:lnSpc>
                <a:spcPts val="5599"/>
              </a:lnSpc>
              <a:buFont typeface="Arial"/>
              <a:buChar char="•"/>
            </a:pPr>
            <a:r>
              <a:rPr lang="en-US" b="true" sz="27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Lack of transparent cost breakdowns</a:t>
            </a:r>
          </a:p>
          <a:p>
            <a:pPr algn="just" marL="604519" indent="-302260" lvl="1">
              <a:lnSpc>
                <a:spcPts val="5599"/>
              </a:lnSpc>
              <a:buFont typeface="Arial"/>
              <a:buChar char="•"/>
            </a:pPr>
            <a:r>
              <a:rPr lang="en-US" b="true" sz="27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No localized tools with room, area &amp; utility logic</a:t>
            </a:r>
          </a:p>
          <a:p>
            <a:pPr algn="just" marL="604519" indent="-302260" lvl="1">
              <a:lnSpc>
                <a:spcPts val="5599"/>
              </a:lnSpc>
              <a:buFont typeface="Arial"/>
              <a:buChar char="•"/>
            </a:pPr>
            <a:r>
              <a:rPr lang="en-US" b="true" sz="27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Homebuyers: Informed decisions</a:t>
            </a:r>
          </a:p>
          <a:p>
            <a:pPr algn="just" marL="604519" indent="-302260" lvl="1">
              <a:lnSpc>
                <a:spcPts val="5599"/>
              </a:lnSpc>
              <a:buFont typeface="Arial"/>
              <a:buChar char="•"/>
            </a:pPr>
            <a:r>
              <a:rPr lang="en-US" b="true" sz="27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Real Estate Agents: Quick estimates</a:t>
            </a:r>
          </a:p>
          <a:p>
            <a:pPr algn="just" marL="604519" indent="-302260" lvl="1">
              <a:lnSpc>
                <a:spcPts val="5599"/>
              </a:lnSpc>
              <a:buFont typeface="Arial"/>
              <a:buChar char="•"/>
            </a:pPr>
            <a:r>
              <a:rPr lang="en-US" b="true" sz="27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Investors: Market analysis</a:t>
            </a:r>
          </a:p>
          <a:p>
            <a:pPr algn="just">
              <a:lnSpc>
                <a:spcPts val="5599"/>
              </a:lnSpc>
            </a:pPr>
          </a:p>
          <a:p>
            <a:pPr algn="just">
              <a:lnSpc>
                <a:spcPts val="3639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0196226" y="1019175"/>
            <a:ext cx="5455096" cy="687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084"/>
              </a:lnSpc>
            </a:pPr>
            <a:r>
              <a:rPr lang="en-US" b="true" sz="4499" spc="-134">
                <a:solidFill>
                  <a:srgbClr val="FFD200"/>
                </a:solidFill>
                <a:latin typeface="Poppins Bold"/>
                <a:ea typeface="Poppins Bold"/>
                <a:cs typeface="Poppins Bold"/>
                <a:sym typeface="Poppins Bold"/>
              </a:rPr>
              <a:t>Problem Statement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5B1A9F">
                <a:alpha val="100000"/>
              </a:srgbClr>
            </a:gs>
            <a:gs pos="100000">
              <a:srgbClr val="320166">
                <a:alpha val="100000"/>
              </a:srgbClr>
            </a:gs>
          </a:gsLst>
          <a:path path="circle">
            <a:fillToRect l="50000" r="50000" t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028700" y="6062513"/>
            <a:ext cx="1687852" cy="1687852"/>
          </a:xfrm>
          <a:custGeom>
            <a:avLst/>
            <a:gdLst/>
            <a:ahLst/>
            <a:cxnLst/>
            <a:rect r="r" b="b" t="t" l="l"/>
            <a:pathLst>
              <a:path h="1687852" w="1687852">
                <a:moveTo>
                  <a:pt x="0" y="0"/>
                </a:moveTo>
                <a:lnTo>
                  <a:pt x="1687852" y="0"/>
                </a:lnTo>
                <a:lnTo>
                  <a:pt x="1687852" y="1687852"/>
                </a:lnTo>
                <a:lnTo>
                  <a:pt x="0" y="16878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5449226" y="2678687"/>
            <a:ext cx="1687852" cy="1687852"/>
          </a:xfrm>
          <a:custGeom>
            <a:avLst/>
            <a:gdLst/>
            <a:ahLst/>
            <a:cxnLst/>
            <a:rect r="r" b="b" t="t" l="l"/>
            <a:pathLst>
              <a:path h="1687852" w="1687852">
                <a:moveTo>
                  <a:pt x="0" y="0"/>
                </a:moveTo>
                <a:lnTo>
                  <a:pt x="1687852" y="0"/>
                </a:lnTo>
                <a:lnTo>
                  <a:pt x="1687852" y="1687852"/>
                </a:lnTo>
                <a:lnTo>
                  <a:pt x="0" y="16878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1028700" y="2593127"/>
            <a:ext cx="1687852" cy="1687852"/>
          </a:xfrm>
          <a:custGeom>
            <a:avLst/>
            <a:gdLst/>
            <a:ahLst/>
            <a:cxnLst/>
            <a:rect r="r" b="b" t="t" l="l"/>
            <a:pathLst>
              <a:path h="1687852" w="1687852">
                <a:moveTo>
                  <a:pt x="0" y="0"/>
                </a:moveTo>
                <a:lnTo>
                  <a:pt x="1687852" y="0"/>
                </a:lnTo>
                <a:lnTo>
                  <a:pt x="1687852" y="1687852"/>
                </a:lnTo>
                <a:lnTo>
                  <a:pt x="0" y="16878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400000">
            <a:off x="15571448" y="5951940"/>
            <a:ext cx="1687852" cy="1687852"/>
          </a:xfrm>
          <a:custGeom>
            <a:avLst/>
            <a:gdLst/>
            <a:ahLst/>
            <a:cxnLst/>
            <a:rect r="r" b="b" t="t" l="l"/>
            <a:pathLst>
              <a:path h="1687852" w="1687852">
                <a:moveTo>
                  <a:pt x="0" y="0"/>
                </a:moveTo>
                <a:lnTo>
                  <a:pt x="1687852" y="0"/>
                </a:lnTo>
                <a:lnTo>
                  <a:pt x="1687852" y="1687852"/>
                </a:lnTo>
                <a:lnTo>
                  <a:pt x="0" y="16878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1141661" y="6173085"/>
            <a:ext cx="1461930" cy="1461930"/>
          </a:xfrm>
          <a:custGeom>
            <a:avLst/>
            <a:gdLst/>
            <a:ahLst/>
            <a:cxnLst/>
            <a:rect r="r" b="b" t="t" l="l"/>
            <a:pathLst>
              <a:path h="1461930" w="1461930">
                <a:moveTo>
                  <a:pt x="0" y="0"/>
                </a:moveTo>
                <a:lnTo>
                  <a:pt x="1461930" y="0"/>
                </a:lnTo>
                <a:lnTo>
                  <a:pt x="1461930" y="1461930"/>
                </a:lnTo>
                <a:lnTo>
                  <a:pt x="0" y="14619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00000">
            <a:off x="15562187" y="2789260"/>
            <a:ext cx="1461930" cy="1461930"/>
          </a:xfrm>
          <a:custGeom>
            <a:avLst/>
            <a:gdLst/>
            <a:ahLst/>
            <a:cxnLst/>
            <a:rect r="r" b="b" t="t" l="l"/>
            <a:pathLst>
              <a:path h="1461930" w="1461930">
                <a:moveTo>
                  <a:pt x="0" y="0"/>
                </a:moveTo>
                <a:lnTo>
                  <a:pt x="1461930" y="0"/>
                </a:lnTo>
                <a:lnTo>
                  <a:pt x="1461930" y="1461930"/>
                </a:lnTo>
                <a:lnTo>
                  <a:pt x="0" y="14619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5400000">
            <a:off x="1141661" y="2703700"/>
            <a:ext cx="1461930" cy="1461930"/>
          </a:xfrm>
          <a:custGeom>
            <a:avLst/>
            <a:gdLst/>
            <a:ahLst/>
            <a:cxnLst/>
            <a:rect r="r" b="b" t="t" l="l"/>
            <a:pathLst>
              <a:path h="1461930" w="1461930">
                <a:moveTo>
                  <a:pt x="0" y="0"/>
                </a:moveTo>
                <a:lnTo>
                  <a:pt x="1461930" y="0"/>
                </a:lnTo>
                <a:lnTo>
                  <a:pt x="1461930" y="1461930"/>
                </a:lnTo>
                <a:lnTo>
                  <a:pt x="0" y="14619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5400000">
            <a:off x="15684409" y="6062513"/>
            <a:ext cx="1461930" cy="1461930"/>
          </a:xfrm>
          <a:custGeom>
            <a:avLst/>
            <a:gdLst/>
            <a:ahLst/>
            <a:cxnLst/>
            <a:rect r="r" b="b" t="t" l="l"/>
            <a:pathLst>
              <a:path h="1461930" w="1461930">
                <a:moveTo>
                  <a:pt x="0" y="0"/>
                </a:moveTo>
                <a:lnTo>
                  <a:pt x="1461930" y="0"/>
                </a:lnTo>
                <a:lnTo>
                  <a:pt x="1461930" y="1461930"/>
                </a:lnTo>
                <a:lnTo>
                  <a:pt x="0" y="14619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-7934286">
            <a:off x="-2014529" y="-1377582"/>
            <a:ext cx="5262418" cy="1224708"/>
          </a:xfrm>
          <a:custGeom>
            <a:avLst/>
            <a:gdLst/>
            <a:ahLst/>
            <a:cxnLst/>
            <a:rect r="r" b="b" t="t" l="l"/>
            <a:pathLst>
              <a:path h="1224708" w="5262418">
                <a:moveTo>
                  <a:pt x="5262418" y="0"/>
                </a:moveTo>
                <a:lnTo>
                  <a:pt x="0" y="0"/>
                </a:lnTo>
                <a:lnTo>
                  <a:pt x="0" y="1224708"/>
                </a:lnTo>
                <a:lnTo>
                  <a:pt x="5262418" y="1224708"/>
                </a:lnTo>
                <a:lnTo>
                  <a:pt x="5262418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-7934286">
            <a:off x="-1527607" y="-25638"/>
            <a:ext cx="2771793" cy="645072"/>
          </a:xfrm>
          <a:custGeom>
            <a:avLst/>
            <a:gdLst/>
            <a:ahLst/>
            <a:cxnLst/>
            <a:rect r="r" b="b" t="t" l="l"/>
            <a:pathLst>
              <a:path h="645072" w="2771793">
                <a:moveTo>
                  <a:pt x="2771794" y="0"/>
                </a:moveTo>
                <a:lnTo>
                  <a:pt x="0" y="0"/>
                </a:lnTo>
                <a:lnTo>
                  <a:pt x="0" y="645072"/>
                </a:lnTo>
                <a:lnTo>
                  <a:pt x="2771794" y="645072"/>
                </a:lnTo>
                <a:lnTo>
                  <a:pt x="277179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7934286">
            <a:off x="214695" y="-209830"/>
            <a:ext cx="1373710" cy="319700"/>
          </a:xfrm>
          <a:custGeom>
            <a:avLst/>
            <a:gdLst/>
            <a:ahLst/>
            <a:cxnLst/>
            <a:rect r="r" b="b" t="t" l="l"/>
            <a:pathLst>
              <a:path h="319700" w="1373710">
                <a:moveTo>
                  <a:pt x="0" y="0"/>
                </a:moveTo>
                <a:lnTo>
                  <a:pt x="1373710" y="0"/>
                </a:lnTo>
                <a:lnTo>
                  <a:pt x="1373710" y="319700"/>
                </a:lnTo>
                <a:lnTo>
                  <a:pt x="0" y="3197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5400000">
            <a:off x="2233761" y="296898"/>
            <a:ext cx="731802" cy="731802"/>
          </a:xfrm>
          <a:custGeom>
            <a:avLst/>
            <a:gdLst/>
            <a:ahLst/>
            <a:cxnLst/>
            <a:rect r="r" b="b" t="t" l="l"/>
            <a:pathLst>
              <a:path h="731802" w="731802">
                <a:moveTo>
                  <a:pt x="0" y="0"/>
                </a:moveTo>
                <a:lnTo>
                  <a:pt x="731802" y="0"/>
                </a:lnTo>
                <a:lnTo>
                  <a:pt x="731802" y="731802"/>
                </a:lnTo>
                <a:lnTo>
                  <a:pt x="0" y="73180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7849846">
            <a:off x="14842006" y="-1558841"/>
            <a:ext cx="5703132" cy="1327274"/>
          </a:xfrm>
          <a:custGeom>
            <a:avLst/>
            <a:gdLst/>
            <a:ahLst/>
            <a:cxnLst/>
            <a:rect r="r" b="b" t="t" l="l"/>
            <a:pathLst>
              <a:path h="1327274" w="5703132">
                <a:moveTo>
                  <a:pt x="0" y="0"/>
                </a:moveTo>
                <a:lnTo>
                  <a:pt x="5703132" y="0"/>
                </a:lnTo>
                <a:lnTo>
                  <a:pt x="5703132" y="1327274"/>
                </a:lnTo>
                <a:lnTo>
                  <a:pt x="0" y="13272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false" rot="7840061">
            <a:off x="16428590" y="-146925"/>
            <a:ext cx="1416975" cy="329769"/>
          </a:xfrm>
          <a:custGeom>
            <a:avLst/>
            <a:gdLst/>
            <a:ahLst/>
            <a:cxnLst/>
            <a:rect r="r" b="b" t="t" l="l"/>
            <a:pathLst>
              <a:path h="329769" w="1416975">
                <a:moveTo>
                  <a:pt x="1416975" y="0"/>
                </a:moveTo>
                <a:lnTo>
                  <a:pt x="0" y="0"/>
                </a:lnTo>
                <a:lnTo>
                  <a:pt x="0" y="329769"/>
                </a:lnTo>
                <a:lnTo>
                  <a:pt x="1416975" y="329769"/>
                </a:lnTo>
                <a:lnTo>
                  <a:pt x="1416975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7883251">
            <a:off x="16956597" y="-57052"/>
            <a:ext cx="3041758" cy="707900"/>
          </a:xfrm>
          <a:custGeom>
            <a:avLst/>
            <a:gdLst/>
            <a:ahLst/>
            <a:cxnLst/>
            <a:rect r="r" b="b" t="t" l="l"/>
            <a:pathLst>
              <a:path h="707900" w="3041758">
                <a:moveTo>
                  <a:pt x="0" y="0"/>
                </a:moveTo>
                <a:lnTo>
                  <a:pt x="3041759" y="0"/>
                </a:lnTo>
                <a:lnTo>
                  <a:pt x="3041759" y="707900"/>
                </a:lnTo>
                <a:lnTo>
                  <a:pt x="0" y="7079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5400000">
            <a:off x="15223650" y="299716"/>
            <a:ext cx="728984" cy="728984"/>
          </a:xfrm>
          <a:custGeom>
            <a:avLst/>
            <a:gdLst/>
            <a:ahLst/>
            <a:cxnLst/>
            <a:rect r="r" b="b" t="t" l="l"/>
            <a:pathLst>
              <a:path h="728984" w="728984">
                <a:moveTo>
                  <a:pt x="0" y="0"/>
                </a:moveTo>
                <a:lnTo>
                  <a:pt x="728984" y="0"/>
                </a:lnTo>
                <a:lnTo>
                  <a:pt x="728984" y="728984"/>
                </a:lnTo>
                <a:lnTo>
                  <a:pt x="0" y="72898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458432" y="6446922"/>
            <a:ext cx="828388" cy="802501"/>
          </a:xfrm>
          <a:custGeom>
            <a:avLst/>
            <a:gdLst/>
            <a:ahLst/>
            <a:cxnLst/>
            <a:rect r="r" b="b" t="t" l="l"/>
            <a:pathLst>
              <a:path h="802501" w="828388">
                <a:moveTo>
                  <a:pt x="0" y="0"/>
                </a:moveTo>
                <a:lnTo>
                  <a:pt x="828388" y="0"/>
                </a:lnTo>
                <a:lnTo>
                  <a:pt x="828388" y="802501"/>
                </a:lnTo>
                <a:lnTo>
                  <a:pt x="0" y="80250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458432" y="3099168"/>
            <a:ext cx="828388" cy="670994"/>
          </a:xfrm>
          <a:custGeom>
            <a:avLst/>
            <a:gdLst/>
            <a:ahLst/>
            <a:cxnLst/>
            <a:rect r="r" b="b" t="t" l="l"/>
            <a:pathLst>
              <a:path h="670994" w="828388">
                <a:moveTo>
                  <a:pt x="0" y="0"/>
                </a:moveTo>
                <a:lnTo>
                  <a:pt x="828388" y="0"/>
                </a:lnTo>
                <a:lnTo>
                  <a:pt x="828388" y="670994"/>
                </a:lnTo>
                <a:lnTo>
                  <a:pt x="0" y="67099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5936357" y="3063097"/>
            <a:ext cx="713590" cy="855880"/>
          </a:xfrm>
          <a:custGeom>
            <a:avLst/>
            <a:gdLst/>
            <a:ahLst/>
            <a:cxnLst/>
            <a:rect r="r" b="b" t="t" l="l"/>
            <a:pathLst>
              <a:path h="855880" w="713590">
                <a:moveTo>
                  <a:pt x="0" y="0"/>
                </a:moveTo>
                <a:lnTo>
                  <a:pt x="713590" y="0"/>
                </a:lnTo>
                <a:lnTo>
                  <a:pt x="713590" y="855880"/>
                </a:lnTo>
                <a:lnTo>
                  <a:pt x="0" y="85588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6057754" y="6339915"/>
            <a:ext cx="848343" cy="846222"/>
          </a:xfrm>
          <a:custGeom>
            <a:avLst/>
            <a:gdLst/>
            <a:ahLst/>
            <a:cxnLst/>
            <a:rect r="r" b="b" t="t" l="l"/>
            <a:pathLst>
              <a:path h="846222" w="848343">
                <a:moveTo>
                  <a:pt x="0" y="0"/>
                </a:moveTo>
                <a:lnTo>
                  <a:pt x="848343" y="0"/>
                </a:lnTo>
                <a:lnTo>
                  <a:pt x="848343" y="846223"/>
                </a:lnTo>
                <a:lnTo>
                  <a:pt x="0" y="84622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4318113" y="1019175"/>
            <a:ext cx="9651773" cy="687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84"/>
              </a:lnSpc>
            </a:pPr>
            <a:r>
              <a:rPr lang="en-US" b="true" sz="4500" spc="-135">
                <a:solidFill>
                  <a:srgbClr val="FFD200"/>
                </a:solidFill>
                <a:latin typeface="Poppins Bold"/>
                <a:ea typeface="Poppins Bold"/>
                <a:cs typeface="Poppins Bold"/>
                <a:sym typeface="Poppins Bold"/>
              </a:rPr>
              <a:t>Cost Breakdown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687303" y="3142233"/>
            <a:ext cx="6638460" cy="2001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935"/>
              </a:lnSpc>
            </a:pPr>
            <a:r>
              <a:rPr lang="en-US" sz="27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Area (aana) × Land Price per Aana</a:t>
            </a:r>
          </a:p>
          <a:p>
            <a:pPr algn="r">
              <a:lnSpc>
                <a:spcPts val="5087"/>
              </a:lnSpc>
            </a:pPr>
          </a:p>
          <a:p>
            <a:pPr algn="r">
              <a:lnSpc>
                <a:spcPts val="5087"/>
              </a:lnSpc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9604024" y="3159843"/>
            <a:ext cx="5502833" cy="1224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087"/>
              </a:lnSpc>
            </a:pPr>
            <a:r>
              <a:rPr lang="en-US" sz="23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First 3 digits of Area Increment (no decimal)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965563" y="6834529"/>
            <a:ext cx="6417782" cy="612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299"/>
              </a:lnSpc>
            </a:pPr>
            <a:r>
              <a:rPr lang="en-US" sz="24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(Areainsq.ft.÷100)×(LandPrice÷342.25)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142807" y="6863104"/>
            <a:ext cx="5184197" cy="1724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663"/>
              </a:lnSpc>
            </a:pPr>
            <a:r>
              <a:rPr lang="en-US" sz="21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(price_per_aana / 342.25) per 100 sq.ft.+Electricity bill</a:t>
            </a:r>
          </a:p>
          <a:p>
            <a:pPr algn="r">
              <a:lnSpc>
                <a:spcPts val="4663"/>
              </a:lnSpc>
            </a:pPr>
          </a:p>
        </p:txBody>
      </p:sp>
      <p:sp>
        <p:nvSpPr>
          <p:cNvPr name="TextBox 27" id="27"/>
          <p:cNvSpPr txBox="true"/>
          <p:nvPr/>
        </p:nvSpPr>
        <p:spPr>
          <a:xfrm rot="0">
            <a:off x="2965563" y="2508069"/>
            <a:ext cx="3968623" cy="735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359"/>
              </a:lnSpc>
            </a:pPr>
            <a:r>
              <a:rPr lang="en-US" sz="29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Land Cost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1138233" y="2508069"/>
            <a:ext cx="3968623" cy="735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359"/>
              </a:lnSpc>
            </a:pPr>
            <a:r>
              <a:rPr lang="en-US" sz="29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Electricity Bill 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3237674" y="5903880"/>
            <a:ext cx="4810419" cy="735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359"/>
              </a:lnSpc>
            </a:pPr>
            <a:r>
              <a:rPr lang="en-US" sz="29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Area Price Increment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1260455" y="5781321"/>
            <a:ext cx="3968623" cy="735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359"/>
              </a:lnSpc>
            </a:pPr>
            <a:r>
              <a:rPr lang="en-US" sz="29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Price per room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5B1A9F">
                <a:alpha val="100000"/>
              </a:srgbClr>
            </a:gs>
            <a:gs pos="100000">
              <a:srgbClr val="320166">
                <a:alpha val="100000"/>
              </a:srgbClr>
            </a:gs>
          </a:gsLst>
          <a:path path="circle">
            <a:fillToRect l="50000" r="50000" t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7934286">
            <a:off x="-2014529" y="-1377582"/>
            <a:ext cx="5262418" cy="1224708"/>
          </a:xfrm>
          <a:custGeom>
            <a:avLst/>
            <a:gdLst/>
            <a:ahLst/>
            <a:cxnLst/>
            <a:rect r="r" b="b" t="t" l="l"/>
            <a:pathLst>
              <a:path h="1224708" w="5262418">
                <a:moveTo>
                  <a:pt x="5262418" y="0"/>
                </a:moveTo>
                <a:lnTo>
                  <a:pt x="0" y="0"/>
                </a:lnTo>
                <a:lnTo>
                  <a:pt x="0" y="1224708"/>
                </a:lnTo>
                <a:lnTo>
                  <a:pt x="5262418" y="1224708"/>
                </a:lnTo>
                <a:lnTo>
                  <a:pt x="52624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7934286">
            <a:off x="-1527607" y="-25638"/>
            <a:ext cx="2771793" cy="645072"/>
          </a:xfrm>
          <a:custGeom>
            <a:avLst/>
            <a:gdLst/>
            <a:ahLst/>
            <a:cxnLst/>
            <a:rect r="r" b="b" t="t" l="l"/>
            <a:pathLst>
              <a:path h="645072" w="2771793">
                <a:moveTo>
                  <a:pt x="2771794" y="0"/>
                </a:moveTo>
                <a:lnTo>
                  <a:pt x="0" y="0"/>
                </a:lnTo>
                <a:lnTo>
                  <a:pt x="0" y="645072"/>
                </a:lnTo>
                <a:lnTo>
                  <a:pt x="2771794" y="645072"/>
                </a:lnTo>
                <a:lnTo>
                  <a:pt x="277179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7934286">
            <a:off x="214695" y="-209830"/>
            <a:ext cx="1373710" cy="319700"/>
          </a:xfrm>
          <a:custGeom>
            <a:avLst/>
            <a:gdLst/>
            <a:ahLst/>
            <a:cxnLst/>
            <a:rect r="r" b="b" t="t" l="l"/>
            <a:pathLst>
              <a:path h="319700" w="1373710">
                <a:moveTo>
                  <a:pt x="0" y="0"/>
                </a:moveTo>
                <a:lnTo>
                  <a:pt x="1373710" y="0"/>
                </a:lnTo>
                <a:lnTo>
                  <a:pt x="1373710" y="319700"/>
                </a:lnTo>
                <a:lnTo>
                  <a:pt x="0" y="3197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400000">
            <a:off x="2233761" y="296898"/>
            <a:ext cx="731802" cy="731802"/>
          </a:xfrm>
          <a:custGeom>
            <a:avLst/>
            <a:gdLst/>
            <a:ahLst/>
            <a:cxnLst/>
            <a:rect r="r" b="b" t="t" l="l"/>
            <a:pathLst>
              <a:path h="731802" w="731802">
                <a:moveTo>
                  <a:pt x="0" y="0"/>
                </a:moveTo>
                <a:lnTo>
                  <a:pt x="731802" y="0"/>
                </a:lnTo>
                <a:lnTo>
                  <a:pt x="731802" y="731802"/>
                </a:lnTo>
                <a:lnTo>
                  <a:pt x="0" y="73180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849846">
            <a:off x="14842006" y="-1558841"/>
            <a:ext cx="5703132" cy="1327274"/>
          </a:xfrm>
          <a:custGeom>
            <a:avLst/>
            <a:gdLst/>
            <a:ahLst/>
            <a:cxnLst/>
            <a:rect r="r" b="b" t="t" l="l"/>
            <a:pathLst>
              <a:path h="1327274" w="5703132">
                <a:moveTo>
                  <a:pt x="0" y="0"/>
                </a:moveTo>
                <a:lnTo>
                  <a:pt x="5703132" y="0"/>
                </a:lnTo>
                <a:lnTo>
                  <a:pt x="5703132" y="1327274"/>
                </a:lnTo>
                <a:lnTo>
                  <a:pt x="0" y="13272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7840061">
            <a:off x="16428590" y="-146925"/>
            <a:ext cx="1416975" cy="329769"/>
          </a:xfrm>
          <a:custGeom>
            <a:avLst/>
            <a:gdLst/>
            <a:ahLst/>
            <a:cxnLst/>
            <a:rect r="r" b="b" t="t" l="l"/>
            <a:pathLst>
              <a:path h="329769" w="1416975">
                <a:moveTo>
                  <a:pt x="1416975" y="0"/>
                </a:moveTo>
                <a:lnTo>
                  <a:pt x="0" y="0"/>
                </a:lnTo>
                <a:lnTo>
                  <a:pt x="0" y="329769"/>
                </a:lnTo>
                <a:lnTo>
                  <a:pt x="1416975" y="329769"/>
                </a:lnTo>
                <a:lnTo>
                  <a:pt x="141697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7883251">
            <a:off x="16956597" y="-57052"/>
            <a:ext cx="3041758" cy="707900"/>
          </a:xfrm>
          <a:custGeom>
            <a:avLst/>
            <a:gdLst/>
            <a:ahLst/>
            <a:cxnLst/>
            <a:rect r="r" b="b" t="t" l="l"/>
            <a:pathLst>
              <a:path h="707900" w="3041758">
                <a:moveTo>
                  <a:pt x="0" y="0"/>
                </a:moveTo>
                <a:lnTo>
                  <a:pt x="3041759" y="0"/>
                </a:lnTo>
                <a:lnTo>
                  <a:pt x="3041759" y="707900"/>
                </a:lnTo>
                <a:lnTo>
                  <a:pt x="0" y="707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5400000">
            <a:off x="15223650" y="296898"/>
            <a:ext cx="728984" cy="728984"/>
          </a:xfrm>
          <a:custGeom>
            <a:avLst/>
            <a:gdLst/>
            <a:ahLst/>
            <a:cxnLst/>
            <a:rect r="r" b="b" t="t" l="l"/>
            <a:pathLst>
              <a:path h="728984" w="728984">
                <a:moveTo>
                  <a:pt x="0" y="0"/>
                </a:moveTo>
                <a:lnTo>
                  <a:pt x="728984" y="0"/>
                </a:lnTo>
                <a:lnTo>
                  <a:pt x="728984" y="728983"/>
                </a:lnTo>
                <a:lnTo>
                  <a:pt x="0" y="7289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457611" y="2231791"/>
            <a:ext cx="7679467" cy="7682144"/>
          </a:xfrm>
          <a:custGeom>
            <a:avLst/>
            <a:gdLst/>
            <a:ahLst/>
            <a:cxnLst/>
            <a:rect r="r" b="b" t="t" l="l"/>
            <a:pathLst>
              <a:path h="7682144" w="7679467">
                <a:moveTo>
                  <a:pt x="0" y="0"/>
                </a:moveTo>
                <a:lnTo>
                  <a:pt x="7679467" y="0"/>
                </a:lnTo>
                <a:lnTo>
                  <a:pt x="7679467" y="7682144"/>
                </a:lnTo>
                <a:lnTo>
                  <a:pt x="0" y="768214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1008" r="0" b="-1008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549740" y="546941"/>
            <a:ext cx="11511947" cy="1427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42"/>
              </a:lnSpc>
            </a:pPr>
            <a:r>
              <a:rPr lang="en-US" b="true" sz="4816" spc="-144">
                <a:solidFill>
                  <a:srgbClr val="FFD200"/>
                </a:solidFill>
                <a:latin typeface="Poppins Bold"/>
                <a:ea typeface="Poppins Bold"/>
                <a:cs typeface="Poppins Bold"/>
                <a:sym typeface="Poppins Bold"/>
              </a:rPr>
              <a:t>Screenshot of our app's output section after a prediction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83204" y="2963346"/>
            <a:ext cx="8822509" cy="5932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56"/>
              </a:lnSpc>
              <a:spcBef>
                <a:spcPct val="0"/>
              </a:spcBef>
            </a:pPr>
            <a:r>
              <a:rPr lang="en-US" b="true" sz="4120" spc="-123">
                <a:solidFill>
                  <a:srgbClr val="FFD200"/>
                </a:solidFill>
                <a:latin typeface="Poppins Bold"/>
                <a:ea typeface="Poppins Bold"/>
                <a:cs typeface="Poppins Bold"/>
                <a:sym typeface="Poppins Bold"/>
              </a:rPr>
              <a:t>No. of R</a:t>
            </a:r>
            <a:r>
              <a:rPr lang="en-US" b="true" sz="4120" spc="-123">
                <a:solidFill>
                  <a:srgbClr val="FFD200"/>
                </a:solidFill>
                <a:latin typeface="Poppins Bold"/>
                <a:ea typeface="Poppins Bold"/>
                <a:cs typeface="Poppins Bold"/>
                <a:sym typeface="Poppins Bold"/>
              </a:rPr>
              <a:t>ooms: 3</a:t>
            </a:r>
          </a:p>
          <a:p>
            <a:pPr algn="l">
              <a:lnSpc>
                <a:spcPts val="4656"/>
              </a:lnSpc>
              <a:spcBef>
                <a:spcPct val="0"/>
              </a:spcBef>
            </a:pPr>
          </a:p>
          <a:p>
            <a:pPr algn="l">
              <a:lnSpc>
                <a:spcPts val="4656"/>
              </a:lnSpc>
              <a:spcBef>
                <a:spcPct val="0"/>
              </a:spcBef>
            </a:pPr>
            <a:r>
              <a:rPr lang="en-US" b="true" sz="4120" spc="-123">
                <a:solidFill>
                  <a:srgbClr val="FFD200"/>
                </a:solidFill>
                <a:latin typeface="Poppins Bold"/>
                <a:ea typeface="Poppins Bold"/>
                <a:cs typeface="Poppins Bold"/>
                <a:sym typeface="Poppins Bold"/>
              </a:rPr>
              <a:t>Area: 1000 sq.ft.</a:t>
            </a:r>
          </a:p>
          <a:p>
            <a:pPr algn="l">
              <a:lnSpc>
                <a:spcPts val="4656"/>
              </a:lnSpc>
              <a:spcBef>
                <a:spcPct val="0"/>
              </a:spcBef>
            </a:pPr>
          </a:p>
          <a:p>
            <a:pPr algn="l">
              <a:lnSpc>
                <a:spcPts val="4656"/>
              </a:lnSpc>
              <a:spcBef>
                <a:spcPct val="0"/>
              </a:spcBef>
            </a:pPr>
            <a:r>
              <a:rPr lang="en-US" b="true" sz="4120" spc="-123">
                <a:solidFill>
                  <a:srgbClr val="FFD200"/>
                </a:solidFill>
                <a:latin typeface="Poppins Bold"/>
                <a:ea typeface="Poppins Bold"/>
                <a:cs typeface="Poppins Bold"/>
                <a:sym typeface="Poppins Bold"/>
              </a:rPr>
              <a:t>Location: Kirtipur</a:t>
            </a:r>
          </a:p>
          <a:p>
            <a:pPr algn="l">
              <a:lnSpc>
                <a:spcPts val="4656"/>
              </a:lnSpc>
              <a:spcBef>
                <a:spcPct val="0"/>
              </a:spcBef>
            </a:pPr>
          </a:p>
          <a:p>
            <a:pPr algn="l">
              <a:lnSpc>
                <a:spcPts val="4656"/>
              </a:lnSpc>
              <a:spcBef>
                <a:spcPct val="0"/>
              </a:spcBef>
            </a:pPr>
            <a:r>
              <a:rPr lang="en-US" b="true" sz="4120" spc="-123">
                <a:solidFill>
                  <a:srgbClr val="FFD200"/>
                </a:solidFill>
                <a:latin typeface="Poppins Bold"/>
                <a:ea typeface="Poppins Bold"/>
                <a:cs typeface="Poppins Bold"/>
                <a:sym typeface="Poppins Bold"/>
              </a:rPr>
              <a:t>Price/Room: NPR 21,641(Including Electricity Bill)</a:t>
            </a:r>
          </a:p>
          <a:p>
            <a:pPr algn="l">
              <a:lnSpc>
                <a:spcPts val="4656"/>
              </a:lnSpc>
              <a:spcBef>
                <a:spcPct val="0"/>
              </a:spcBef>
            </a:pPr>
          </a:p>
          <a:p>
            <a:pPr algn="l">
              <a:lnSpc>
                <a:spcPts val="4656"/>
              </a:lnSpc>
              <a:spcBef>
                <a:spcPct val="0"/>
              </a:spcBef>
            </a:pPr>
            <a:r>
              <a:rPr lang="en-US" b="true" sz="4120" spc="-123">
                <a:solidFill>
                  <a:srgbClr val="FFD200"/>
                </a:solidFill>
                <a:latin typeface="Poppins Bold"/>
                <a:ea typeface="Poppins Bold"/>
                <a:cs typeface="Poppins Bold"/>
                <a:sym typeface="Poppins Bold"/>
              </a:rPr>
              <a:t>Price/Aana: NPR 2,200,000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5B1A9F">
                <a:alpha val="100000"/>
              </a:srgbClr>
            </a:gs>
            <a:gs pos="100000">
              <a:srgbClr val="320166">
                <a:alpha val="100000"/>
              </a:srgbClr>
            </a:gs>
          </a:gsLst>
          <a:path path="circle">
            <a:fillToRect l="50000" r="50000" t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7934286">
            <a:off x="-1425184" y="49036"/>
            <a:ext cx="5262418" cy="1224708"/>
          </a:xfrm>
          <a:custGeom>
            <a:avLst/>
            <a:gdLst/>
            <a:ahLst/>
            <a:cxnLst/>
            <a:rect r="r" b="b" t="t" l="l"/>
            <a:pathLst>
              <a:path h="1224708" w="5262418">
                <a:moveTo>
                  <a:pt x="5262418" y="0"/>
                </a:moveTo>
                <a:lnTo>
                  <a:pt x="0" y="0"/>
                </a:lnTo>
                <a:lnTo>
                  <a:pt x="0" y="1224708"/>
                </a:lnTo>
                <a:lnTo>
                  <a:pt x="5262418" y="1224708"/>
                </a:lnTo>
                <a:lnTo>
                  <a:pt x="52624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7934286">
            <a:off x="-971628" y="1068575"/>
            <a:ext cx="2771793" cy="645072"/>
          </a:xfrm>
          <a:custGeom>
            <a:avLst/>
            <a:gdLst/>
            <a:ahLst/>
            <a:cxnLst/>
            <a:rect r="r" b="b" t="t" l="l"/>
            <a:pathLst>
              <a:path h="645072" w="2771793">
                <a:moveTo>
                  <a:pt x="2771793" y="0"/>
                </a:moveTo>
                <a:lnTo>
                  <a:pt x="0" y="0"/>
                </a:lnTo>
                <a:lnTo>
                  <a:pt x="0" y="645072"/>
                </a:lnTo>
                <a:lnTo>
                  <a:pt x="2771793" y="645072"/>
                </a:lnTo>
                <a:lnTo>
                  <a:pt x="277179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7934286">
            <a:off x="-60889" y="40858"/>
            <a:ext cx="1373710" cy="319700"/>
          </a:xfrm>
          <a:custGeom>
            <a:avLst/>
            <a:gdLst/>
            <a:ahLst/>
            <a:cxnLst/>
            <a:rect r="r" b="b" t="t" l="l"/>
            <a:pathLst>
              <a:path h="319700" w="1373710">
                <a:moveTo>
                  <a:pt x="0" y="0"/>
                </a:moveTo>
                <a:lnTo>
                  <a:pt x="1373710" y="0"/>
                </a:lnTo>
                <a:lnTo>
                  <a:pt x="1373710" y="319700"/>
                </a:lnTo>
                <a:lnTo>
                  <a:pt x="0" y="3197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400000">
            <a:off x="2091266" y="101432"/>
            <a:ext cx="731802" cy="731802"/>
          </a:xfrm>
          <a:custGeom>
            <a:avLst/>
            <a:gdLst/>
            <a:ahLst/>
            <a:cxnLst/>
            <a:rect r="r" b="b" t="t" l="l"/>
            <a:pathLst>
              <a:path h="731802" w="731802">
                <a:moveTo>
                  <a:pt x="0" y="0"/>
                </a:moveTo>
                <a:lnTo>
                  <a:pt x="731803" y="0"/>
                </a:lnTo>
                <a:lnTo>
                  <a:pt x="731803" y="731802"/>
                </a:lnTo>
                <a:lnTo>
                  <a:pt x="0" y="73180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849846">
            <a:off x="15324656" y="2193276"/>
            <a:ext cx="5703132" cy="1327274"/>
          </a:xfrm>
          <a:custGeom>
            <a:avLst/>
            <a:gdLst/>
            <a:ahLst/>
            <a:cxnLst/>
            <a:rect r="r" b="b" t="t" l="l"/>
            <a:pathLst>
              <a:path h="1327274" w="5703132">
                <a:moveTo>
                  <a:pt x="0" y="0"/>
                </a:moveTo>
                <a:lnTo>
                  <a:pt x="5703132" y="0"/>
                </a:lnTo>
                <a:lnTo>
                  <a:pt x="5703132" y="1327275"/>
                </a:lnTo>
                <a:lnTo>
                  <a:pt x="0" y="13272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7840061">
            <a:off x="16278249" y="218976"/>
            <a:ext cx="1416975" cy="329769"/>
          </a:xfrm>
          <a:custGeom>
            <a:avLst/>
            <a:gdLst/>
            <a:ahLst/>
            <a:cxnLst/>
            <a:rect r="r" b="b" t="t" l="l"/>
            <a:pathLst>
              <a:path h="329769" w="1416975">
                <a:moveTo>
                  <a:pt x="1416975" y="0"/>
                </a:moveTo>
                <a:lnTo>
                  <a:pt x="0" y="0"/>
                </a:lnTo>
                <a:lnTo>
                  <a:pt x="0" y="329769"/>
                </a:lnTo>
                <a:lnTo>
                  <a:pt x="1416975" y="329769"/>
                </a:lnTo>
                <a:lnTo>
                  <a:pt x="141697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7883251">
            <a:off x="17243380" y="3595596"/>
            <a:ext cx="3041758" cy="707900"/>
          </a:xfrm>
          <a:custGeom>
            <a:avLst/>
            <a:gdLst/>
            <a:ahLst/>
            <a:cxnLst/>
            <a:rect r="r" b="b" t="t" l="l"/>
            <a:pathLst>
              <a:path h="707900" w="3041758">
                <a:moveTo>
                  <a:pt x="0" y="0"/>
                </a:moveTo>
                <a:lnTo>
                  <a:pt x="3041758" y="0"/>
                </a:lnTo>
                <a:lnTo>
                  <a:pt x="3041758" y="707900"/>
                </a:lnTo>
                <a:lnTo>
                  <a:pt x="0" y="707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5400000">
            <a:off x="15637445" y="476206"/>
            <a:ext cx="728984" cy="728984"/>
          </a:xfrm>
          <a:custGeom>
            <a:avLst/>
            <a:gdLst/>
            <a:ahLst/>
            <a:cxnLst/>
            <a:rect r="r" b="b" t="t" l="l"/>
            <a:pathLst>
              <a:path h="728984" w="728984">
                <a:moveTo>
                  <a:pt x="0" y="0"/>
                </a:moveTo>
                <a:lnTo>
                  <a:pt x="728983" y="0"/>
                </a:lnTo>
                <a:lnTo>
                  <a:pt x="728983" y="728983"/>
                </a:lnTo>
                <a:lnTo>
                  <a:pt x="0" y="7289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8688350">
            <a:off x="16116992" y="11728059"/>
            <a:ext cx="5703132" cy="1327274"/>
          </a:xfrm>
          <a:custGeom>
            <a:avLst/>
            <a:gdLst/>
            <a:ahLst/>
            <a:cxnLst/>
            <a:rect r="r" b="b" t="t" l="l"/>
            <a:pathLst>
              <a:path h="1327274" w="5703132">
                <a:moveTo>
                  <a:pt x="0" y="0"/>
                </a:moveTo>
                <a:lnTo>
                  <a:pt x="5703132" y="0"/>
                </a:lnTo>
                <a:lnTo>
                  <a:pt x="5703132" y="1327275"/>
                </a:lnTo>
                <a:lnTo>
                  <a:pt x="0" y="13272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995838" y="1091019"/>
            <a:ext cx="12158845" cy="761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7"/>
              </a:lnSpc>
            </a:pPr>
            <a:r>
              <a:rPr lang="en-US" b="true" sz="4989" spc="-149">
                <a:solidFill>
                  <a:srgbClr val="FFD200"/>
                </a:solidFill>
                <a:latin typeface="Poppins Bold"/>
                <a:ea typeface="Poppins Bold"/>
                <a:cs typeface="Poppins Bold"/>
                <a:sym typeface="Poppins Bold"/>
              </a:rPr>
              <a:t>Math And Pricing: Linear Regression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4031746"/>
            <a:ext cx="7644112" cy="2963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1836" indent="-280918" lvl="1">
              <a:lnSpc>
                <a:spcPts val="4762"/>
              </a:lnSpc>
              <a:buFont typeface="Arial"/>
              <a:buChar char="•"/>
            </a:pPr>
            <a:r>
              <a:rPr lang="en-US" b="true" sz="260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Rooms: </a:t>
            </a:r>
            <a:r>
              <a:rPr lang="en-US" sz="260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Number of rooms</a:t>
            </a:r>
          </a:p>
          <a:p>
            <a:pPr algn="just" marL="561836" indent="-280918" lvl="1">
              <a:lnSpc>
                <a:spcPts val="4762"/>
              </a:lnSpc>
              <a:buFont typeface="Arial"/>
              <a:buChar char="•"/>
            </a:pPr>
            <a:r>
              <a:rPr lang="en-US" b="true" sz="260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Area: </a:t>
            </a:r>
            <a:r>
              <a:rPr lang="en-US" sz="260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Total square feet</a:t>
            </a:r>
          </a:p>
          <a:p>
            <a:pPr algn="just" marL="561836" indent="-280918" lvl="1">
              <a:lnSpc>
                <a:spcPts val="4762"/>
              </a:lnSpc>
              <a:buFont typeface="Arial"/>
              <a:buChar char="•"/>
            </a:pPr>
            <a:r>
              <a:rPr lang="en-US" b="true" sz="260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Location Index: </a:t>
            </a:r>
            <a:r>
              <a:rPr lang="en-US" sz="260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 numeric representation of land value by location</a:t>
            </a:r>
          </a:p>
          <a:p>
            <a:pPr algn="just">
              <a:lnSpc>
                <a:spcPts val="4762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837188" y="6884179"/>
            <a:ext cx="11761926" cy="2469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4"/>
              </a:lnSpc>
            </a:pPr>
          </a:p>
          <a:p>
            <a:pPr algn="l">
              <a:lnSpc>
                <a:spcPts val="4498"/>
              </a:lnSpc>
            </a:pPr>
            <a:r>
              <a:rPr lang="en-US" sz="26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Our core prediction model leverages a</a:t>
            </a:r>
          </a:p>
          <a:p>
            <a:pPr algn="l">
              <a:lnSpc>
                <a:spcPts val="4498"/>
              </a:lnSpc>
            </a:pPr>
            <a:r>
              <a:rPr lang="en-US" sz="26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multiple linear regression algorithm, </a:t>
            </a:r>
          </a:p>
          <a:p>
            <a:pPr algn="l">
              <a:lnSpc>
                <a:spcPts val="4498"/>
              </a:lnSpc>
            </a:pPr>
            <a:r>
              <a:rPr lang="en-US" sz="26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combining key property attributes to estimate market price</a:t>
            </a:r>
          </a:p>
          <a:p>
            <a:pPr algn="l">
              <a:lnSpc>
                <a:spcPts val="4498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-192647" y="2900683"/>
            <a:ext cx="12960387" cy="441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286"/>
              </a:lnSpc>
            </a:pPr>
            <a:r>
              <a:rPr lang="en-US" b="true" sz="2908" spc="-87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Predicted Price=</a:t>
            </a:r>
            <a:r>
              <a:rPr lang="en-US" b="true" sz="2908" spc="-87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β</a:t>
            </a:r>
            <a:r>
              <a:rPr lang="en-US" b="true" sz="2908" spc="-87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</a:t>
            </a:r>
            <a:r>
              <a:rPr lang="en-US" b="true" sz="2908" spc="-87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​+</a:t>
            </a:r>
            <a:r>
              <a:rPr lang="en-US" b="true" sz="2908" spc="-87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β</a:t>
            </a:r>
            <a:r>
              <a:rPr lang="en-US" b="true" sz="2908" spc="-87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1</a:t>
            </a:r>
            <a:r>
              <a:rPr lang="en-US" b="true" sz="2908" spc="-87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​×(Rooms)+</a:t>
            </a:r>
            <a:r>
              <a:rPr lang="en-US" b="true" sz="2908" spc="-87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β</a:t>
            </a:r>
            <a:r>
              <a:rPr lang="en-US" b="true" sz="2908" spc="-87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2</a:t>
            </a:r>
            <a:r>
              <a:rPr lang="en-US" b="true" sz="2908" spc="-87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​×(Area)+</a:t>
            </a:r>
            <a:r>
              <a:rPr lang="en-US" b="true" sz="2908" spc="-87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β</a:t>
            </a:r>
            <a:r>
              <a:rPr lang="en-US" b="true" sz="2908" spc="-87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3</a:t>
            </a:r>
            <a:r>
              <a:rPr lang="en-US" b="true" sz="2908" spc="-87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​×(Location Index)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0454782" y="3041858"/>
            <a:ext cx="9047425" cy="9047425"/>
          </a:xfrm>
          <a:custGeom>
            <a:avLst/>
            <a:gdLst/>
            <a:ahLst/>
            <a:cxnLst/>
            <a:rect r="r" b="b" t="t" l="l"/>
            <a:pathLst>
              <a:path h="9047425" w="9047425">
                <a:moveTo>
                  <a:pt x="0" y="0"/>
                </a:moveTo>
                <a:lnTo>
                  <a:pt x="9047425" y="0"/>
                </a:lnTo>
                <a:lnTo>
                  <a:pt x="9047425" y="9047425"/>
                </a:lnTo>
                <a:lnTo>
                  <a:pt x="0" y="90474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5400000">
            <a:off x="11330472" y="3614128"/>
            <a:ext cx="7902885" cy="7902885"/>
          </a:xfrm>
          <a:custGeom>
            <a:avLst/>
            <a:gdLst/>
            <a:ahLst/>
            <a:cxnLst/>
            <a:rect r="r" b="b" t="t" l="l"/>
            <a:pathLst>
              <a:path h="7902885" w="7902885">
                <a:moveTo>
                  <a:pt x="0" y="0"/>
                </a:moveTo>
                <a:lnTo>
                  <a:pt x="7902884" y="0"/>
                </a:lnTo>
                <a:lnTo>
                  <a:pt x="7902884" y="7902885"/>
                </a:lnTo>
                <a:lnTo>
                  <a:pt x="0" y="79028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false" rot="7849846">
            <a:off x="10750114" y="1769674"/>
            <a:ext cx="10932833" cy="2544368"/>
          </a:xfrm>
          <a:custGeom>
            <a:avLst/>
            <a:gdLst/>
            <a:ahLst/>
            <a:cxnLst/>
            <a:rect r="r" b="b" t="t" l="l"/>
            <a:pathLst>
              <a:path h="2544368" w="10932833">
                <a:moveTo>
                  <a:pt x="10932833" y="0"/>
                </a:moveTo>
                <a:lnTo>
                  <a:pt x="0" y="0"/>
                </a:lnTo>
                <a:lnTo>
                  <a:pt x="0" y="2544368"/>
                </a:lnTo>
                <a:lnTo>
                  <a:pt x="10932833" y="2544368"/>
                </a:lnTo>
                <a:lnTo>
                  <a:pt x="109328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7849846">
            <a:off x="8247902" y="10817099"/>
            <a:ext cx="10932833" cy="2544368"/>
          </a:xfrm>
          <a:custGeom>
            <a:avLst/>
            <a:gdLst/>
            <a:ahLst/>
            <a:cxnLst/>
            <a:rect r="r" b="b" t="t" l="l"/>
            <a:pathLst>
              <a:path h="2544368" w="10932833">
                <a:moveTo>
                  <a:pt x="0" y="0"/>
                </a:moveTo>
                <a:lnTo>
                  <a:pt x="10932834" y="0"/>
                </a:lnTo>
                <a:lnTo>
                  <a:pt x="10932834" y="2544369"/>
                </a:lnTo>
                <a:lnTo>
                  <a:pt x="0" y="25443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true" flipV="false" rot="7840061">
            <a:off x="15554374" y="534149"/>
            <a:ext cx="1576971" cy="367004"/>
          </a:xfrm>
          <a:custGeom>
            <a:avLst/>
            <a:gdLst/>
            <a:ahLst/>
            <a:cxnLst/>
            <a:rect r="r" b="b" t="t" l="l"/>
            <a:pathLst>
              <a:path h="367004" w="1576971">
                <a:moveTo>
                  <a:pt x="1576971" y="0"/>
                </a:moveTo>
                <a:lnTo>
                  <a:pt x="0" y="0"/>
                </a:lnTo>
                <a:lnTo>
                  <a:pt x="0" y="367004"/>
                </a:lnTo>
                <a:lnTo>
                  <a:pt x="1576971" y="367004"/>
                </a:lnTo>
                <a:lnTo>
                  <a:pt x="157697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false" rot="7883251">
            <a:off x="15156116" y="4792830"/>
            <a:ext cx="4064005" cy="945805"/>
          </a:xfrm>
          <a:custGeom>
            <a:avLst/>
            <a:gdLst/>
            <a:ahLst/>
            <a:cxnLst/>
            <a:rect r="r" b="b" t="t" l="l"/>
            <a:pathLst>
              <a:path h="945805" w="4064005">
                <a:moveTo>
                  <a:pt x="4064006" y="0"/>
                </a:moveTo>
                <a:lnTo>
                  <a:pt x="0" y="0"/>
                </a:lnTo>
                <a:lnTo>
                  <a:pt x="0" y="945805"/>
                </a:lnTo>
                <a:lnTo>
                  <a:pt x="4064006" y="945805"/>
                </a:lnTo>
                <a:lnTo>
                  <a:pt x="406400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7883251">
            <a:off x="10969771" y="9524393"/>
            <a:ext cx="4064005" cy="945805"/>
          </a:xfrm>
          <a:custGeom>
            <a:avLst/>
            <a:gdLst/>
            <a:ahLst/>
            <a:cxnLst/>
            <a:rect r="r" b="b" t="t" l="l"/>
            <a:pathLst>
              <a:path h="945805" w="4064005">
                <a:moveTo>
                  <a:pt x="0" y="0"/>
                </a:moveTo>
                <a:lnTo>
                  <a:pt x="4064006" y="0"/>
                </a:lnTo>
                <a:lnTo>
                  <a:pt x="4064006" y="945805"/>
                </a:lnTo>
                <a:lnTo>
                  <a:pt x="0" y="9458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1245940" y="4076938"/>
            <a:ext cx="7465109" cy="7465109"/>
          </a:xfrm>
          <a:custGeom>
            <a:avLst/>
            <a:gdLst/>
            <a:ahLst/>
            <a:cxnLst/>
            <a:rect r="r" b="b" t="t" l="l"/>
            <a:pathLst>
              <a:path h="7465109" w="7465109">
                <a:moveTo>
                  <a:pt x="0" y="0"/>
                </a:moveTo>
                <a:lnTo>
                  <a:pt x="7465109" y="0"/>
                </a:lnTo>
                <a:lnTo>
                  <a:pt x="7465109" y="7465109"/>
                </a:lnTo>
                <a:lnTo>
                  <a:pt x="0" y="74651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-5400000">
            <a:off x="11931282" y="4209115"/>
            <a:ext cx="6701265" cy="6701265"/>
          </a:xfrm>
          <a:custGeom>
            <a:avLst/>
            <a:gdLst/>
            <a:ahLst/>
            <a:cxnLst/>
            <a:rect r="r" b="b" t="t" l="l"/>
            <a:pathLst>
              <a:path h="6701265" w="6701265">
                <a:moveTo>
                  <a:pt x="0" y="0"/>
                </a:moveTo>
                <a:lnTo>
                  <a:pt x="6701264" y="0"/>
                </a:lnTo>
                <a:lnTo>
                  <a:pt x="6701264" y="6701265"/>
                </a:lnTo>
                <a:lnTo>
                  <a:pt x="0" y="67012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4" id="24"/>
          <p:cNvGrpSpPr>
            <a:grpSpLocks noChangeAspect="true"/>
          </p:cNvGrpSpPr>
          <p:nvPr/>
        </p:nvGrpSpPr>
        <p:grpSpPr>
          <a:xfrm rot="0">
            <a:off x="12129308" y="4474343"/>
            <a:ext cx="6305212" cy="6305187"/>
            <a:chOff x="0" y="0"/>
            <a:chExt cx="6350000" cy="634997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10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5B1A9F">
                <a:alpha val="100000"/>
              </a:srgbClr>
            </a:gs>
            <a:gs pos="100000">
              <a:srgbClr val="320166">
                <a:alpha val="100000"/>
              </a:srgbClr>
            </a:gs>
          </a:gsLst>
          <a:path path="circle">
            <a:fillToRect l="50000" r="50000" t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527445" y="568805"/>
            <a:ext cx="9047425" cy="9047425"/>
          </a:xfrm>
          <a:custGeom>
            <a:avLst/>
            <a:gdLst/>
            <a:ahLst/>
            <a:cxnLst/>
            <a:rect r="r" b="b" t="t" l="l"/>
            <a:pathLst>
              <a:path h="9047425" w="9047425">
                <a:moveTo>
                  <a:pt x="0" y="0"/>
                </a:moveTo>
                <a:lnTo>
                  <a:pt x="9047426" y="0"/>
                </a:lnTo>
                <a:lnTo>
                  <a:pt x="9047426" y="9047425"/>
                </a:lnTo>
                <a:lnTo>
                  <a:pt x="0" y="90474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0403135" y="1141075"/>
            <a:ext cx="7902885" cy="7902885"/>
          </a:xfrm>
          <a:custGeom>
            <a:avLst/>
            <a:gdLst/>
            <a:ahLst/>
            <a:cxnLst/>
            <a:rect r="r" b="b" t="t" l="l"/>
            <a:pathLst>
              <a:path h="7902885" w="7902885">
                <a:moveTo>
                  <a:pt x="0" y="0"/>
                </a:moveTo>
                <a:lnTo>
                  <a:pt x="7902885" y="0"/>
                </a:lnTo>
                <a:lnTo>
                  <a:pt x="7902885" y="7902885"/>
                </a:lnTo>
                <a:lnTo>
                  <a:pt x="0" y="79028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7849846">
            <a:off x="9822778" y="-703379"/>
            <a:ext cx="10932833" cy="2544368"/>
          </a:xfrm>
          <a:custGeom>
            <a:avLst/>
            <a:gdLst/>
            <a:ahLst/>
            <a:cxnLst/>
            <a:rect r="r" b="b" t="t" l="l"/>
            <a:pathLst>
              <a:path h="2544368" w="10932833">
                <a:moveTo>
                  <a:pt x="10932833" y="0"/>
                </a:moveTo>
                <a:lnTo>
                  <a:pt x="0" y="0"/>
                </a:lnTo>
                <a:lnTo>
                  <a:pt x="0" y="2544368"/>
                </a:lnTo>
                <a:lnTo>
                  <a:pt x="10932833" y="2544368"/>
                </a:lnTo>
                <a:lnTo>
                  <a:pt x="10932833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849846">
            <a:off x="7320566" y="8344046"/>
            <a:ext cx="10932833" cy="2544368"/>
          </a:xfrm>
          <a:custGeom>
            <a:avLst/>
            <a:gdLst/>
            <a:ahLst/>
            <a:cxnLst/>
            <a:rect r="r" b="b" t="t" l="l"/>
            <a:pathLst>
              <a:path h="2544368" w="10932833">
                <a:moveTo>
                  <a:pt x="0" y="0"/>
                </a:moveTo>
                <a:lnTo>
                  <a:pt x="10932833" y="0"/>
                </a:lnTo>
                <a:lnTo>
                  <a:pt x="10932833" y="2544369"/>
                </a:lnTo>
                <a:lnTo>
                  <a:pt x="0" y="25443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840061">
            <a:off x="9990166" y="9895570"/>
            <a:ext cx="1576971" cy="367004"/>
          </a:xfrm>
          <a:custGeom>
            <a:avLst/>
            <a:gdLst/>
            <a:ahLst/>
            <a:cxnLst/>
            <a:rect r="r" b="b" t="t" l="l"/>
            <a:pathLst>
              <a:path h="367004" w="1576971">
                <a:moveTo>
                  <a:pt x="0" y="0"/>
                </a:moveTo>
                <a:lnTo>
                  <a:pt x="1576971" y="0"/>
                </a:lnTo>
                <a:lnTo>
                  <a:pt x="1576971" y="367004"/>
                </a:lnTo>
                <a:lnTo>
                  <a:pt x="0" y="36700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7840061">
            <a:off x="15245354" y="159375"/>
            <a:ext cx="1576971" cy="367004"/>
          </a:xfrm>
          <a:custGeom>
            <a:avLst/>
            <a:gdLst/>
            <a:ahLst/>
            <a:cxnLst/>
            <a:rect r="r" b="b" t="t" l="l"/>
            <a:pathLst>
              <a:path h="367004" w="1576971">
                <a:moveTo>
                  <a:pt x="1576971" y="0"/>
                </a:moveTo>
                <a:lnTo>
                  <a:pt x="0" y="0"/>
                </a:lnTo>
                <a:lnTo>
                  <a:pt x="0" y="367004"/>
                </a:lnTo>
                <a:lnTo>
                  <a:pt x="1576971" y="367004"/>
                </a:lnTo>
                <a:lnTo>
                  <a:pt x="1576971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7883251">
            <a:off x="14228780" y="2319777"/>
            <a:ext cx="4064005" cy="945805"/>
          </a:xfrm>
          <a:custGeom>
            <a:avLst/>
            <a:gdLst/>
            <a:ahLst/>
            <a:cxnLst/>
            <a:rect r="r" b="b" t="t" l="l"/>
            <a:pathLst>
              <a:path h="945805" w="4064005">
                <a:moveTo>
                  <a:pt x="4064005" y="0"/>
                </a:moveTo>
                <a:lnTo>
                  <a:pt x="0" y="0"/>
                </a:lnTo>
                <a:lnTo>
                  <a:pt x="0" y="945805"/>
                </a:lnTo>
                <a:lnTo>
                  <a:pt x="4064005" y="945805"/>
                </a:lnTo>
                <a:lnTo>
                  <a:pt x="406400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7883251">
            <a:off x="9779014" y="7051340"/>
            <a:ext cx="4064005" cy="945805"/>
          </a:xfrm>
          <a:custGeom>
            <a:avLst/>
            <a:gdLst/>
            <a:ahLst/>
            <a:cxnLst/>
            <a:rect r="r" b="b" t="t" l="l"/>
            <a:pathLst>
              <a:path h="945805" w="4064005">
                <a:moveTo>
                  <a:pt x="0" y="0"/>
                </a:moveTo>
                <a:lnTo>
                  <a:pt x="4064006" y="0"/>
                </a:lnTo>
                <a:lnTo>
                  <a:pt x="4064006" y="945804"/>
                </a:lnTo>
                <a:lnTo>
                  <a:pt x="0" y="9458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318603" y="1603885"/>
            <a:ext cx="7465109" cy="7465109"/>
          </a:xfrm>
          <a:custGeom>
            <a:avLst/>
            <a:gdLst/>
            <a:ahLst/>
            <a:cxnLst/>
            <a:rect r="r" b="b" t="t" l="l"/>
            <a:pathLst>
              <a:path h="7465109" w="7465109">
                <a:moveTo>
                  <a:pt x="0" y="0"/>
                </a:moveTo>
                <a:lnTo>
                  <a:pt x="7465109" y="0"/>
                </a:lnTo>
                <a:lnTo>
                  <a:pt x="7465109" y="7465109"/>
                </a:lnTo>
                <a:lnTo>
                  <a:pt x="0" y="74651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5400000">
            <a:off x="11003945" y="1736062"/>
            <a:ext cx="6701265" cy="6701265"/>
          </a:xfrm>
          <a:custGeom>
            <a:avLst/>
            <a:gdLst/>
            <a:ahLst/>
            <a:cxnLst/>
            <a:rect r="r" b="b" t="t" l="l"/>
            <a:pathLst>
              <a:path h="6701265" w="6701265">
                <a:moveTo>
                  <a:pt x="0" y="0"/>
                </a:moveTo>
                <a:lnTo>
                  <a:pt x="6701265" y="0"/>
                </a:lnTo>
                <a:lnTo>
                  <a:pt x="6701265" y="6701265"/>
                </a:lnTo>
                <a:lnTo>
                  <a:pt x="0" y="67012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5400000">
            <a:off x="10590007" y="1049991"/>
            <a:ext cx="828629" cy="828629"/>
          </a:xfrm>
          <a:custGeom>
            <a:avLst/>
            <a:gdLst/>
            <a:ahLst/>
            <a:cxnLst/>
            <a:rect r="r" b="b" t="t" l="l"/>
            <a:pathLst>
              <a:path h="828629" w="828629">
                <a:moveTo>
                  <a:pt x="0" y="0"/>
                </a:moveTo>
                <a:lnTo>
                  <a:pt x="828628" y="0"/>
                </a:lnTo>
                <a:lnTo>
                  <a:pt x="828628" y="828629"/>
                </a:lnTo>
                <a:lnTo>
                  <a:pt x="0" y="8286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5400000">
            <a:off x="16608726" y="8092982"/>
            <a:ext cx="1325110" cy="1325110"/>
          </a:xfrm>
          <a:custGeom>
            <a:avLst/>
            <a:gdLst/>
            <a:ahLst/>
            <a:cxnLst/>
            <a:rect r="r" b="b" t="t" l="l"/>
            <a:pathLst>
              <a:path h="1325110" w="1325110">
                <a:moveTo>
                  <a:pt x="0" y="0"/>
                </a:moveTo>
                <a:lnTo>
                  <a:pt x="1325109" y="0"/>
                </a:lnTo>
                <a:lnTo>
                  <a:pt x="1325109" y="1325110"/>
                </a:lnTo>
                <a:lnTo>
                  <a:pt x="0" y="132511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11201971" y="2001290"/>
            <a:ext cx="6305212" cy="6305187"/>
            <a:chOff x="0" y="0"/>
            <a:chExt cx="6350000" cy="634997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12"/>
              <a:stretch>
                <a:fillRect l="0" t="0" r="0" b="0"/>
              </a:stretch>
            </a:blip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1028700" y="1019175"/>
            <a:ext cx="8781297" cy="687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84"/>
              </a:lnSpc>
            </a:pPr>
            <a:r>
              <a:rPr lang="en-US" sz="4499" spc="-134">
                <a:solidFill>
                  <a:srgbClr val="FFD200"/>
                </a:solidFill>
                <a:latin typeface="Poppins"/>
                <a:ea typeface="Poppins"/>
                <a:cs typeface="Poppins"/>
                <a:sym typeface="Poppins"/>
              </a:rPr>
              <a:t>Next Steps &amp; Future Vision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-5400000">
            <a:off x="1107625" y="2393580"/>
            <a:ext cx="1089938" cy="1089938"/>
          </a:xfrm>
          <a:custGeom>
            <a:avLst/>
            <a:gdLst/>
            <a:ahLst/>
            <a:cxnLst/>
            <a:rect r="r" b="b" t="t" l="l"/>
            <a:pathLst>
              <a:path h="1089938" w="1089938">
                <a:moveTo>
                  <a:pt x="0" y="0"/>
                </a:moveTo>
                <a:lnTo>
                  <a:pt x="1089938" y="0"/>
                </a:lnTo>
                <a:lnTo>
                  <a:pt x="1089938" y="1089938"/>
                </a:lnTo>
                <a:lnTo>
                  <a:pt x="0" y="108993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-5400000">
            <a:off x="1180571" y="2464983"/>
            <a:ext cx="944048" cy="944048"/>
          </a:xfrm>
          <a:custGeom>
            <a:avLst/>
            <a:gdLst/>
            <a:ahLst/>
            <a:cxnLst/>
            <a:rect r="r" b="b" t="t" l="l"/>
            <a:pathLst>
              <a:path h="944048" w="944048">
                <a:moveTo>
                  <a:pt x="0" y="0"/>
                </a:moveTo>
                <a:lnTo>
                  <a:pt x="944047" y="0"/>
                </a:lnTo>
                <a:lnTo>
                  <a:pt x="944047" y="944047"/>
                </a:lnTo>
                <a:lnTo>
                  <a:pt x="0" y="944047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2494954" y="2875471"/>
            <a:ext cx="7908181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00"/>
              </a:lnSpc>
            </a:pPr>
            <a:r>
              <a:rPr lang="en-US" b="true" sz="20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Integrate more features like age of property, construction Costs, and market trends.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494954" y="2449253"/>
            <a:ext cx="2568124" cy="4180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4"/>
              </a:lnSpc>
            </a:pPr>
            <a:r>
              <a:rPr lang="en-US" sz="2720" spc="-81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Enhance Model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458481" y="4355020"/>
            <a:ext cx="6579764" cy="383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14"/>
              </a:lnSpc>
            </a:pPr>
            <a:r>
              <a:rPr lang="en-US" sz="2490" spc="-74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Mobile App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458481" y="6398764"/>
            <a:ext cx="4178544" cy="383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14"/>
              </a:lnSpc>
            </a:pPr>
            <a:r>
              <a:rPr lang="en-US" sz="2490" spc="-74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Expand Locations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410422" y="8368355"/>
            <a:ext cx="6579764" cy="383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14"/>
              </a:lnSpc>
            </a:pPr>
            <a:r>
              <a:rPr lang="en-US" sz="2490" spc="-74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Partnerships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254341" y="2611797"/>
            <a:ext cx="796507" cy="640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1"/>
              </a:lnSpc>
            </a:pPr>
            <a:r>
              <a:rPr lang="en-US" b="true" sz="4204" spc="-126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01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458481" y="4776412"/>
            <a:ext cx="7908181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00"/>
              </a:lnSpc>
            </a:pPr>
            <a:r>
              <a:rPr lang="en-US" b="true" sz="20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Develop native iOS and Android applications for wider accessibility.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458481" y="6814817"/>
            <a:ext cx="7908181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00"/>
              </a:lnSpc>
            </a:pPr>
            <a:r>
              <a:rPr lang="en-US" b="true" sz="20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Include other major cities in Nepal and potentially beyond.</a:t>
            </a:r>
          </a:p>
          <a:p>
            <a:pPr algn="just">
              <a:lnSpc>
                <a:spcPts val="2600"/>
              </a:lnSpc>
            </a:pPr>
          </a:p>
        </p:txBody>
      </p:sp>
      <p:sp>
        <p:nvSpPr>
          <p:cNvPr name="TextBox 27" id="27"/>
          <p:cNvSpPr txBox="true"/>
          <p:nvPr/>
        </p:nvSpPr>
        <p:spPr>
          <a:xfrm rot="0">
            <a:off x="2410422" y="8789969"/>
            <a:ext cx="7908181" cy="993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00"/>
              </a:lnSpc>
            </a:pPr>
            <a:r>
              <a:rPr lang="en-US" b="true" sz="20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Collaborate with local real estate agencies and financial institutions.</a:t>
            </a:r>
          </a:p>
          <a:p>
            <a:pPr algn="just">
              <a:lnSpc>
                <a:spcPts val="2600"/>
              </a:lnSpc>
            </a:pPr>
          </a:p>
        </p:txBody>
      </p:sp>
      <p:sp>
        <p:nvSpPr>
          <p:cNvPr name="Freeform 28" id="28"/>
          <p:cNvSpPr/>
          <p:nvPr/>
        </p:nvSpPr>
        <p:spPr>
          <a:xfrm flipH="false" flipV="false" rot="-5400000">
            <a:off x="1107625" y="4364545"/>
            <a:ext cx="1089938" cy="1089938"/>
          </a:xfrm>
          <a:custGeom>
            <a:avLst/>
            <a:gdLst/>
            <a:ahLst/>
            <a:cxnLst/>
            <a:rect r="r" b="b" t="t" l="l"/>
            <a:pathLst>
              <a:path h="1089938" w="1089938">
                <a:moveTo>
                  <a:pt x="0" y="0"/>
                </a:moveTo>
                <a:lnTo>
                  <a:pt x="1089938" y="0"/>
                </a:lnTo>
                <a:lnTo>
                  <a:pt x="1089938" y="1089938"/>
                </a:lnTo>
                <a:lnTo>
                  <a:pt x="0" y="108993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-5400000">
            <a:off x="1180571" y="4435948"/>
            <a:ext cx="944048" cy="944048"/>
          </a:xfrm>
          <a:custGeom>
            <a:avLst/>
            <a:gdLst/>
            <a:ahLst/>
            <a:cxnLst/>
            <a:rect r="r" b="b" t="t" l="l"/>
            <a:pathLst>
              <a:path h="944048" w="944048">
                <a:moveTo>
                  <a:pt x="0" y="0"/>
                </a:moveTo>
                <a:lnTo>
                  <a:pt x="944047" y="0"/>
                </a:lnTo>
                <a:lnTo>
                  <a:pt x="944047" y="944048"/>
                </a:lnTo>
                <a:lnTo>
                  <a:pt x="0" y="944048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254341" y="4582763"/>
            <a:ext cx="796507" cy="640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1"/>
              </a:lnSpc>
            </a:pPr>
            <a:r>
              <a:rPr lang="en-US" b="true" sz="4204" spc="-126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02</a:t>
            </a:r>
          </a:p>
        </p:txBody>
      </p:sp>
      <p:sp>
        <p:nvSpPr>
          <p:cNvPr name="Freeform 31" id="31"/>
          <p:cNvSpPr/>
          <p:nvPr/>
        </p:nvSpPr>
        <p:spPr>
          <a:xfrm flipH="false" flipV="false" rot="-5400000">
            <a:off x="1107625" y="6335511"/>
            <a:ext cx="1089938" cy="1089938"/>
          </a:xfrm>
          <a:custGeom>
            <a:avLst/>
            <a:gdLst/>
            <a:ahLst/>
            <a:cxnLst/>
            <a:rect r="r" b="b" t="t" l="l"/>
            <a:pathLst>
              <a:path h="1089938" w="1089938">
                <a:moveTo>
                  <a:pt x="0" y="0"/>
                </a:moveTo>
                <a:lnTo>
                  <a:pt x="1089938" y="0"/>
                </a:lnTo>
                <a:lnTo>
                  <a:pt x="1089938" y="1089938"/>
                </a:lnTo>
                <a:lnTo>
                  <a:pt x="0" y="108993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-5400000">
            <a:off x="1180571" y="6406914"/>
            <a:ext cx="944048" cy="944048"/>
          </a:xfrm>
          <a:custGeom>
            <a:avLst/>
            <a:gdLst/>
            <a:ahLst/>
            <a:cxnLst/>
            <a:rect r="r" b="b" t="t" l="l"/>
            <a:pathLst>
              <a:path h="944048" w="944048">
                <a:moveTo>
                  <a:pt x="0" y="0"/>
                </a:moveTo>
                <a:lnTo>
                  <a:pt x="944047" y="0"/>
                </a:lnTo>
                <a:lnTo>
                  <a:pt x="944047" y="944048"/>
                </a:lnTo>
                <a:lnTo>
                  <a:pt x="0" y="944048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1254341" y="6553729"/>
            <a:ext cx="796507" cy="640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1"/>
              </a:lnSpc>
            </a:pPr>
            <a:r>
              <a:rPr lang="en-US" b="true" sz="4204" spc="-126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03</a:t>
            </a:r>
          </a:p>
        </p:txBody>
      </p:sp>
      <p:sp>
        <p:nvSpPr>
          <p:cNvPr name="Freeform 34" id="34"/>
          <p:cNvSpPr/>
          <p:nvPr/>
        </p:nvSpPr>
        <p:spPr>
          <a:xfrm flipH="false" flipV="false" rot="-5400000">
            <a:off x="1107625" y="8306477"/>
            <a:ext cx="1089938" cy="1089938"/>
          </a:xfrm>
          <a:custGeom>
            <a:avLst/>
            <a:gdLst/>
            <a:ahLst/>
            <a:cxnLst/>
            <a:rect r="r" b="b" t="t" l="l"/>
            <a:pathLst>
              <a:path h="1089938" w="1089938">
                <a:moveTo>
                  <a:pt x="0" y="0"/>
                </a:moveTo>
                <a:lnTo>
                  <a:pt x="1089938" y="0"/>
                </a:lnTo>
                <a:lnTo>
                  <a:pt x="1089938" y="1089938"/>
                </a:lnTo>
                <a:lnTo>
                  <a:pt x="0" y="108993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-5400000">
            <a:off x="1180571" y="8377880"/>
            <a:ext cx="944048" cy="944048"/>
          </a:xfrm>
          <a:custGeom>
            <a:avLst/>
            <a:gdLst/>
            <a:ahLst/>
            <a:cxnLst/>
            <a:rect r="r" b="b" t="t" l="l"/>
            <a:pathLst>
              <a:path h="944048" w="944048">
                <a:moveTo>
                  <a:pt x="0" y="0"/>
                </a:moveTo>
                <a:lnTo>
                  <a:pt x="944047" y="0"/>
                </a:lnTo>
                <a:lnTo>
                  <a:pt x="944047" y="944048"/>
                </a:lnTo>
                <a:lnTo>
                  <a:pt x="0" y="944048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6" id="36"/>
          <p:cNvSpPr txBox="true"/>
          <p:nvPr/>
        </p:nvSpPr>
        <p:spPr>
          <a:xfrm rot="0">
            <a:off x="1254341" y="8524695"/>
            <a:ext cx="796507" cy="640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1"/>
              </a:lnSpc>
            </a:pPr>
            <a:r>
              <a:rPr lang="en-US" b="true" sz="4204" spc="-126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04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5B1A9F">
                <a:alpha val="100000"/>
              </a:srgbClr>
            </a:gs>
            <a:gs pos="100000">
              <a:srgbClr val="320166">
                <a:alpha val="100000"/>
              </a:srgbClr>
            </a:gs>
          </a:gsLst>
          <a:path path="circle">
            <a:fillToRect l="50000" r="50000" t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97306" y="147197"/>
            <a:ext cx="9890641" cy="9890641"/>
          </a:xfrm>
          <a:custGeom>
            <a:avLst/>
            <a:gdLst/>
            <a:ahLst/>
            <a:cxnLst/>
            <a:rect r="r" b="b" t="t" l="l"/>
            <a:pathLst>
              <a:path h="9890641" w="9890641">
                <a:moveTo>
                  <a:pt x="0" y="0"/>
                </a:moveTo>
                <a:lnTo>
                  <a:pt x="9890641" y="0"/>
                </a:lnTo>
                <a:lnTo>
                  <a:pt x="9890641" y="9890641"/>
                </a:lnTo>
                <a:lnTo>
                  <a:pt x="0" y="98906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228300" y="772803"/>
            <a:ext cx="8639430" cy="8639430"/>
          </a:xfrm>
          <a:custGeom>
            <a:avLst/>
            <a:gdLst/>
            <a:ahLst/>
            <a:cxnLst/>
            <a:rect r="r" b="b" t="t" l="l"/>
            <a:pathLst>
              <a:path h="8639430" w="8639430">
                <a:moveTo>
                  <a:pt x="0" y="0"/>
                </a:moveTo>
                <a:lnTo>
                  <a:pt x="8639430" y="0"/>
                </a:lnTo>
                <a:lnTo>
                  <a:pt x="8639430" y="8639430"/>
                </a:lnTo>
                <a:lnTo>
                  <a:pt x="0" y="86394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7934286">
            <a:off x="-3081315" y="-1390751"/>
            <a:ext cx="11951768" cy="2781502"/>
          </a:xfrm>
          <a:custGeom>
            <a:avLst/>
            <a:gdLst/>
            <a:ahLst/>
            <a:cxnLst/>
            <a:rect r="r" b="b" t="t" l="l"/>
            <a:pathLst>
              <a:path h="2781502" w="11951768">
                <a:moveTo>
                  <a:pt x="0" y="0"/>
                </a:moveTo>
                <a:lnTo>
                  <a:pt x="11951768" y="0"/>
                </a:lnTo>
                <a:lnTo>
                  <a:pt x="11951768" y="2781502"/>
                </a:lnTo>
                <a:lnTo>
                  <a:pt x="0" y="278150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-7934286">
            <a:off x="99537" y="8529370"/>
            <a:ext cx="11951768" cy="2781502"/>
          </a:xfrm>
          <a:custGeom>
            <a:avLst/>
            <a:gdLst/>
            <a:ahLst/>
            <a:cxnLst/>
            <a:rect r="r" b="b" t="t" l="l"/>
            <a:pathLst>
              <a:path h="2781502" w="11951768">
                <a:moveTo>
                  <a:pt x="11951769" y="0"/>
                </a:moveTo>
                <a:lnTo>
                  <a:pt x="0" y="0"/>
                </a:lnTo>
                <a:lnTo>
                  <a:pt x="0" y="2781502"/>
                </a:lnTo>
                <a:lnTo>
                  <a:pt x="11951769" y="2781502"/>
                </a:lnTo>
                <a:lnTo>
                  <a:pt x="11951769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-7934286">
            <a:off x="5046624" y="7250167"/>
            <a:ext cx="4442769" cy="1033953"/>
          </a:xfrm>
          <a:custGeom>
            <a:avLst/>
            <a:gdLst/>
            <a:ahLst/>
            <a:cxnLst/>
            <a:rect r="r" b="b" t="t" l="l"/>
            <a:pathLst>
              <a:path h="1033953" w="4442769">
                <a:moveTo>
                  <a:pt x="4442769" y="0"/>
                </a:moveTo>
                <a:lnTo>
                  <a:pt x="0" y="0"/>
                </a:lnTo>
                <a:lnTo>
                  <a:pt x="0" y="1033953"/>
                </a:lnTo>
                <a:lnTo>
                  <a:pt x="4442769" y="1033953"/>
                </a:lnTo>
                <a:lnTo>
                  <a:pt x="4442769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-7934286">
            <a:off x="7263545" y="9984645"/>
            <a:ext cx="1723944" cy="401209"/>
          </a:xfrm>
          <a:custGeom>
            <a:avLst/>
            <a:gdLst/>
            <a:ahLst/>
            <a:cxnLst/>
            <a:rect r="r" b="b" t="t" l="l"/>
            <a:pathLst>
              <a:path h="401209" w="1723944">
                <a:moveTo>
                  <a:pt x="1723944" y="0"/>
                </a:moveTo>
                <a:lnTo>
                  <a:pt x="0" y="0"/>
                </a:lnTo>
                <a:lnTo>
                  <a:pt x="0" y="401209"/>
                </a:lnTo>
                <a:lnTo>
                  <a:pt x="1723944" y="401209"/>
                </a:lnTo>
                <a:lnTo>
                  <a:pt x="1723944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7934286">
            <a:off x="-146946" y="2061359"/>
            <a:ext cx="4442769" cy="1033953"/>
          </a:xfrm>
          <a:custGeom>
            <a:avLst/>
            <a:gdLst/>
            <a:ahLst/>
            <a:cxnLst/>
            <a:rect r="r" b="b" t="t" l="l"/>
            <a:pathLst>
              <a:path h="1033953" w="4442769">
                <a:moveTo>
                  <a:pt x="0" y="0"/>
                </a:moveTo>
                <a:lnTo>
                  <a:pt x="4442769" y="0"/>
                </a:lnTo>
                <a:lnTo>
                  <a:pt x="4442769" y="1033953"/>
                </a:lnTo>
                <a:lnTo>
                  <a:pt x="0" y="10339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62730" y="1373888"/>
            <a:ext cx="7970569" cy="7970569"/>
          </a:xfrm>
          <a:custGeom>
            <a:avLst/>
            <a:gdLst/>
            <a:ahLst/>
            <a:cxnLst/>
            <a:rect r="r" b="b" t="t" l="l"/>
            <a:pathLst>
              <a:path h="7970569" w="7970569">
                <a:moveTo>
                  <a:pt x="0" y="0"/>
                </a:moveTo>
                <a:lnTo>
                  <a:pt x="7970569" y="0"/>
                </a:lnTo>
                <a:lnTo>
                  <a:pt x="7970569" y="7970569"/>
                </a:lnTo>
                <a:lnTo>
                  <a:pt x="0" y="79705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5400000">
            <a:off x="970512" y="1515015"/>
            <a:ext cx="7155005" cy="7155005"/>
          </a:xfrm>
          <a:custGeom>
            <a:avLst/>
            <a:gdLst/>
            <a:ahLst/>
            <a:cxnLst/>
            <a:rect r="r" b="b" t="t" l="l"/>
            <a:pathLst>
              <a:path h="7155005" w="7155005">
                <a:moveTo>
                  <a:pt x="0" y="0"/>
                </a:moveTo>
                <a:lnTo>
                  <a:pt x="7155005" y="0"/>
                </a:lnTo>
                <a:lnTo>
                  <a:pt x="7155005" y="7155005"/>
                </a:lnTo>
                <a:lnTo>
                  <a:pt x="0" y="71550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224069" y="1768586"/>
            <a:ext cx="6647891" cy="6647864"/>
            <a:chOff x="0" y="0"/>
            <a:chExt cx="6350000" cy="634997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10"/>
              <a:stretch>
                <a:fillRect l="0" t="0" r="0" b="-45103"/>
              </a:stretch>
            </a:blipFill>
          </p:spPr>
        </p:sp>
      </p:grpSp>
      <p:sp>
        <p:nvSpPr>
          <p:cNvPr name="Freeform 13" id="13"/>
          <p:cNvSpPr/>
          <p:nvPr/>
        </p:nvSpPr>
        <p:spPr>
          <a:xfrm flipH="false" flipV="false" rot="-7934286">
            <a:off x="1304649" y="-300391"/>
            <a:ext cx="1723944" cy="401209"/>
          </a:xfrm>
          <a:custGeom>
            <a:avLst/>
            <a:gdLst/>
            <a:ahLst/>
            <a:cxnLst/>
            <a:rect r="r" b="b" t="t" l="l"/>
            <a:pathLst>
              <a:path h="401209" w="1723944">
                <a:moveTo>
                  <a:pt x="0" y="0"/>
                </a:moveTo>
                <a:lnTo>
                  <a:pt x="1723944" y="0"/>
                </a:lnTo>
                <a:lnTo>
                  <a:pt x="1723944" y="401208"/>
                </a:lnTo>
                <a:lnTo>
                  <a:pt x="0" y="4012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5400000">
            <a:off x="7419032" y="673230"/>
            <a:ext cx="905856" cy="905856"/>
          </a:xfrm>
          <a:custGeom>
            <a:avLst/>
            <a:gdLst/>
            <a:ahLst/>
            <a:cxnLst/>
            <a:rect r="r" b="b" t="t" l="l"/>
            <a:pathLst>
              <a:path h="905856" w="905856">
                <a:moveTo>
                  <a:pt x="0" y="0"/>
                </a:moveTo>
                <a:lnTo>
                  <a:pt x="905856" y="0"/>
                </a:lnTo>
                <a:lnTo>
                  <a:pt x="905856" y="905856"/>
                </a:lnTo>
                <a:lnTo>
                  <a:pt x="0" y="9058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5400000">
            <a:off x="304395" y="8372624"/>
            <a:ext cx="1448609" cy="1448609"/>
          </a:xfrm>
          <a:custGeom>
            <a:avLst/>
            <a:gdLst/>
            <a:ahLst/>
            <a:cxnLst/>
            <a:rect r="r" b="b" t="t" l="l"/>
            <a:pathLst>
              <a:path h="1448609" w="1448609">
                <a:moveTo>
                  <a:pt x="0" y="0"/>
                </a:moveTo>
                <a:lnTo>
                  <a:pt x="1448610" y="0"/>
                </a:lnTo>
                <a:lnTo>
                  <a:pt x="1448610" y="1448610"/>
                </a:lnTo>
                <a:lnTo>
                  <a:pt x="0" y="144861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9398522" y="4785548"/>
            <a:ext cx="8287115" cy="687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009"/>
              </a:lnSpc>
            </a:pPr>
            <a:r>
              <a:rPr lang="en-US" b="true" sz="4355" spc="1189">
                <a:solidFill>
                  <a:srgbClr val="FFD200"/>
                </a:solidFill>
                <a:latin typeface="Poppins Bold"/>
                <a:ea typeface="Poppins Bold"/>
                <a:cs typeface="Poppins Bold"/>
                <a:sym typeface="Poppins Bold"/>
              </a:rPr>
              <a:t>For Your Attention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853465" y="2521186"/>
            <a:ext cx="8405835" cy="18193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3301"/>
              </a:lnSpc>
            </a:pPr>
            <a:r>
              <a:rPr lang="en-US" b="true" sz="11566" spc="-346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16296961" y="1026019"/>
            <a:ext cx="802553" cy="908123"/>
          </a:xfrm>
          <a:custGeom>
            <a:avLst/>
            <a:gdLst/>
            <a:ahLst/>
            <a:cxnLst/>
            <a:rect r="r" b="b" t="t" l="l"/>
            <a:pathLst>
              <a:path h="908123" w="802553">
                <a:moveTo>
                  <a:pt x="0" y="0"/>
                </a:moveTo>
                <a:lnTo>
                  <a:pt x="802554" y="0"/>
                </a:lnTo>
                <a:lnTo>
                  <a:pt x="802554" y="908122"/>
                </a:lnTo>
                <a:lnTo>
                  <a:pt x="0" y="90812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4569920" y="9174253"/>
            <a:ext cx="3115717" cy="646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1"/>
              </a:lnSpc>
              <a:spcBef>
                <a:spcPct val="0"/>
              </a:spcBef>
            </a:pPr>
            <a:r>
              <a:rPr lang="en-US" b="true" sz="4204" spc="-126" u="sng">
                <a:solidFill>
                  <a:srgbClr val="38B6FF"/>
                </a:solidFill>
                <a:latin typeface="Poppins Bold"/>
                <a:ea typeface="Poppins Bold"/>
                <a:cs typeface="Poppins Bold"/>
                <a:sym typeface="Poppins Bold"/>
                <a:hlinkClick r:id="rId15" tooltip="https://house-prediction-app-tcnyytcjodkspgw8odxbs2.streamlit.app"/>
              </a:rPr>
              <a:t>Link For App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DAGrR-xJNKg</dc:identifier>
  <dcterms:modified xsi:type="dcterms:W3CDTF">2011-08-01T06:04:30Z</dcterms:modified>
  <cp:revision>1</cp:revision>
  <dc:title>Purple and Yellow Modern Professional Predictive Analytics Presentation</dc:title>
</cp:coreProperties>
</file>