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83152a20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83152a20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83152a20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83152a20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83152a20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83152a20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83152a20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83152a20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83152a20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83152a20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83152a20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83152a20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83152a20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83152a20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83152a20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83152a20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hyperlink" Target="https://www.linkedin.com/in/aayush-sinha-97211288/" TargetMode="External"/><Relationship Id="rId5" Type="http://schemas.openxmlformats.org/officeDocument/2006/relationships/hyperlink" Target="https://public.tableau.com/app/profile/aayush.sinha" TargetMode="External"/><Relationship Id="rId6" Type="http://schemas.openxmlformats.org/officeDocument/2006/relationships/hyperlink" Target="https://github.com/aayushs7ha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 Hero Analysis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report by Aayush Sinha</a:t>
            </a:r>
            <a:endParaRPr b="1" sz="2400"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80000" y="586225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Superhero Name Generator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 rotWithShape="1">
          <a:blip r:embed="rId3">
            <a:alphaModFix/>
          </a:blip>
          <a:srcRect b="0" l="0" r="0" t="4997"/>
          <a:stretch/>
        </p:blipFill>
        <p:spPr>
          <a:xfrm>
            <a:off x="275850" y="1549138"/>
            <a:ext cx="8592299" cy="168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125" y="3295350"/>
            <a:ext cx="1242916" cy="12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850" y="3295350"/>
            <a:ext cx="4395975" cy="12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3"/>
          <p:cNvPicPr preferRelativeResize="0"/>
          <p:nvPr/>
        </p:nvPicPr>
        <p:blipFill rotWithShape="1">
          <a:blip r:embed="rId3">
            <a:alphaModFix/>
          </a:blip>
          <a:srcRect b="0" l="5602" r="5602" t="0"/>
          <a:stretch/>
        </p:blipFill>
        <p:spPr>
          <a:xfrm>
            <a:off x="-1" y="0"/>
            <a:ext cx="4567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4832750" y="980400"/>
            <a:ext cx="4033800" cy="3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About me:</a:t>
            </a: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Creative Problem Solver Specializing Data Wrangling, Data Visualization, Analytics &amp; Reporting.</a:t>
            </a:r>
            <a:endParaRPr sz="11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 have had a great proclivity towards data science and Artificial Intelligence ever since I was in school. It fascinated me, built my curiosity and fuelled my desire to learn more. </a:t>
            </a:r>
            <a:endParaRPr sz="11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 see this as a bridge between my qualification in computer applications and my interests in machine learning and data science.</a:t>
            </a:r>
            <a:endParaRPr sz="11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My intellectual curiosity also drives me to be a lifelong learner.</a:t>
            </a:r>
            <a:endParaRPr sz="11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4"/>
              </a:rPr>
              <a:t>https://www.linkedin.com/in/aayush-sinha-97211288/</a:t>
            </a:r>
            <a:endParaRPr sz="11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5"/>
              </a:rPr>
              <a:t>https://public.tableau.com/app/profile/aayush.sinha</a:t>
            </a:r>
            <a:endParaRPr sz="11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6"/>
              </a:rPr>
              <a:t>https://github.com/aayushs7ha</a:t>
            </a:r>
            <a:endParaRPr sz="11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ctrTitle"/>
          </p:nvPr>
        </p:nvSpPr>
        <p:spPr>
          <a:xfrm>
            <a:off x="3376600" y="1826800"/>
            <a:ext cx="3653700" cy="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76575" y="712150"/>
            <a:ext cx="6420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Superheroes : Overview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Superheroes</a:t>
            </a: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have been in popular culture for a long time and now more than ever.</a:t>
            </a:r>
            <a:endParaRPr b="0"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Since its creation, super heroes have not been very diverse, but that is changing rapidly. </a:t>
            </a:r>
            <a:endParaRPr b="0"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This dataset for our analysis aims to provide an overview about heroes and their physical as well as power characteristics, helping researchers and curious minds identify trends and patterns.</a:t>
            </a:r>
            <a:endParaRPr sz="11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2400" y="1480150"/>
            <a:ext cx="293370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2855550" y="4967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Objective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2825600" y="1197775"/>
            <a:ext cx="34329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venir"/>
                <a:ea typeface="Avenir"/>
                <a:cs typeface="Avenir"/>
                <a:sym typeface="Avenir"/>
              </a:rPr>
              <a:t>Problem Statement: To</a:t>
            </a:r>
            <a:r>
              <a:rPr lang="en" sz="1100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b="1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predict if a superhero is a  human or not.</a:t>
            </a:r>
            <a:endParaRPr sz="1100"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100"/>
              <a:buFont typeface="Avenir"/>
              <a:buChar char="➔"/>
            </a:pPr>
            <a:r>
              <a:rPr b="1" lang="en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Data-Preprocessing</a:t>
            </a:r>
            <a:br>
              <a:rPr lang="en" sz="1100">
                <a:latin typeface="Avenir"/>
                <a:ea typeface="Avenir"/>
                <a:cs typeface="Avenir"/>
                <a:sym typeface="Avenir"/>
              </a:rPr>
            </a:br>
            <a:r>
              <a:rPr lang="en" sz="1100">
                <a:latin typeface="Avenir"/>
                <a:ea typeface="Avenir"/>
                <a:cs typeface="Avenir"/>
                <a:sym typeface="Avenir"/>
              </a:rPr>
              <a:t>Setting up analysis environment, loading libraries, Reading datasets</a:t>
            </a:r>
            <a:endParaRPr sz="1100"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100"/>
              <a:buFont typeface="Avenir"/>
              <a:buChar char="➔"/>
            </a:pPr>
            <a:r>
              <a:rPr b="1" lang="en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Exploratory Data Analysis</a:t>
            </a:r>
            <a:br>
              <a:rPr lang="en" sz="1100">
                <a:latin typeface="Avenir"/>
                <a:ea typeface="Avenir"/>
                <a:cs typeface="Avenir"/>
                <a:sym typeface="Avenir"/>
              </a:rPr>
            </a:br>
            <a:r>
              <a:rPr lang="en" sz="1100">
                <a:latin typeface="Avenir"/>
                <a:ea typeface="Avenir"/>
                <a:cs typeface="Avenir"/>
                <a:sym typeface="Avenir"/>
              </a:rPr>
              <a:t>Exploring trends, maximize insights,check for data errors, look for relationship between features. Hypertune features for modelling </a:t>
            </a:r>
            <a:endParaRPr sz="1100"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100"/>
              <a:buFont typeface="Avenir"/>
              <a:buChar char="➔"/>
            </a:pPr>
            <a:r>
              <a:rPr b="1" lang="en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Classification</a:t>
            </a:r>
            <a:br>
              <a:rPr lang="en" sz="1100">
                <a:latin typeface="Avenir"/>
                <a:ea typeface="Avenir"/>
                <a:cs typeface="Avenir"/>
                <a:sym typeface="Avenir"/>
              </a:rPr>
            </a:br>
            <a:r>
              <a:rPr lang="en" sz="1100">
                <a:solidFill>
                  <a:srgbClr val="0A0A0A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A classification model tries to draw some conclusion from the input values given for training. Evaluate the model Performance</a:t>
            </a:r>
            <a:endParaRPr sz="1100">
              <a:solidFill>
                <a:srgbClr val="0A0A0A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100"/>
              <a:buFont typeface="Avenir"/>
              <a:buChar char="➔"/>
            </a:pPr>
            <a:r>
              <a:rPr b="1" lang="en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Name Generator - A simple Superhero name generator</a:t>
            </a:r>
            <a:endParaRPr sz="11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1275" y="496750"/>
            <a:ext cx="1416350" cy="14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4294967295" type="title"/>
          </p:nvPr>
        </p:nvSpPr>
        <p:spPr>
          <a:xfrm>
            <a:off x="535775" y="712150"/>
            <a:ext cx="7160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Superheroes : EDA Summary</a:t>
            </a:r>
            <a:endParaRPr sz="2400"/>
          </a:p>
        </p:txBody>
      </p:sp>
      <p:sp>
        <p:nvSpPr>
          <p:cNvPr id="94" name="Google Shape;94;p16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Heroes-information dataset has - </a:t>
            </a:r>
            <a:r>
              <a:rPr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734 rows, 11 columns</a:t>
            </a:r>
            <a:endParaRPr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Super-heroes power dataset has - </a:t>
            </a:r>
            <a:r>
              <a:rPr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667 rows, 168 columns</a:t>
            </a:r>
            <a:endParaRPr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Gender wise distribution - </a:t>
            </a:r>
            <a:r>
              <a:rPr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Male 505, Female 200</a:t>
            </a:r>
            <a:endParaRPr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Most of the Superheroes have blue colored eyes - </a:t>
            </a:r>
            <a:r>
              <a:rPr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225</a:t>
            </a:r>
            <a:endParaRPr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Most of them belong to the </a:t>
            </a:r>
            <a:r>
              <a:rPr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human race</a:t>
            </a:r>
            <a:endParaRPr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Most of the Superheros are </a:t>
            </a:r>
            <a:r>
              <a:rPr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black-colored-hair</a:t>
            </a:r>
            <a:endParaRPr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Marvel &amp; DC</a:t>
            </a: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account for maximum superheroes publishers</a:t>
            </a:r>
            <a:endParaRPr b="0"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Most of the Superheroes are ‘</a:t>
            </a:r>
            <a:r>
              <a:rPr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Face’ - Good;  496; 207 amongst the superheroes are ‘heel’ , 24 are </a:t>
            </a:r>
            <a:r>
              <a:rPr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neutral</a:t>
            </a:r>
            <a:r>
              <a:rPr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</a:t>
            </a:r>
            <a:endParaRPr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Most Common </a:t>
            </a: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superpowers</a:t>
            </a: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are - </a:t>
            </a:r>
            <a:r>
              <a:rPr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‘Super Strength’, ‘Stamina’, ‘Durability’, ‘Super Speed’, ‘Agility’</a:t>
            </a:r>
            <a:endParaRPr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Some of the </a:t>
            </a: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superheroes</a:t>
            </a: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have rare strengths - </a:t>
            </a:r>
            <a:r>
              <a:rPr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Intuitive</a:t>
            </a:r>
            <a:r>
              <a:rPr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aptitude</a:t>
            </a:r>
            <a:r>
              <a:rPr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, thirstoklnesis, omnitrix, Banish,Spatial Awareness</a:t>
            </a:r>
            <a:endParaRPr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Amongst Humans and Mutants there are - 138 human heroes, 47 human villains, 45 Mutant Heroes, 12 Mutant </a:t>
            </a:r>
            <a:r>
              <a:rPr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Villains</a:t>
            </a:r>
            <a:endParaRPr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550" y="1640050"/>
            <a:ext cx="207645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idx="4294967295" type="title"/>
          </p:nvPr>
        </p:nvSpPr>
        <p:spPr>
          <a:xfrm>
            <a:off x="535775" y="712150"/>
            <a:ext cx="7160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Superheroes : EDA Summary</a:t>
            </a:r>
            <a:endParaRPr sz="2400"/>
          </a:p>
        </p:txBody>
      </p:sp>
      <p:sp>
        <p:nvSpPr>
          <p:cNvPr id="101" name="Google Shape;101;p17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Most Powerful superhero is : Spectre from DC publishers</a:t>
            </a:r>
            <a:endParaRPr b="0"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most powerful villain is Amazo and is from DC Comics</a:t>
            </a:r>
            <a:endParaRPr b="0"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most powerful female hero is Captain Marvel and is from Marvel Comics</a:t>
            </a:r>
            <a:endParaRPr b="0"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most powerful god is Spectre and is from DC Comics</a:t>
            </a:r>
            <a:endParaRPr b="0"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most powerful god villain is Mister Mxyzptlk</a:t>
            </a:r>
            <a:endParaRPr b="0"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550" y="1640050"/>
            <a:ext cx="207645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idx="4294967295" type="title"/>
          </p:nvPr>
        </p:nvSpPr>
        <p:spPr>
          <a:xfrm>
            <a:off x="475900" y="435150"/>
            <a:ext cx="8478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Classification Model - Overview</a:t>
            </a:r>
            <a:endParaRPr sz="2400"/>
          </a:p>
        </p:txBody>
      </p:sp>
      <p:sp>
        <p:nvSpPr>
          <p:cNvPr id="108" name="Google Shape;108;p18"/>
          <p:cNvSpPr txBox="1"/>
          <p:nvPr>
            <p:ph idx="4294967295" type="title"/>
          </p:nvPr>
        </p:nvSpPr>
        <p:spPr>
          <a:xfrm>
            <a:off x="475900" y="1203150"/>
            <a:ext cx="8313600" cy="3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solidFill>
                  <a:srgbClr val="292929"/>
                </a:solidFill>
                <a:latin typeface="Avenir"/>
                <a:ea typeface="Avenir"/>
                <a:cs typeface="Avenir"/>
                <a:sym typeface="Avenir"/>
              </a:rPr>
              <a:t>Random forest classifier creates a set of decision trees from randomly selected subset of training set. </a:t>
            </a:r>
            <a:endParaRPr b="0" sz="1100">
              <a:solidFill>
                <a:srgbClr val="29292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solidFill>
                  <a:srgbClr val="292929"/>
                </a:solidFill>
                <a:latin typeface="Avenir"/>
                <a:ea typeface="Avenir"/>
                <a:cs typeface="Avenir"/>
                <a:sym typeface="Avenir"/>
              </a:rPr>
              <a:t>It then aggregates the votes from different decision trees to decide the final class of the test object.</a:t>
            </a:r>
            <a:endParaRPr b="0" sz="1100">
              <a:solidFill>
                <a:srgbClr val="29292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solidFill>
                  <a:srgbClr val="292929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Random Forest Classifier being ensembled algorithm tends to give more accurate result. This is because it works on principle</a:t>
            </a:r>
            <a:endParaRPr b="0" sz="1100">
              <a:solidFill>
                <a:srgbClr val="292929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solidFill>
                  <a:srgbClr val="292929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Number of weak estimators when combined forms strong estimator.</a:t>
            </a:r>
            <a:endParaRPr b="0" sz="1100">
              <a:solidFill>
                <a:srgbClr val="29292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Avenir"/>
              <a:buChar char="●"/>
            </a:pPr>
            <a:r>
              <a:rPr b="0" lang="en" sz="1100">
                <a:solidFill>
                  <a:srgbClr val="292929"/>
                </a:solidFill>
                <a:latin typeface="Avenir"/>
                <a:ea typeface="Avenir"/>
                <a:cs typeface="Avenir"/>
                <a:sym typeface="Avenir"/>
              </a:rPr>
              <a:t>Steps</a:t>
            </a:r>
            <a:endParaRPr b="0" sz="1100">
              <a:solidFill>
                <a:srgbClr val="29292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Avenir"/>
              <a:buChar char="○"/>
            </a:pPr>
            <a:r>
              <a:rPr b="0" lang="en" sz="1100">
                <a:solidFill>
                  <a:srgbClr val="292929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Import library - Create model - Train - Predict</a:t>
            </a:r>
            <a:endParaRPr b="0" sz="1100">
              <a:solidFill>
                <a:srgbClr val="292929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Avenir"/>
              <a:buChar char="○"/>
            </a:pPr>
            <a:r>
              <a:rPr b="0" lang="en" sz="1100">
                <a:solidFill>
                  <a:srgbClr val="292929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Hyperparameter tuning- </a:t>
            </a:r>
            <a:endParaRPr b="0" sz="1100">
              <a:solidFill>
                <a:srgbClr val="292929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Avenir"/>
              <a:buChar char="■"/>
            </a:pPr>
            <a:r>
              <a:rPr lang="en" sz="1100">
                <a:solidFill>
                  <a:srgbClr val="292929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n_estimators : </a:t>
            </a:r>
            <a:r>
              <a:rPr b="0" lang="en" sz="1100">
                <a:solidFill>
                  <a:srgbClr val="292929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Number of trees in forest. Default is 10</a:t>
            </a:r>
            <a:endParaRPr b="0" sz="1100">
              <a:solidFill>
                <a:srgbClr val="292929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Avenir"/>
              <a:buChar char="■"/>
            </a:pPr>
            <a:r>
              <a:rPr lang="en" sz="1100">
                <a:solidFill>
                  <a:srgbClr val="292929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criterion: </a:t>
            </a:r>
            <a:r>
              <a:rPr b="0" lang="en" sz="1100">
                <a:solidFill>
                  <a:srgbClr val="292929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“gini” or “entropy” same as decision tree classifier.</a:t>
            </a:r>
            <a:endParaRPr b="0" sz="1100">
              <a:solidFill>
                <a:srgbClr val="292929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Avenir"/>
              <a:buChar char="■"/>
            </a:pPr>
            <a:r>
              <a:rPr lang="en" sz="1100">
                <a:solidFill>
                  <a:srgbClr val="292929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min_samples_split: </a:t>
            </a:r>
            <a:r>
              <a:rPr b="0" lang="en" sz="1100">
                <a:solidFill>
                  <a:srgbClr val="292929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minimum number of working set size at node required to split. Default is 2.</a:t>
            </a:r>
            <a:endParaRPr b="0" sz="1100">
              <a:solidFill>
                <a:srgbClr val="292929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292929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4294967295" type="title"/>
          </p:nvPr>
        </p:nvSpPr>
        <p:spPr>
          <a:xfrm>
            <a:off x="535775" y="225500"/>
            <a:ext cx="8463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Feature Importance</a:t>
            </a:r>
            <a:endParaRPr sz="2400"/>
          </a:p>
        </p:txBody>
      </p:sp>
      <p:sp>
        <p:nvSpPr>
          <p:cNvPr id="114" name="Google Shape;114;p19"/>
          <p:cNvSpPr txBox="1"/>
          <p:nvPr>
            <p:ph idx="4294967295" type="title"/>
          </p:nvPr>
        </p:nvSpPr>
        <p:spPr>
          <a:xfrm>
            <a:off x="506950" y="993500"/>
            <a:ext cx="81639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Feature Selection is important as it </a:t>
            </a:r>
            <a:r>
              <a:rPr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reduces overfitting, Improves accuracy, reduces training time</a:t>
            </a:r>
            <a:endParaRPr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Most Important Features for the </a:t>
            </a: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classification</a:t>
            </a: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model  - </a:t>
            </a:r>
            <a:r>
              <a:rPr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Weight, Height, Weapons Master_False, Weapons_Master_True,Marksmanship_False, Stealth_False</a:t>
            </a:r>
            <a:endParaRPr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275" y="2138750"/>
            <a:ext cx="6085724" cy="23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idx="4294967295" type="title"/>
          </p:nvPr>
        </p:nvSpPr>
        <p:spPr>
          <a:xfrm>
            <a:off x="535775" y="89850"/>
            <a:ext cx="8471100" cy="13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Superheroes : Classification Summary</a:t>
            </a:r>
            <a:endParaRPr sz="2400"/>
          </a:p>
        </p:txBody>
      </p:sp>
      <p:sp>
        <p:nvSpPr>
          <p:cNvPr id="121" name="Google Shape;121;p20"/>
          <p:cNvSpPr txBox="1"/>
          <p:nvPr>
            <p:ph idx="4294967295" type="title"/>
          </p:nvPr>
        </p:nvSpPr>
        <p:spPr>
          <a:xfrm>
            <a:off x="535775" y="10969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Cross-validation for the first model gave an accuracy of 75.61%</a:t>
            </a:r>
            <a:endParaRPr b="0"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best parameter for our model was :-</a:t>
            </a:r>
            <a:endParaRPr b="0"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○"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(max_depth = 5, max_features = 4, min_sample_leaf=3, n-jobs= -1, oob_score = True, random_state = 42)</a:t>
            </a:r>
            <a:endParaRPr b="0"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Max-depth - Larger an individual tree; more chances of overfitting - Random </a:t>
            </a: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Forest</a:t>
            </a: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has many </a:t>
            </a: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individual</a:t>
            </a: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trees</a:t>
            </a:r>
            <a:endParaRPr b="0"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solidFill>
                  <a:srgbClr val="30313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Max_features - maximum number of features used for a node split process</a:t>
            </a:r>
            <a:endParaRPr b="0" sz="1100">
              <a:solidFill>
                <a:srgbClr val="303133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133"/>
              </a:buClr>
              <a:buSzPts val="1100"/>
              <a:buFont typeface="Avenir"/>
              <a:buChar char="●"/>
            </a:pPr>
            <a:r>
              <a:rPr b="0" lang="en" sz="1100">
                <a:solidFill>
                  <a:srgbClr val="30313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Min_sample_leaf - minimum number of data points requirement in the node of </a:t>
            </a:r>
            <a:r>
              <a:rPr b="0" lang="en" sz="1100">
                <a:solidFill>
                  <a:srgbClr val="30313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decision</a:t>
            </a:r>
            <a:r>
              <a:rPr b="0" lang="en" sz="1100">
                <a:solidFill>
                  <a:srgbClr val="30313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tree</a:t>
            </a:r>
            <a:endParaRPr b="0" sz="1100">
              <a:solidFill>
                <a:srgbClr val="303133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133"/>
              </a:buClr>
              <a:buSzPts val="1100"/>
              <a:buFont typeface="Avenir"/>
              <a:buChar char="●"/>
            </a:pPr>
            <a:r>
              <a:rPr b="0" lang="en" sz="1100">
                <a:solidFill>
                  <a:srgbClr val="30313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N-jobs - no of processors used for training</a:t>
            </a:r>
            <a:endParaRPr b="0" sz="1100">
              <a:solidFill>
                <a:srgbClr val="303133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133"/>
              </a:buClr>
              <a:buSzPts val="1100"/>
              <a:buFont typeface="Avenir"/>
              <a:buChar char="●"/>
            </a:pPr>
            <a:r>
              <a:rPr b="0" lang="en" sz="1100">
                <a:solidFill>
                  <a:srgbClr val="30313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Oob_score - out of bag score to validate Random Forest Split</a:t>
            </a:r>
            <a:endParaRPr b="0" sz="1100">
              <a:solidFill>
                <a:srgbClr val="303133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133"/>
              </a:buClr>
              <a:buSzPts val="1100"/>
              <a:buFont typeface="Avenir"/>
              <a:buChar char="●"/>
            </a:pPr>
            <a:r>
              <a:rPr b="0" lang="en" sz="1100">
                <a:solidFill>
                  <a:srgbClr val="30313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Random_state = 42, to randomly select similar data points for training</a:t>
            </a:r>
            <a:endParaRPr b="0"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model gave an accuracy of </a:t>
            </a:r>
            <a:r>
              <a:rPr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79.24%</a:t>
            </a:r>
            <a:endParaRPr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975" y="1250625"/>
            <a:ext cx="3106224" cy="2484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Superhero Name Generator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825" y="1699548"/>
            <a:ext cx="5369274" cy="279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