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331" y="1240971"/>
            <a:ext cx="10467794" cy="3144760"/>
          </a:xfrm>
        </p:spPr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sz="4800" b="1" dirty="0" smtClean="0"/>
          </a:p>
          <a:p>
            <a:r>
              <a:rPr lang="en-IN" sz="4800" b="1" dirty="0" smtClean="0"/>
              <a:t>Long </a:t>
            </a:r>
            <a:r>
              <a:rPr lang="en-IN" sz="4800" b="1" dirty="0"/>
              <a:t>Short Term Memory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40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 notation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38" y="2522515"/>
            <a:ext cx="9048750" cy="1685925"/>
          </a:xfrm>
        </p:spPr>
      </p:pic>
    </p:spTree>
    <p:extLst>
      <p:ext uri="{BB962C8B-B14F-4D97-AF65-F5344CB8AC3E}">
        <p14:creationId xmlns:p14="http://schemas.microsoft.com/office/powerpoint/2010/main" val="425107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Cell ,cell state &amp; Hidden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 typical LSTM network is comprised of different memory blocks called </a:t>
            </a:r>
            <a:r>
              <a:rPr lang="en-US" b="1" dirty="0"/>
              <a:t>cells</a:t>
            </a:r>
            <a:br>
              <a:rPr lang="en-US" b="1" dirty="0"/>
            </a:br>
            <a:r>
              <a:rPr lang="en-US" dirty="0"/>
              <a:t>(the rectangles that we see in the image)</a:t>
            </a:r>
            <a:r>
              <a:rPr lang="en-US" b="1" dirty="0"/>
              <a:t>. </a:t>
            </a:r>
            <a:endParaRPr lang="en-US" b="1" dirty="0" smtClean="0"/>
          </a:p>
          <a:p>
            <a:r>
              <a:rPr lang="en-US" dirty="0"/>
              <a:t> There are two states that are being transferred to the next cell; the </a:t>
            </a:r>
            <a:r>
              <a:rPr lang="en-US" b="1" dirty="0">
                <a:solidFill>
                  <a:srgbClr val="FFFF00"/>
                </a:solidFill>
              </a:rPr>
              <a:t>cell state</a:t>
            </a:r>
            <a:r>
              <a:rPr lang="en-US" dirty="0"/>
              <a:t> and the</a:t>
            </a:r>
            <a:r>
              <a:rPr lang="en-US" b="1" dirty="0"/>
              <a:t> </a:t>
            </a:r>
            <a:r>
              <a:rPr lang="en-US" b="1" dirty="0">
                <a:solidFill>
                  <a:srgbClr val="FFFF00"/>
                </a:solidFill>
              </a:rPr>
              <a:t>hidden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memory blocks are responsible for remembering things and manipulations to this memory is done through three major mechanisms, called </a:t>
            </a:r>
            <a:r>
              <a:rPr lang="en-US" b="1" dirty="0"/>
              <a:t>gates.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87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Idea Behind LSTMs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 to LSTMs is the cell state, the horizontal line running through the top of the diagram.</a:t>
            </a:r>
          </a:p>
          <a:p>
            <a:r>
              <a:rPr lang="en-US" dirty="0"/>
              <a:t>The cell state is kind of like a conveyor belt. It runs straight down the entire chain, with only some minor linear interactions. It’s very easy for information to just flow along it unchanged.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47" y="2142067"/>
            <a:ext cx="7274251" cy="22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remove or add information to the cell state, carefully regulated by structures called gates</a:t>
            </a:r>
            <a:r>
              <a:rPr lang="en-US" dirty="0" smtClean="0"/>
              <a:t>.</a:t>
            </a:r>
          </a:p>
          <a:p>
            <a:r>
              <a:rPr lang="en-US" dirty="0"/>
              <a:t>Gates are a way to optionally let information through. They are composed out of a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sigmoid </a:t>
            </a:r>
            <a:r>
              <a:rPr lang="en-US" dirty="0"/>
              <a:t>neural net layer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pointwise </a:t>
            </a:r>
            <a:r>
              <a:rPr lang="en-US" dirty="0"/>
              <a:t>multiplication operation.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884" y="4684774"/>
            <a:ext cx="905258" cy="11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7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Gates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" r="614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799"/>
            <a:ext cx="6164653" cy="2749731"/>
          </a:xfrm>
        </p:spPr>
        <p:txBody>
          <a:bodyPr/>
          <a:lstStyle/>
          <a:p>
            <a:r>
              <a:rPr lang="en-US" dirty="0"/>
              <a:t>The sigmoid layer outputs numbers between zero and one, describing how much of each component should be let through.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value of zero means “let nothing through,” while a value of one means “let everything through</a:t>
            </a:r>
            <a:r>
              <a:rPr lang="en-US" dirty="0" smtClean="0"/>
              <a:t>!”</a:t>
            </a:r>
          </a:p>
          <a:p>
            <a:r>
              <a:rPr lang="en-US" dirty="0" smtClean="0"/>
              <a:t>An </a:t>
            </a:r>
            <a:r>
              <a:rPr lang="en-US" dirty="0"/>
              <a:t>LSTM has three of these gates, to protect and control the cell state.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88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Step-by-Step LSTM Walk Through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1)FORGET GATE</a:t>
            </a:r>
          </a:p>
          <a:p>
            <a:r>
              <a:rPr lang="en-IN" dirty="0" smtClean="0"/>
              <a:t>2)INPUT GATE</a:t>
            </a:r>
          </a:p>
          <a:p>
            <a:r>
              <a:rPr lang="en-IN" dirty="0" smtClean="0"/>
              <a:t>3)OUTPUT GATE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68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6024" y="561703"/>
            <a:ext cx="8810396" cy="702734"/>
          </a:xfrm>
        </p:spPr>
        <p:txBody>
          <a:bodyPr/>
          <a:lstStyle/>
          <a:p>
            <a:r>
              <a:rPr lang="en-IN" dirty="0"/>
              <a:t>Forget gate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34" y="1554481"/>
            <a:ext cx="3363185" cy="3592286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85799" y="1776549"/>
            <a:ext cx="4617721" cy="3722913"/>
          </a:xfrm>
        </p:spPr>
        <p:txBody>
          <a:bodyPr>
            <a:normAutofit/>
          </a:bodyPr>
          <a:lstStyle/>
          <a:p>
            <a:r>
              <a:rPr lang="en-US" dirty="0"/>
              <a:t>The first step in our LSTM is to decide what information we’re going to throw away from the cell state. This decision is made by a sigmoid layer called the “forget gate layer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ht−1 and </a:t>
            </a:r>
            <a:r>
              <a:rPr lang="en-US" dirty="0" err="1"/>
              <a:t>xt</a:t>
            </a:r>
            <a:r>
              <a:rPr lang="en-US" dirty="0"/>
              <a:t>, and outputs a number between 0 and 1 for each number in the cell state Ct−1.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1 represents “completely keep this” while a 0 represents “completely get rid of this.”</a:t>
            </a:r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4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Forget gate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4" y="2065867"/>
            <a:ext cx="9476112" cy="22215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1013457" y="4712401"/>
            <a:ext cx="104557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Sigmoid </a:t>
            </a:r>
            <a:r>
              <a:rPr lang="en-US" dirty="0"/>
              <a:t>function is responsible for deciding which values to keep and which to discard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a ‘0’ is output for a particular value in the cell state, it means that the forget gate wants the cell state to forget that piece of information completely.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a ‘1’ means that the forget gate wants to remember that entire piece of information. This vector output from the sigmoid function is multiplied to the cell state.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52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Forget </a:t>
            </a:r>
            <a:r>
              <a:rPr lang="en-IN" dirty="0" smtClean="0"/>
              <a:t>gate Example </a:t>
            </a:r>
            <a:endParaRPr lang="en-IN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26" y="2383961"/>
            <a:ext cx="9863800" cy="62233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953426" y="3219884"/>
            <a:ext cx="9967123" cy="2514600"/>
          </a:xfrm>
        </p:spPr>
        <p:txBody>
          <a:bodyPr>
            <a:normAutofit/>
          </a:bodyPr>
          <a:lstStyle/>
          <a:p>
            <a:r>
              <a:rPr lang="en-US" dirty="0"/>
              <a:t>As soon as the first full stop after “</a:t>
            </a:r>
            <a:r>
              <a:rPr lang="en-US" i="1" dirty="0"/>
              <a:t>person” </a:t>
            </a:r>
            <a:r>
              <a:rPr lang="en-US" dirty="0"/>
              <a:t>is encountered, the forget gate realizes that there may be a change of context in the next sentence.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result of this, the </a:t>
            </a:r>
            <a:r>
              <a:rPr lang="en-US" i="1" dirty="0"/>
              <a:t>subject </a:t>
            </a:r>
            <a:r>
              <a:rPr lang="en-US" dirty="0"/>
              <a:t>of the sentence is </a:t>
            </a:r>
            <a:r>
              <a:rPr lang="en-US" i="1" dirty="0"/>
              <a:t>forgotten </a:t>
            </a:r>
            <a:r>
              <a:rPr lang="en-US" dirty="0"/>
              <a:t>and the place for the subject is vacated. And when we start speaking about “</a:t>
            </a:r>
            <a:r>
              <a:rPr lang="en-US" i="1" dirty="0"/>
              <a:t>Dan” </a:t>
            </a:r>
            <a:r>
              <a:rPr lang="en-US" dirty="0"/>
              <a:t>this position of the subject is allocated to “</a:t>
            </a:r>
            <a:r>
              <a:rPr lang="en-US" i="1" dirty="0"/>
              <a:t>Dan”</a:t>
            </a:r>
            <a:r>
              <a:rPr lang="en-US" dirty="0"/>
              <a:t>. This process of forgetting the subject is brought about by the forget gate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752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is to decide what new information we’re going to store in the cell state. This has two parts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First, a sigmoid layer called the “input gate layer” decides which values we’ll update. </a:t>
            </a:r>
            <a:endParaRPr lang="en-US" dirty="0" smtClean="0"/>
          </a:p>
          <a:p>
            <a:r>
              <a:rPr lang="en-US" dirty="0" smtClean="0"/>
              <a:t>Next</a:t>
            </a:r>
            <a:r>
              <a:rPr lang="en-US" dirty="0"/>
              <a:t>, a </a:t>
            </a:r>
            <a:r>
              <a:rPr lang="en-US" dirty="0" err="1"/>
              <a:t>tanh</a:t>
            </a:r>
            <a:r>
              <a:rPr lang="en-US" dirty="0"/>
              <a:t> layer creates a vector of new candidate values, </a:t>
            </a:r>
            <a:r>
              <a:rPr lang="en-US" dirty="0" err="1"/>
              <a:t>C~t</a:t>
            </a:r>
            <a:r>
              <a:rPr lang="en-US" dirty="0"/>
              <a:t>, that could be added to the state.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next step, we’ll combine these two to create an update to the state</a:t>
            </a:r>
            <a:r>
              <a:rPr lang="en-US" dirty="0" smtClean="0"/>
              <a:t>.</a:t>
            </a:r>
          </a:p>
          <a:p>
            <a:r>
              <a:rPr lang="en-US" dirty="0"/>
              <a:t>The input gate is responsible for the addition of information to the cell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6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of Long-Term Dependencies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</a:t>
            </a:r>
            <a:r>
              <a:rPr lang="en-US" dirty="0"/>
              <a:t> Sometimes, we only need to look at recent information to perform the present task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Example-</a:t>
            </a:r>
            <a:r>
              <a:rPr lang="en-US" dirty="0"/>
              <a:t>L</a:t>
            </a:r>
            <a:r>
              <a:rPr lang="en-US" dirty="0" smtClean="0"/>
              <a:t>anguage </a:t>
            </a:r>
            <a:r>
              <a:rPr lang="en-US" dirty="0"/>
              <a:t>model trying to predict the next word based on the previous </a:t>
            </a:r>
            <a:r>
              <a:rPr lang="en-US" dirty="0" smtClean="0"/>
              <a:t>ones</a:t>
            </a:r>
          </a:p>
          <a:p>
            <a:r>
              <a:rPr lang="en-US" dirty="0"/>
              <a:t>T</a:t>
            </a:r>
            <a:r>
              <a:rPr lang="en-US" dirty="0" smtClean="0"/>
              <a:t>rying </a:t>
            </a:r>
            <a:r>
              <a:rPr lang="en-US" dirty="0"/>
              <a:t>to predict the last word in </a:t>
            </a:r>
            <a:r>
              <a:rPr lang="en-US" dirty="0">
                <a:solidFill>
                  <a:srgbClr val="FFFF00"/>
                </a:solidFill>
              </a:rPr>
              <a:t>“the clouds are in the </a:t>
            </a:r>
            <a:r>
              <a:rPr lang="en-US" i="1" dirty="0">
                <a:solidFill>
                  <a:srgbClr val="FFFF00"/>
                </a:solidFill>
              </a:rPr>
              <a:t>sky</a:t>
            </a:r>
            <a:r>
              <a:rPr lang="en-US" dirty="0">
                <a:solidFill>
                  <a:srgbClr val="FFFF00"/>
                </a:solidFill>
              </a:rPr>
              <a:t>,” </a:t>
            </a:r>
            <a:r>
              <a:rPr lang="en-US" dirty="0"/>
              <a:t>we don’t need any further context – it’s pretty obvious the next word is going to be sky. In such cases, where the gap between the relevant information and the place that it’s needed is small,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939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1256"/>
            <a:ext cx="10131427" cy="542109"/>
          </a:xfrm>
        </p:spPr>
        <p:txBody>
          <a:bodyPr/>
          <a:lstStyle/>
          <a:p>
            <a:r>
              <a:rPr lang="en-IN" dirty="0"/>
              <a:t> three-step process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2" r="2790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43" y="914400"/>
            <a:ext cx="6164653" cy="4572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Regulating </a:t>
            </a:r>
            <a:r>
              <a:rPr lang="en-US" dirty="0"/>
              <a:t>what values need to be added to the cell state by involving a sigmoid function. This is basically very similar to the forget gate and acts as a filter for all the information from h_t-1 and </a:t>
            </a:r>
            <a:r>
              <a:rPr lang="en-US" dirty="0" err="1"/>
              <a:t>x_t</a:t>
            </a:r>
            <a:r>
              <a:rPr lang="en-US" dirty="0"/>
              <a:t>.</a:t>
            </a:r>
          </a:p>
          <a:p>
            <a:r>
              <a:rPr lang="en-US" dirty="0"/>
              <a:t>Creating a vector containing all possible values that can be added (as perceived from h_t-1 and </a:t>
            </a:r>
            <a:r>
              <a:rPr lang="en-US" dirty="0" err="1"/>
              <a:t>x_t</a:t>
            </a:r>
            <a:r>
              <a:rPr lang="en-US" dirty="0"/>
              <a:t>) to the cell state. This is done using the </a:t>
            </a:r>
            <a:r>
              <a:rPr lang="en-US" b="1" dirty="0" err="1"/>
              <a:t>tanh</a:t>
            </a:r>
            <a:r>
              <a:rPr lang="en-US" b="1" dirty="0"/>
              <a:t> </a:t>
            </a:r>
            <a:r>
              <a:rPr lang="en-US" dirty="0"/>
              <a:t>function, which outputs values from -1 to +1.  </a:t>
            </a:r>
          </a:p>
          <a:p>
            <a:r>
              <a:rPr lang="en-US" dirty="0"/>
              <a:t>Multiplying the value of the regulatory filter (the sigmoid gate) to the created vector (the </a:t>
            </a:r>
            <a:r>
              <a:rPr lang="en-US" dirty="0" err="1"/>
              <a:t>tanh</a:t>
            </a:r>
            <a:r>
              <a:rPr lang="en-US" dirty="0"/>
              <a:t> function) and then adding this useful information to the cell state via addition operation.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484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4037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0" y="1736535"/>
            <a:ext cx="9814724" cy="25786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685801" y="4601706"/>
            <a:ext cx="110691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It’s now time to update the old cell state, Ct−1, into the new cell state Ct. The previous steps already decided what to do, we just need to actually do it.</a:t>
            </a:r>
          </a:p>
          <a:p>
            <a:endParaRPr lang="en-US" dirty="0"/>
          </a:p>
          <a:p>
            <a:r>
              <a:rPr lang="en-US" dirty="0"/>
              <a:t>We multiply the old state by </a:t>
            </a:r>
            <a:r>
              <a:rPr lang="en-US" dirty="0" err="1"/>
              <a:t>ft</a:t>
            </a:r>
            <a:r>
              <a:rPr lang="en-US" dirty="0"/>
              <a:t>, forgetting the things we decided to forget earlier. Then we add </a:t>
            </a:r>
            <a:r>
              <a:rPr lang="en-US" dirty="0" err="1"/>
              <a:t>it∗C~t</a:t>
            </a:r>
            <a:r>
              <a:rPr lang="en-US" dirty="0"/>
              <a:t>. This is the new candidate values, scaled by how much we decided to update each state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001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Gate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5" y="2304800"/>
            <a:ext cx="10198237" cy="1076325"/>
          </a:xfrm>
        </p:spPr>
      </p:pic>
      <p:sp>
        <p:nvSpPr>
          <p:cNvPr id="6" name="Rectangle 5"/>
          <p:cNvSpPr/>
          <p:nvPr/>
        </p:nvSpPr>
        <p:spPr>
          <a:xfrm>
            <a:off x="787625" y="3727494"/>
            <a:ext cx="10720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the important information here is that “Bob” knows swimming and that he has served the Navy for four years. </a:t>
            </a:r>
            <a:r>
              <a:rPr lang="en-US" dirty="0" smtClean="0"/>
              <a:t>This </a:t>
            </a:r>
            <a:r>
              <a:rPr lang="en-US" dirty="0"/>
              <a:t>can be added to the cell state,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fact that he told all this over the phone is a less important fact and can be ignored.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process of adding some new information can be done via the input gate.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008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decide what we’re going to output.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output will be based on our cell state, but will be a filtered version.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we run a sigmoid layer which decides what parts of the cell state we’re going to output.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we put the cell state through </a:t>
            </a:r>
            <a:r>
              <a:rPr lang="en-US" dirty="0" err="1"/>
              <a:t>tanh</a:t>
            </a:r>
            <a:r>
              <a:rPr lang="en-US" dirty="0"/>
              <a:t> (to push the values to be between −1 and 1) </a:t>
            </a:r>
            <a:r>
              <a:rPr lang="en-US" dirty="0" smtClean="0"/>
              <a:t>and multiply </a:t>
            </a:r>
            <a:r>
              <a:rPr lang="en-US" dirty="0"/>
              <a:t>it by the output of the sigmoid gate, so that we only output the parts we decided to.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68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0932" y="587828"/>
            <a:ext cx="3680885" cy="901337"/>
          </a:xfrm>
        </p:spPr>
        <p:txBody>
          <a:bodyPr/>
          <a:lstStyle/>
          <a:p>
            <a:r>
              <a:rPr lang="en-IN" dirty="0" smtClean="0"/>
              <a:t>Output gate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93" y="1867988"/>
            <a:ext cx="5703699" cy="483325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20931" y="1867988"/>
            <a:ext cx="4421778" cy="423236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Creating a vector after applying </a:t>
            </a:r>
            <a:r>
              <a:rPr lang="en-US" dirty="0" err="1"/>
              <a:t>tanh</a:t>
            </a:r>
            <a:r>
              <a:rPr lang="en-US" dirty="0"/>
              <a:t> function to the cell state, thereby scaling the values to the range -1 to +1.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Making a filter using the values of h_t-1 and </a:t>
            </a:r>
            <a:r>
              <a:rPr lang="en-US" dirty="0" err="1"/>
              <a:t>x_t</a:t>
            </a:r>
            <a:r>
              <a:rPr lang="en-US" dirty="0"/>
              <a:t>, such that it can regulate the values that need to be output from the vector created above. This filter again employs a sigmoid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Multiplying the value of this regulatory filter to the vector created in step 1, and sending it out as a output and also to the hidden state of the next cell.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917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GATE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00" y="2886068"/>
            <a:ext cx="10048674" cy="25786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80620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gate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10788"/>
            <a:ext cx="10131425" cy="1437924"/>
          </a:xfrm>
        </p:spPr>
      </p:pic>
      <p:sp>
        <p:nvSpPr>
          <p:cNvPr id="5" name="Rectangle 4"/>
          <p:cNvSpPr/>
          <p:nvPr/>
        </p:nvSpPr>
        <p:spPr>
          <a:xfrm>
            <a:off x="685800" y="3993633"/>
            <a:ext cx="109923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phrase, there could be a number of options for the empty space. But we know that the current input of ‘brave’, is an adjective that is used to describe a noun.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Thus</a:t>
            </a:r>
            <a:r>
              <a:rPr lang="en-US" dirty="0"/>
              <a:t>, whatever word follows, has a strong tendency of being a noun. And thus, Bob could be an apt output.</a:t>
            </a:r>
          </a:p>
          <a:p>
            <a:endParaRPr lang="en-US" dirty="0"/>
          </a:p>
          <a:p>
            <a:r>
              <a:rPr lang="en-US" dirty="0"/>
              <a:t>This job of selecting useful information from the current cell state and showing it out as an output is done via the output 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7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of Long-Term Dependencies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14" y="2585675"/>
            <a:ext cx="7918272" cy="3649662"/>
          </a:xfrm>
        </p:spPr>
      </p:pic>
    </p:spTree>
    <p:extLst>
      <p:ext uri="{BB962C8B-B14F-4D97-AF65-F5344CB8AC3E}">
        <p14:creationId xmlns:p14="http://schemas.microsoft.com/office/powerpoint/2010/main" val="233367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of Long-Term Dependencies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ere </a:t>
            </a:r>
            <a:r>
              <a:rPr lang="en-US" dirty="0"/>
              <a:t>are also cases where we need more context. Consider trying to predict the last word in the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 </a:t>
            </a:r>
            <a:r>
              <a:rPr lang="en-US" sz="2800" dirty="0">
                <a:solidFill>
                  <a:srgbClr val="FFFF00"/>
                </a:solidFill>
              </a:rPr>
              <a:t>“I grew up in </a:t>
            </a:r>
            <a:r>
              <a:rPr lang="en-US" sz="2800" dirty="0" smtClean="0">
                <a:solidFill>
                  <a:srgbClr val="FFFF00"/>
                </a:solidFill>
              </a:rPr>
              <a:t>India… </a:t>
            </a:r>
            <a:r>
              <a:rPr lang="en-US" sz="2800" dirty="0">
                <a:solidFill>
                  <a:srgbClr val="FFFF00"/>
                </a:solidFill>
              </a:rPr>
              <a:t>I speak fluent </a:t>
            </a:r>
            <a:r>
              <a:rPr lang="en-US" sz="2800" i="1" dirty="0" smtClean="0">
                <a:solidFill>
                  <a:srgbClr val="FFFF00"/>
                </a:solidFill>
              </a:rPr>
              <a:t>Hindi”</a:t>
            </a:r>
            <a:r>
              <a:rPr lang="en-US" sz="2800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dirty="0"/>
              <a:t>Recent information suggests that the next word is probably the name of a language, but if we want to narrow down which language, we need the context of France, from further back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It’s entirely possible for the gap between the relevant information and the point where it is needed to become very large.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76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04905"/>
            <a:ext cx="10131425" cy="3489579"/>
          </a:xfrm>
        </p:spPr>
      </p:pic>
    </p:spTree>
    <p:extLst>
      <p:ext uri="{BB962C8B-B14F-4D97-AF65-F5344CB8AC3E}">
        <p14:creationId xmlns:p14="http://schemas.microsoft.com/office/powerpoint/2010/main" val="203186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</a:t>
            </a:r>
            <a:r>
              <a:rPr lang="en-US" dirty="0"/>
              <a:t>a special kind of RNN, capable of learning long-term dependencies</a:t>
            </a:r>
            <a:r>
              <a:rPr lang="en-US" dirty="0" smtClean="0"/>
              <a:t>.</a:t>
            </a:r>
          </a:p>
          <a:p>
            <a:r>
              <a:rPr lang="en-US" dirty="0"/>
              <a:t>LSTMs are explicitly designed to avoid the long-term dependency problem. </a:t>
            </a:r>
            <a:endParaRPr lang="en-US" dirty="0" smtClean="0"/>
          </a:p>
          <a:p>
            <a:r>
              <a:rPr lang="en-US" dirty="0" smtClean="0"/>
              <a:t>Remembering </a:t>
            </a:r>
            <a:r>
              <a:rPr lang="en-US" dirty="0"/>
              <a:t>information for long periods of time is practically their default behavior, not something they struggle to learn!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33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recurrent neural networks have the form of a chain of repeating modules of neural 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standard RNNs, this repeating module will have a very simple structure, such as a single </a:t>
            </a:r>
            <a:r>
              <a:rPr lang="en-US" dirty="0" err="1"/>
              <a:t>tanh</a:t>
            </a:r>
            <a:r>
              <a:rPr lang="en-US" dirty="0"/>
              <a:t> layer.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18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44" y="2298292"/>
            <a:ext cx="9752730" cy="3649662"/>
          </a:xfrm>
        </p:spPr>
      </p:pic>
    </p:spTree>
    <p:extLst>
      <p:ext uri="{BB962C8B-B14F-4D97-AF65-F5344CB8AC3E}">
        <p14:creationId xmlns:p14="http://schemas.microsoft.com/office/powerpoint/2010/main" val="134912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87384"/>
            <a:ext cx="10131425" cy="1920240"/>
          </a:xfrm>
        </p:spPr>
        <p:txBody>
          <a:bodyPr>
            <a:normAutofit fontScale="90000"/>
          </a:bodyPr>
          <a:lstStyle/>
          <a:p>
            <a:r>
              <a:rPr lang="en-US" dirty="0"/>
              <a:t>LSTMs also have this chain like structure, but the repeating module has a different structure. Instead of having a single neural network layer, there are four, interacting in a very special way.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3" y="2402795"/>
            <a:ext cx="9713580" cy="3649662"/>
          </a:xfrm>
        </p:spPr>
      </p:pic>
    </p:spTree>
    <p:extLst>
      <p:ext uri="{BB962C8B-B14F-4D97-AF65-F5344CB8AC3E}">
        <p14:creationId xmlns:p14="http://schemas.microsoft.com/office/powerpoint/2010/main" val="963433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98</TotalTime>
  <Words>1181</Words>
  <Application>Microsoft Office PowerPoint</Application>
  <PresentationFormat>Widescreen</PresentationFormat>
  <Paragraphs>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Celestial</vt:lpstr>
      <vt:lpstr>LSTM</vt:lpstr>
      <vt:lpstr>Problem of Long-Term Dependencies </vt:lpstr>
      <vt:lpstr>Problem of Long-Term Dependencies </vt:lpstr>
      <vt:lpstr>Problem of Long-Term Dependencies </vt:lpstr>
      <vt:lpstr>PowerPoint Presentation</vt:lpstr>
      <vt:lpstr>LSTM </vt:lpstr>
      <vt:lpstr>LSTM</vt:lpstr>
      <vt:lpstr>LSTM</vt:lpstr>
      <vt:lpstr>LSTMs also have this chain like structure, but the repeating module has a different structure. Instead of having a single neural network layer, there are four, interacting in a very special way.</vt:lpstr>
      <vt:lpstr>LSTM notation</vt:lpstr>
      <vt:lpstr>Cell ,cell state &amp; Hidden STATE</vt:lpstr>
      <vt:lpstr>Idea Behind LSTMs </vt:lpstr>
      <vt:lpstr>Gates</vt:lpstr>
      <vt:lpstr>Gates</vt:lpstr>
      <vt:lpstr>Step-by-Step LSTM Walk Through </vt:lpstr>
      <vt:lpstr>Forget gate</vt:lpstr>
      <vt:lpstr>Forget gate</vt:lpstr>
      <vt:lpstr>Forget gate Example </vt:lpstr>
      <vt:lpstr>Input gate</vt:lpstr>
      <vt:lpstr> three-step process</vt:lpstr>
      <vt:lpstr>PowerPoint Presentation</vt:lpstr>
      <vt:lpstr>INPUT Gate example</vt:lpstr>
      <vt:lpstr>Output gate</vt:lpstr>
      <vt:lpstr>Output gate</vt:lpstr>
      <vt:lpstr>OUTPUT GATE</vt:lpstr>
      <vt:lpstr>Output 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shukla</dc:creator>
  <cp:lastModifiedBy>aayush shukla</cp:lastModifiedBy>
  <cp:revision>10</cp:revision>
  <dcterms:created xsi:type="dcterms:W3CDTF">2019-12-05T18:38:39Z</dcterms:created>
  <dcterms:modified xsi:type="dcterms:W3CDTF">2019-12-05T20:17:20Z</dcterms:modified>
</cp:coreProperties>
</file>