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imes New Roman Bold" charset="1" panose="02030802070405020303"/>
      <p:regular r:id="rId26"/>
    </p:embeddedFont>
    <p:embeddedFont>
      <p:font typeface="Times New Roman" charset="1" panose="020305020704050203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4261" y="6677503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2184892" y="-10287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56989" y="256529"/>
            <a:ext cx="2536956" cy="2536956"/>
          </a:xfrm>
          <a:custGeom>
            <a:avLst/>
            <a:gdLst/>
            <a:ahLst/>
            <a:cxnLst/>
            <a:rect r="r" b="b" t="t" l="l"/>
            <a:pathLst>
              <a:path h="2536956" w="2536956">
                <a:moveTo>
                  <a:pt x="0" y="0"/>
                </a:moveTo>
                <a:lnTo>
                  <a:pt x="2536956" y="0"/>
                </a:lnTo>
                <a:lnTo>
                  <a:pt x="2536956" y="2536956"/>
                </a:lnTo>
                <a:lnTo>
                  <a:pt x="0" y="253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63061" y="5677378"/>
            <a:ext cx="15524811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83"/>
              </a:lnSpc>
              <a:spcBef>
                <a:spcPct val="0"/>
              </a:spcBef>
            </a:pPr>
            <a:r>
              <a:rPr lang="en-US" b="true" sz="5819" spc="5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CE672 TERM PAPER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22068" y="7542749"/>
            <a:ext cx="676593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60"/>
              </a:lnSpc>
              <a:spcBef>
                <a:spcPct val="0"/>
              </a:spcBef>
            </a:pPr>
            <a:r>
              <a:rPr lang="en-US" b="true" sz="2717" spc="8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by: Group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3080" y="2606795"/>
            <a:ext cx="17324774" cy="258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17"/>
              </a:lnSpc>
              <a:spcBef>
                <a:spcPct val="0"/>
              </a:spcBef>
            </a:pPr>
            <a:r>
              <a:rPr lang="en-US" sz="6611" spc="198">
                <a:solidFill>
                  <a:srgbClr val="3F3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</a:t>
            </a:r>
            <a:r>
              <a:rPr lang="en-US" sz="6611" spc="198">
                <a:solidFill>
                  <a:srgbClr val="3F3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rvised Classification Techniques for Remotely Sensed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75062" y="6799799"/>
            <a:ext cx="8500809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90"/>
              </a:lnSpc>
              <a:spcBef>
                <a:spcPct val="0"/>
              </a:spcBef>
            </a:pPr>
            <a:r>
              <a:rPr lang="en-US" sz="2991" spc="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PROF. ONKAR DIKSHIT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03449" y="8228549"/>
            <a:ext cx="6784551" cy="1533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61127" indent="-230564" lvl="1">
              <a:lnSpc>
                <a:spcPts val="2990"/>
              </a:lnSpc>
              <a:buFont typeface="Arial"/>
              <a:buChar char="•"/>
            </a:pPr>
            <a:r>
              <a:rPr lang="en-US" b="true" sz="21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Aayush Sidana (220023)</a:t>
            </a:r>
          </a:p>
          <a:p>
            <a:pPr algn="just" marL="461127" indent="-230564" lvl="1">
              <a:lnSpc>
                <a:spcPts val="2990"/>
              </a:lnSpc>
              <a:buFont typeface="Arial"/>
              <a:buChar char="•"/>
            </a:pPr>
            <a:r>
              <a:rPr lang="en-US" b="true" sz="21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Amipriya Anand (220122)</a:t>
            </a:r>
          </a:p>
          <a:p>
            <a:pPr algn="just" marL="461127" indent="-230564" lvl="1">
              <a:lnSpc>
                <a:spcPts val="2990"/>
              </a:lnSpc>
              <a:buFont typeface="Arial"/>
              <a:buChar char="•"/>
            </a:pPr>
            <a:r>
              <a:rPr lang="en-US" b="true" sz="21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Hardik Gupta (220419)</a:t>
            </a:r>
          </a:p>
          <a:p>
            <a:pPr algn="just" marL="461127" indent="-230564" lvl="1">
              <a:lnSpc>
                <a:spcPts val="2990"/>
              </a:lnSpc>
              <a:buFont typeface="Arial"/>
              <a:buChar char="•"/>
            </a:pPr>
            <a:r>
              <a:rPr lang="en-US" b="true" sz="213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Kumar Aditya (220592)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5180" y="0"/>
            <a:ext cx="16354499" cy="10209653"/>
          </a:xfrm>
          <a:custGeom>
            <a:avLst/>
            <a:gdLst/>
            <a:ahLst/>
            <a:cxnLst/>
            <a:rect r="r" b="b" t="t" l="l"/>
            <a:pathLst>
              <a:path h="10209653" w="16354499">
                <a:moveTo>
                  <a:pt x="0" y="0"/>
                </a:moveTo>
                <a:lnTo>
                  <a:pt x="16354499" y="0"/>
                </a:lnTo>
                <a:lnTo>
                  <a:pt x="16354499" y="10209653"/>
                </a:lnTo>
                <a:lnTo>
                  <a:pt x="0" y="10209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70307" y="2597842"/>
            <a:ext cx="12947387" cy="697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Approach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the original 200 spectral bands directly as f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eatures for classifi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cation.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Training/Testi</a:t>
            </a: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ng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Split labeled dat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(80% Test, 20% Train, Stratified). Scaled using StandardScaler (fit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tr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ain).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</a:t>
            </a: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ey Observations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(Overall Accuracy - OA on Test Set):</a:t>
            </a:r>
          </a:p>
          <a:p>
            <a:pPr algn="just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SVM (RBF): ~83.5% (Best performer on raw data)</a:t>
            </a:r>
          </a:p>
          <a:p>
            <a:pPr algn="just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KNN (k=5): ~70.5%</a:t>
            </a:r>
          </a:p>
          <a:p>
            <a:pPr algn="just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Minimum Distance: ~42.2%</a:t>
            </a:r>
          </a:p>
          <a:p>
            <a:pPr algn="just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GML (QDA): ~39.4%</a:t>
            </a:r>
          </a:p>
          <a:p>
            <a:pPr algn="just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Parallele</a:t>
            </a: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piped: ~16.8% (Poor performance)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Conclusion: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Standard classifiers (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GML, MinDist, Parallelepiped) struggled. SVM and KNN better, but room for improvement exists. </a:t>
            </a:r>
            <a:r>
              <a:rPr lang="en-US" b="true" sz="2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Low accuracy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motivates exploring feature extraction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851593" y="1503928"/>
            <a:ext cx="14584814" cy="842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0"/>
              </a:lnSpc>
            </a:pPr>
            <a:r>
              <a:rPr lang="en-US" sz="6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RAW SP</a:t>
            </a:r>
            <a:r>
              <a:rPr lang="en-US" sz="6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ECTRAL FEATURES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5180" y="0"/>
            <a:ext cx="16354499" cy="10209653"/>
          </a:xfrm>
          <a:custGeom>
            <a:avLst/>
            <a:gdLst/>
            <a:ahLst/>
            <a:cxnLst/>
            <a:rect r="r" b="b" t="t" l="l"/>
            <a:pathLst>
              <a:path h="10209653" w="16354499">
                <a:moveTo>
                  <a:pt x="0" y="0"/>
                </a:moveTo>
                <a:lnTo>
                  <a:pt x="16354499" y="0"/>
                </a:lnTo>
                <a:lnTo>
                  <a:pt x="16354499" y="10209653"/>
                </a:lnTo>
                <a:lnTo>
                  <a:pt x="0" y="10209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70307" y="3114675"/>
            <a:ext cx="12947387" cy="601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6"/>
              </a:lnSpc>
            </a:pPr>
            <a:r>
              <a:rPr lang="en-US" sz="307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Why Extract Features?</a:t>
            </a:r>
          </a:p>
          <a:p>
            <a:pPr algn="just" marL="664053" indent="-332026" lvl="1">
              <a:lnSpc>
                <a:spcPts val="4306"/>
              </a:lnSpc>
              <a:buFont typeface="Arial"/>
              <a:buChar char="•"/>
            </a:pPr>
            <a:r>
              <a:rPr lang="en-US" b="true" sz="307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Reduce Dimensionality: 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Combat 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"curse of d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imensio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nality", reduce computation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 cost.</a:t>
            </a:r>
          </a:p>
          <a:p>
            <a:pPr algn="just" marL="664053" indent="-332026" lvl="1">
              <a:lnSpc>
                <a:spcPts val="4306"/>
              </a:lnSpc>
              <a:buFont typeface="Arial"/>
              <a:buChar char="•"/>
            </a:pPr>
            <a:r>
              <a:rPr lang="en-US" b="true" sz="307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Remove Redundancy: 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Hyperspectral bands are ofte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highly correl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ated.</a:t>
            </a:r>
          </a:p>
          <a:p>
            <a:pPr algn="just" marL="664053" indent="-332026" lvl="1">
              <a:lnSpc>
                <a:spcPts val="4306"/>
              </a:lnSpc>
              <a:buFont typeface="Arial"/>
              <a:buChar char="•"/>
            </a:pPr>
            <a:r>
              <a:rPr lang="en-US" b="true" sz="307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</a:t>
            </a:r>
            <a:r>
              <a:rPr lang="en-US" b="true" sz="307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 Discriminability: 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new features that better separate classes.</a:t>
            </a:r>
          </a:p>
          <a:p>
            <a:pPr algn="just" marL="664053" indent="-332026" lvl="1">
              <a:lnSpc>
                <a:spcPts val="4306"/>
              </a:lnSpc>
              <a:buFont typeface="Arial"/>
              <a:buChar char="•"/>
            </a:pPr>
            <a:r>
              <a:rPr lang="en-US" b="true" sz="307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Incorporate Spatial Context: 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labels often de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pend on neighboring pixels (</a:t>
            </a: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captured by raw spectral features alone).</a:t>
            </a:r>
          </a:p>
          <a:p>
            <a:pPr algn="just" marL="664053" indent="-332026" lvl="1">
              <a:lnSpc>
                <a:spcPts val="4306"/>
              </a:lnSpc>
              <a:buFont typeface="Arial"/>
              <a:buChar char="•"/>
            </a:pPr>
            <a:r>
              <a:rPr lang="en-US" b="true" sz="307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Methods Explored:</a:t>
            </a:r>
          </a:p>
          <a:p>
            <a:pPr algn="just" marL="1328106" indent="-442702" lvl="2">
              <a:lnSpc>
                <a:spcPts val="4306"/>
              </a:lnSpc>
              <a:buFont typeface="Arial"/>
              <a:buChar char="⚬"/>
            </a:pP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Component Analysis (PCA)</a:t>
            </a:r>
          </a:p>
          <a:p>
            <a:pPr algn="just" marL="1328106" indent="-442702" lvl="2">
              <a:lnSpc>
                <a:spcPts val="4306"/>
              </a:lnSpc>
              <a:buFont typeface="Arial"/>
              <a:buChar char="⚬"/>
            </a:pPr>
            <a:r>
              <a:rPr lang="en-US" sz="30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Patches Network (RPNet) - Spatial-Spectral</a:t>
            </a:r>
          </a:p>
          <a:p>
            <a:pPr algn="just">
              <a:lnSpc>
                <a:spcPts val="430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00688" y="1412053"/>
            <a:ext cx="15886623" cy="149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0"/>
              </a:lnSpc>
            </a:pPr>
            <a:r>
              <a:rPr lang="en-US" sz="6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</a:t>
            </a:r>
            <a:r>
              <a:rPr lang="en-US" sz="6000" spc="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TION FOR FEATURE EXTRACTION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5180" y="0"/>
            <a:ext cx="16354499" cy="10209653"/>
          </a:xfrm>
          <a:custGeom>
            <a:avLst/>
            <a:gdLst/>
            <a:ahLst/>
            <a:cxnLst/>
            <a:rect r="r" b="b" t="t" l="l"/>
            <a:pathLst>
              <a:path h="10209653" w="16354499">
                <a:moveTo>
                  <a:pt x="0" y="0"/>
                </a:moveTo>
                <a:lnTo>
                  <a:pt x="16354499" y="0"/>
                </a:lnTo>
                <a:lnTo>
                  <a:pt x="16354499" y="10209653"/>
                </a:lnTo>
                <a:lnTo>
                  <a:pt x="0" y="10209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94890" y="2463717"/>
            <a:ext cx="11975079" cy="615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4616" indent="-372308" lvl="1">
              <a:lnSpc>
                <a:spcPts val="4828"/>
              </a:lnSpc>
              <a:buFont typeface="Arial"/>
              <a:buChar char="•"/>
            </a:pPr>
            <a:r>
              <a:rPr lang="en-US" b="true" sz="344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Concept</a:t>
            </a:r>
            <a:r>
              <a:rPr lang="en-US" sz="3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Transforms original correlated band</a:t>
            </a:r>
            <a:r>
              <a:rPr lang="en-US" sz="3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into a smaller set of uncorrelated Principal Com</a:t>
            </a:r>
            <a:r>
              <a:rPr lang="en-US" sz="3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ponents</a:t>
            </a:r>
            <a:r>
              <a:rPr lang="en-US" sz="3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(PCs) that capture maximum variance.</a:t>
            </a:r>
          </a:p>
          <a:p>
            <a:pPr algn="just" marL="744616" indent="-372308" lvl="1">
              <a:lnSpc>
                <a:spcPts val="4828"/>
              </a:lnSpc>
              <a:buFont typeface="Arial"/>
              <a:buChar char="•"/>
            </a:pPr>
            <a:r>
              <a:rPr lang="en-US" b="true" sz="344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</a:t>
            </a:r>
            <a:r>
              <a:rPr lang="en-US" b="true" sz="344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lementation:</a:t>
            </a:r>
            <a:r>
              <a:rPr lang="en-US" sz="3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sklearn.decomposition.PCA</a:t>
            </a:r>
          </a:p>
          <a:p>
            <a:pPr algn="just" marL="744616" indent="-372308" lvl="1">
              <a:lnSpc>
                <a:spcPts val="4828"/>
              </a:lnSpc>
              <a:buFont typeface="Arial"/>
              <a:buChar char="•"/>
            </a:pPr>
            <a:r>
              <a:rPr lang="en-US" b="true" sz="344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Experiment</a:t>
            </a:r>
            <a:r>
              <a:rPr lang="en-US" sz="3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first 4 Principal Components (based on variance vs. accuracy analysis in Project) Features were scaled post-PCA.</a:t>
            </a:r>
          </a:p>
          <a:p>
            <a:pPr algn="just" marL="744616" indent="-372308" lvl="1">
              <a:lnSpc>
                <a:spcPts val="4828"/>
              </a:lnSpc>
              <a:buFont typeface="Arial"/>
              <a:buChar char="•"/>
            </a:pPr>
            <a:r>
              <a:rPr lang="en-US" b="true" sz="344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(Optional)</a:t>
            </a:r>
            <a:r>
              <a:rPr lang="en-US" sz="3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Include plot showing variance explained vs. number of components.</a:t>
            </a:r>
          </a:p>
          <a:p>
            <a:pPr algn="just">
              <a:lnSpc>
                <a:spcPts val="482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289510" y="1580068"/>
            <a:ext cx="13708980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b="true" sz="5000" spc="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</a:t>
            </a:r>
            <a:r>
              <a:rPr lang="en-US" b="true" sz="5000" spc="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eature Extraction Method 1: PCA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5180" y="0"/>
            <a:ext cx="16354499" cy="10209653"/>
          </a:xfrm>
          <a:custGeom>
            <a:avLst/>
            <a:gdLst/>
            <a:ahLst/>
            <a:cxnLst/>
            <a:rect r="r" b="b" t="t" l="l"/>
            <a:pathLst>
              <a:path h="10209653" w="16354499">
                <a:moveTo>
                  <a:pt x="0" y="0"/>
                </a:moveTo>
                <a:lnTo>
                  <a:pt x="16354499" y="0"/>
                </a:lnTo>
                <a:lnTo>
                  <a:pt x="16354499" y="10209653"/>
                </a:lnTo>
                <a:lnTo>
                  <a:pt x="0" y="10209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76570" y="2322324"/>
            <a:ext cx="14734860" cy="743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780" indent="-345390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Concept: 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method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learn spatial-spectral features. Aims to capture local spatial c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ontext often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missed by purely spectral methods.</a:t>
            </a:r>
          </a:p>
          <a:p>
            <a:pPr algn="just" marL="690780" indent="-345390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</a:t>
            </a: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lementation Steps :</a:t>
            </a:r>
          </a:p>
          <a:p>
            <a:pPr algn="just" marL="1381560" indent="-460520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PCA + Whitening on raw data (e.g., 4 components).</a:t>
            </a:r>
          </a:p>
          <a:p>
            <a:pPr algn="just" marL="1381560" indent="-460520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Iteratively:</a:t>
            </a:r>
          </a:p>
          <a:p>
            <a:pPr algn="just" marL="1381560" indent="-460520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random patches (e.g., 20x20) from feature map.</a:t>
            </a:r>
          </a:p>
          <a:p>
            <a:pPr algn="just" marL="1381560" indent="-460520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patches as fixed filters in a Convolutional layer (torch).</a:t>
            </a:r>
          </a:p>
          <a:p>
            <a:pPr algn="just" marL="1381560" indent="-460520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Optional intermediate PCA between layers (L=3 layers used).</a:t>
            </a:r>
          </a:p>
          <a:p>
            <a:pPr algn="just" marL="1381560" indent="-460520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Concatenate features from all layers.</a:t>
            </a:r>
          </a:p>
          <a:p>
            <a:pPr algn="just" marL="1381560" indent="-460520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Combine: Concatenate derived RPNet features with original (scaled) spectral data.</a:t>
            </a:r>
          </a:p>
          <a:p>
            <a:pPr algn="just" marL="1381560" indent="-460520" lvl="2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Scaling (StandardScaler).</a:t>
            </a:r>
          </a:p>
          <a:p>
            <a:pPr algn="just">
              <a:lnSpc>
                <a:spcPts val="44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289510" y="1441678"/>
            <a:ext cx="13708980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b="true" sz="5000" spc="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</a:t>
            </a:r>
            <a:r>
              <a:rPr lang="en-US" b="true" sz="5000" spc="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eature Extraction Method 2: RPNet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5180" y="0"/>
            <a:ext cx="16354499" cy="10209653"/>
          </a:xfrm>
          <a:custGeom>
            <a:avLst/>
            <a:gdLst/>
            <a:ahLst/>
            <a:cxnLst/>
            <a:rect r="r" b="b" t="t" l="l"/>
            <a:pathLst>
              <a:path h="10209653" w="16354499">
                <a:moveTo>
                  <a:pt x="0" y="0"/>
                </a:moveTo>
                <a:lnTo>
                  <a:pt x="16354499" y="0"/>
                </a:lnTo>
                <a:lnTo>
                  <a:pt x="16354499" y="10209653"/>
                </a:lnTo>
                <a:lnTo>
                  <a:pt x="0" y="10209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82059" y="2609970"/>
            <a:ext cx="14123882" cy="664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9683" indent="-364841" lvl="1">
              <a:lnSpc>
                <a:spcPts val="4731"/>
              </a:lnSpc>
              <a:buFont typeface="Arial"/>
              <a:buChar char="•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Approach: 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Classified using the first 4 Principal Components as features.</a:t>
            </a:r>
          </a:p>
          <a:p>
            <a:pPr algn="just" marL="729683" indent="-364841" lvl="1">
              <a:lnSpc>
                <a:spcPts val="4731"/>
              </a:lnSpc>
              <a:buFont typeface="Arial"/>
              <a:buChar char="•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Observations (OA on Test Set):</a:t>
            </a:r>
          </a:p>
          <a:p>
            <a:pPr algn="just" marL="1459365" indent="-486455" lvl="2">
              <a:lnSpc>
                <a:spcPts val="4731"/>
              </a:lnSpc>
              <a:buFont typeface="Arial"/>
              <a:buChar char="⚬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GML (QDA): ~60.2% (Improved significantly vs. Raw)</a:t>
            </a:r>
          </a:p>
          <a:p>
            <a:pPr algn="just" marL="1459365" indent="-486455" lvl="2">
              <a:lnSpc>
                <a:spcPts val="4731"/>
              </a:lnSpc>
              <a:buFont typeface="Arial"/>
              <a:buChar char="⚬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SVM (RBF): ~68.8% (Decreased vs. Raw)</a:t>
            </a:r>
          </a:p>
          <a:p>
            <a:pPr algn="just" marL="1459365" indent="-486455" lvl="2">
              <a:lnSpc>
                <a:spcPts val="4731"/>
              </a:lnSpc>
              <a:buFont typeface="Arial"/>
              <a:buChar char="⚬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KNN (k=5):</a:t>
            </a: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~68.7% (Decreased vs.</a:t>
            </a: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Raw)</a:t>
            </a:r>
          </a:p>
          <a:p>
            <a:pPr algn="just" marL="1459365" indent="-486455" lvl="2">
              <a:lnSpc>
                <a:spcPts val="4731"/>
              </a:lnSpc>
              <a:buFont typeface="Arial"/>
              <a:buChar char="⚬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Minimum Distance: ~39.9% (Slight Decrease)</a:t>
            </a:r>
          </a:p>
          <a:p>
            <a:pPr algn="just" marL="1459365" indent="-486455" lvl="2">
              <a:lnSpc>
                <a:spcPts val="4731"/>
              </a:lnSpc>
              <a:buFont typeface="Arial"/>
              <a:buChar char="⚬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Parall</a:t>
            </a: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elepiped: ~3.8% (Decreased significantly)</a:t>
            </a:r>
          </a:p>
          <a:p>
            <a:pPr algn="just" marL="729683" indent="-364841" lvl="1">
              <a:lnSpc>
                <a:spcPts val="4731"/>
              </a:lnSpc>
              <a:buFont typeface="Arial"/>
              <a:buChar char="•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Conclusion: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Mixed results. PCA (n=4) helped GML but h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 the top performers (SVM, KNN) likely due 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loss of some discriminative information in discarded components.</a:t>
            </a:r>
          </a:p>
          <a:p>
            <a:pPr algn="just">
              <a:lnSpc>
                <a:spcPts val="473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289510" y="1637745"/>
            <a:ext cx="13708980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b="true" sz="5000" spc="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 with PCA F</a:t>
            </a:r>
            <a:r>
              <a:rPr lang="en-US" b="true" sz="5000" spc="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eatures (n=4)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5180" y="0"/>
            <a:ext cx="16354499" cy="10209653"/>
          </a:xfrm>
          <a:custGeom>
            <a:avLst/>
            <a:gdLst/>
            <a:ahLst/>
            <a:cxnLst/>
            <a:rect r="r" b="b" t="t" l="l"/>
            <a:pathLst>
              <a:path h="10209653" w="16354499">
                <a:moveTo>
                  <a:pt x="0" y="0"/>
                </a:moveTo>
                <a:lnTo>
                  <a:pt x="16354499" y="0"/>
                </a:lnTo>
                <a:lnTo>
                  <a:pt x="16354499" y="10209653"/>
                </a:lnTo>
                <a:lnTo>
                  <a:pt x="0" y="10209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82059" y="2342808"/>
            <a:ext cx="14123882" cy="724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9683" indent="-364841" lvl="1">
              <a:lnSpc>
                <a:spcPts val="4731"/>
              </a:lnSpc>
              <a:buFont typeface="Arial"/>
              <a:buChar char="•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Approach: 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Classified using the combined spatial (RPNet) and spectral features.</a:t>
            </a:r>
          </a:p>
          <a:p>
            <a:pPr algn="just" marL="729683" indent="-364841" lvl="1">
              <a:lnSpc>
                <a:spcPts val="4731"/>
              </a:lnSpc>
              <a:buFont typeface="Arial"/>
              <a:buChar char="•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Observations (OA on Test Set):</a:t>
            </a:r>
          </a:p>
          <a:p>
            <a:pPr algn="just" marL="1459365" indent="-486455" lvl="2">
              <a:lnSpc>
                <a:spcPts val="4731"/>
              </a:lnSpc>
              <a:buFont typeface="Arial"/>
              <a:buChar char="⚬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SVM (RBF): ~97.4% (Highest accuracy achieved!)</a:t>
            </a:r>
          </a:p>
          <a:p>
            <a:pPr algn="just" marL="1459365" indent="-486455" lvl="2">
              <a:lnSpc>
                <a:spcPts val="4731"/>
              </a:lnSpc>
              <a:buFont typeface="Arial"/>
              <a:buChar char="⚬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KNN (k=5): </a:t>
            </a: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~91.1% (Significant improvement</a:t>
            </a: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)</a:t>
            </a:r>
          </a:p>
          <a:p>
            <a:pPr algn="just" marL="1459365" indent="-486455" lvl="2">
              <a:lnSpc>
                <a:spcPts val="4731"/>
              </a:lnSpc>
              <a:buFont typeface="Arial"/>
              <a:buChar char="⚬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Minimum Distance: ~57.6% (Improved vs. Raw/PCA)</a:t>
            </a:r>
          </a:p>
          <a:p>
            <a:pPr algn="just" marL="1459365" indent="-486455" lvl="2">
              <a:lnSpc>
                <a:spcPts val="4731"/>
              </a:lnSpc>
              <a:buFont typeface="Arial"/>
              <a:buChar char="⚬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Parall</a:t>
            </a: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elepiped: ~52.1% (Vastly improved vs. Raw/PCA)</a:t>
            </a:r>
          </a:p>
          <a:p>
            <a:pPr algn="just" marL="1459365" indent="-486455" lvl="2">
              <a:lnSpc>
                <a:spcPts val="4731"/>
              </a:lnSpc>
              <a:buFont typeface="Arial"/>
              <a:buChar char="⚬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GML (QDA): ~40.9% (Similar to Raw, worse than PCA)</a:t>
            </a:r>
          </a:p>
          <a:p>
            <a:pPr algn="just" marL="729683" indent="-364841" lvl="1">
              <a:lnSpc>
                <a:spcPts val="4731"/>
              </a:lnSpc>
              <a:buFont typeface="Arial"/>
              <a:buChar char="•"/>
            </a:pPr>
            <a:r>
              <a:rPr lang="en-US" b="true" sz="33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Conclusion: 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RPNet features dramatically improv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 performance for mos</a:t>
            </a:r>
            <a:r>
              <a:rPr lang="en-US" sz="337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classifiers, especially SVM and KNN. Highlights the importance of spatial context.</a:t>
            </a:r>
          </a:p>
          <a:p>
            <a:pPr algn="just">
              <a:lnSpc>
                <a:spcPts val="473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289510" y="1504580"/>
            <a:ext cx="13708980" cy="704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b="true" sz="5000" spc="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 with RPNet F</a:t>
            </a:r>
            <a:r>
              <a:rPr lang="en-US" b="true" sz="5000" spc="5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eatures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1224" y="895350"/>
            <a:ext cx="9365551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&amp; RESULTS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9846" y="633365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024830" y="-23065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5039" y="2331840"/>
            <a:ext cx="13277923" cy="6622097"/>
            <a:chOff x="0" y="0"/>
            <a:chExt cx="17703897" cy="88294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703897" cy="8829463"/>
            </a:xfrm>
            <a:custGeom>
              <a:avLst/>
              <a:gdLst/>
              <a:ahLst/>
              <a:cxnLst/>
              <a:rect r="r" b="b" t="t" l="l"/>
              <a:pathLst>
                <a:path h="8829463" w="17703897">
                  <a:moveTo>
                    <a:pt x="0" y="0"/>
                  </a:moveTo>
                  <a:lnTo>
                    <a:pt x="17703897" y="0"/>
                  </a:lnTo>
                  <a:lnTo>
                    <a:pt x="17703897" y="8829463"/>
                  </a:lnTo>
                  <a:lnTo>
                    <a:pt x="0" y="88294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2680560" y="4357581"/>
              <a:ext cx="5023338" cy="3106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01"/>
                </a:lnSpc>
              </a:pPr>
              <a:r>
                <a:rPr lang="en-US" sz="250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 can see that RPNet-</a:t>
              </a:r>
            </a:p>
            <a:p>
              <a:pPr algn="ctr">
                <a:lnSpc>
                  <a:spcPts val="3001"/>
                </a:lnSpc>
                <a:spcBef>
                  <a:spcPct val="0"/>
                </a:spcBef>
              </a:pPr>
              <a:r>
                <a:rPr lang="en-US" sz="250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based features have given us the most accuracy. Also, the SVM classifier was found to be giving us the best performance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91952" y="651014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78854" y="-38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80465" y="2090228"/>
            <a:ext cx="13708378" cy="2924454"/>
          </a:xfrm>
          <a:custGeom>
            <a:avLst/>
            <a:gdLst/>
            <a:ahLst/>
            <a:cxnLst/>
            <a:rect r="r" b="b" t="t" l="l"/>
            <a:pathLst>
              <a:path h="2924454" w="13708378">
                <a:moveTo>
                  <a:pt x="0" y="0"/>
                </a:moveTo>
                <a:lnTo>
                  <a:pt x="13708378" y="0"/>
                </a:lnTo>
                <a:lnTo>
                  <a:pt x="13708378" y="2924454"/>
                </a:lnTo>
                <a:lnTo>
                  <a:pt x="0" y="2924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80465" y="5272318"/>
            <a:ext cx="13708378" cy="2924454"/>
          </a:xfrm>
          <a:custGeom>
            <a:avLst/>
            <a:gdLst/>
            <a:ahLst/>
            <a:cxnLst/>
            <a:rect r="r" b="b" t="t" l="l"/>
            <a:pathLst>
              <a:path h="2924454" w="13708378">
                <a:moveTo>
                  <a:pt x="0" y="0"/>
                </a:moveTo>
                <a:lnTo>
                  <a:pt x="13708378" y="0"/>
                </a:lnTo>
                <a:lnTo>
                  <a:pt x="13708378" y="2924454"/>
                </a:lnTo>
                <a:lnTo>
                  <a:pt x="0" y="29244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5270" y="8453246"/>
            <a:ext cx="12057459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Classified Maps from our analysis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61224" y="895350"/>
            <a:ext cx="9365551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</a:pPr>
            <a:r>
              <a:rPr lang="en-US" sz="6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&amp; RESULTS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88210" y="738769"/>
            <a:ext cx="14111580" cy="8809462"/>
          </a:xfrm>
          <a:custGeom>
            <a:avLst/>
            <a:gdLst/>
            <a:ahLst/>
            <a:cxnLst/>
            <a:rect r="r" b="b" t="t" l="l"/>
            <a:pathLst>
              <a:path h="8809462" w="14111580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09691" y="2753042"/>
            <a:ext cx="8868618" cy="98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5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07946" y="3914458"/>
            <a:ext cx="10472108" cy="406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51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study successfully applied </a:t>
            </a: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supervised classification algorithms</a:t>
            </a: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 marL="755651" indent="-377825" lvl="1">
              <a:lnSpc>
                <a:spcPts val="4515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achieved the best accuracy of nearly </a:t>
            </a: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~99.27% </a:t>
            </a: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</a:t>
            </a: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RPNet-based features</a:t>
            </a: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Gaussian Maximum Likelihood (QDA) </a:t>
            </a: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classifier.</a:t>
            </a:r>
          </a:p>
          <a:p>
            <a:pPr algn="just" marL="755651" indent="-377825" lvl="1">
              <a:lnSpc>
                <a:spcPts val="4515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RPNet </a:t>
            </a: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extraction proved the most effective in terms of accuracy.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8210" y="738769"/>
            <a:ext cx="14111580" cy="8809462"/>
          </a:xfrm>
          <a:custGeom>
            <a:avLst/>
            <a:gdLst/>
            <a:ahLst/>
            <a:cxnLst/>
            <a:rect r="r" b="b" t="t" l="l"/>
            <a:pathLst>
              <a:path h="8809462" w="14111580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85067" y="4467812"/>
            <a:ext cx="11117866" cy="314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</a:t>
            </a: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patial Features</a:t>
            </a: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contain important pattern which may often get missed if we use only </a:t>
            </a: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Spectral Features</a:t>
            </a: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 can explore enhanced feature selection and advanced models.</a:t>
            </a:r>
          </a:p>
          <a:p>
            <a:pPr algn="just">
              <a:lnSpc>
                <a:spcPts val="49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09691" y="2753042"/>
            <a:ext cx="8868618" cy="98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05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763" y="-289061"/>
            <a:ext cx="17846237" cy="11140903"/>
          </a:xfrm>
          <a:custGeom>
            <a:avLst/>
            <a:gdLst/>
            <a:ahLst/>
            <a:cxnLst/>
            <a:rect r="r" b="b" t="t" l="l"/>
            <a:pathLst>
              <a:path h="11140903" w="17846237">
                <a:moveTo>
                  <a:pt x="0" y="0"/>
                </a:moveTo>
                <a:lnTo>
                  <a:pt x="17846237" y="0"/>
                </a:lnTo>
                <a:lnTo>
                  <a:pt x="17846237" y="11140903"/>
                </a:lnTo>
                <a:lnTo>
                  <a:pt x="0" y="111409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0382" y="3105150"/>
            <a:ext cx="14307236" cy="4786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5792" indent="-362896" lvl="1">
              <a:lnSpc>
                <a:spcPts val="4706"/>
              </a:lnSpc>
              <a:buFont typeface="Arial"/>
              <a:buChar char="•"/>
            </a:pPr>
            <a:r>
              <a:rPr lang="en-US" b="true" sz="336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Focus </a:t>
            </a:r>
            <a:r>
              <a:rPr lang="en-US" b="true" sz="336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 supervised classification of hyperspectral remote sensing imagery.</a:t>
            </a:r>
          </a:p>
          <a:p>
            <a:pPr algn="just" marL="725792" indent="-362896" lvl="1">
              <a:lnSpc>
                <a:spcPts val="4706"/>
              </a:lnSpc>
              <a:buFont typeface="Arial"/>
              <a:buChar char="•"/>
            </a:pPr>
            <a:r>
              <a:rPr lang="en-US" b="true" sz="336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Techniques:</a:t>
            </a:r>
            <a:r>
              <a:rPr lang="en-US" sz="3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GML, Parallelepiped, Minimum Distance to Means, KNN, and SVM.</a:t>
            </a:r>
          </a:p>
          <a:p>
            <a:pPr algn="just" marL="725792" indent="-362896" lvl="1">
              <a:lnSpc>
                <a:spcPts val="4706"/>
              </a:lnSpc>
              <a:buFont typeface="Arial"/>
              <a:buChar char="•"/>
            </a:pPr>
            <a:r>
              <a:rPr lang="en-US" b="true" sz="336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</a:t>
            </a:r>
            <a:r>
              <a:rPr lang="en-US" sz="3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Indian Pines hyperspectral imagery.</a:t>
            </a:r>
          </a:p>
          <a:p>
            <a:pPr algn="just" marL="725792" indent="-362896" lvl="1">
              <a:lnSpc>
                <a:spcPts val="4706"/>
              </a:lnSpc>
              <a:buFont typeface="Arial"/>
              <a:buChar char="•"/>
            </a:pPr>
            <a:r>
              <a:rPr lang="en-US" b="true" sz="336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Terms</a:t>
            </a:r>
            <a:r>
              <a:rPr lang="en-US" sz="3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Image classification, training samples, thematic classes.</a:t>
            </a:r>
          </a:p>
          <a:p>
            <a:pPr algn="just" marL="725792" indent="-362896" lvl="1">
              <a:lnSpc>
                <a:spcPts val="4706"/>
              </a:lnSpc>
              <a:buFont typeface="Arial"/>
              <a:buChar char="•"/>
            </a:pPr>
            <a:r>
              <a:rPr lang="en-US" b="true" sz="336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Aim</a:t>
            </a:r>
            <a:r>
              <a:rPr lang="en-US" sz="3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Implement and compare standard supervised classifiers and investigate the impact of feature extraction on classification accuracy for the Indian Pines dataset.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22291" y="1386165"/>
            <a:ext cx="14043418" cy="894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</a:pPr>
            <a:r>
              <a:rPr lang="en-US" sz="6346" spc="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2383" y="3314700"/>
            <a:ext cx="14538120" cy="4118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74"/>
              </a:lnSpc>
            </a:pPr>
            <a:r>
              <a:rPr lang="en-US" sz="11717" spc="35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  <a:p>
            <a:pPr algn="ctr" marL="0" indent="0" lvl="0">
              <a:lnSpc>
                <a:spcPts val="9374"/>
              </a:lnSpc>
            </a:pPr>
          </a:p>
          <a:p>
            <a:pPr algn="ctr">
              <a:lnSpc>
                <a:spcPts val="5054"/>
              </a:lnSpc>
            </a:pPr>
            <a:r>
              <a:rPr lang="en-US" sz="6318" spc="18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</a:p>
          <a:p>
            <a:pPr algn="ctr" marL="0" indent="0" lvl="0">
              <a:lnSpc>
                <a:spcPts val="665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664261" y="6677503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2184892" y="-10287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507431" y="-41517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934347" y="684065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2698" y="-105322"/>
            <a:ext cx="16880196" cy="10537831"/>
          </a:xfrm>
          <a:custGeom>
            <a:avLst/>
            <a:gdLst/>
            <a:ahLst/>
            <a:cxnLst/>
            <a:rect r="r" b="b" t="t" l="l"/>
            <a:pathLst>
              <a:path h="10537831" w="16880196">
                <a:moveTo>
                  <a:pt x="0" y="0"/>
                </a:moveTo>
                <a:lnTo>
                  <a:pt x="16880196" y="0"/>
                </a:lnTo>
                <a:lnTo>
                  <a:pt x="16880196" y="10537831"/>
                </a:lnTo>
                <a:lnTo>
                  <a:pt x="0" y="10537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83196" y="2142407"/>
            <a:ext cx="3379936" cy="3807112"/>
          </a:xfrm>
          <a:custGeom>
            <a:avLst/>
            <a:gdLst/>
            <a:ahLst/>
            <a:cxnLst/>
            <a:rect r="r" b="b" t="t" l="l"/>
            <a:pathLst>
              <a:path h="3807112" w="3379936">
                <a:moveTo>
                  <a:pt x="0" y="0"/>
                </a:moveTo>
                <a:lnTo>
                  <a:pt x="3379936" y="0"/>
                </a:lnTo>
                <a:lnTo>
                  <a:pt x="3379936" y="3807112"/>
                </a:lnTo>
                <a:lnTo>
                  <a:pt x="0" y="38071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83196" y="6153225"/>
            <a:ext cx="4776104" cy="3105075"/>
          </a:xfrm>
          <a:custGeom>
            <a:avLst/>
            <a:gdLst/>
            <a:ahLst/>
            <a:cxnLst/>
            <a:rect r="r" b="b" t="t" l="l"/>
            <a:pathLst>
              <a:path h="3105075" w="4776104">
                <a:moveTo>
                  <a:pt x="0" y="0"/>
                </a:moveTo>
                <a:lnTo>
                  <a:pt x="4776104" y="0"/>
                </a:lnTo>
                <a:lnTo>
                  <a:pt x="4776104" y="3105075"/>
                </a:lnTo>
                <a:lnTo>
                  <a:pt x="0" y="31050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57051" y="2449068"/>
            <a:ext cx="9422496" cy="587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1753" indent="-395877" lvl="1">
              <a:lnSpc>
                <a:spcPts val="5134"/>
              </a:lnSpc>
              <a:buFont typeface="Arial"/>
              <a:buChar char="•"/>
            </a:pPr>
            <a:r>
              <a:rPr lang="en-US" b="true" sz="366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Dataset:</a:t>
            </a:r>
            <a:r>
              <a:rPr lang="en-US" sz="3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India</a:t>
            </a:r>
            <a:r>
              <a:rPr lang="en-US" sz="3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Pines (AVIRIS, 1992).</a:t>
            </a:r>
          </a:p>
          <a:p>
            <a:pPr algn="just" marL="791753" indent="-395877" lvl="1">
              <a:lnSpc>
                <a:spcPts val="5134"/>
              </a:lnSpc>
              <a:buFont typeface="Arial"/>
              <a:buChar char="•"/>
            </a:pPr>
            <a:r>
              <a:rPr lang="en-US" b="true" sz="366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Location:</a:t>
            </a:r>
            <a:r>
              <a:rPr lang="en-US" sz="3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Northwestern Indiana, USA.</a:t>
            </a:r>
          </a:p>
          <a:p>
            <a:pPr algn="just" marL="791753" indent="-395877" lvl="1">
              <a:lnSpc>
                <a:spcPts val="5134"/>
              </a:lnSpc>
              <a:buFont typeface="Arial"/>
              <a:buChar char="•"/>
            </a:pPr>
            <a:r>
              <a:rPr lang="en-US" b="true" sz="366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</a:t>
            </a:r>
            <a:r>
              <a:rPr lang="en-US" b="true" sz="366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haracteristics:</a:t>
            </a:r>
          </a:p>
          <a:p>
            <a:pPr algn="just" marL="1583507" indent="-527836" lvl="2">
              <a:lnSpc>
                <a:spcPts val="5134"/>
              </a:lnSpc>
              <a:buFont typeface="Arial"/>
              <a:buChar char="⚬"/>
            </a:pPr>
            <a:r>
              <a:rPr lang="en-US" sz="3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 clean spectral bands (0.4-2.5 µm).</a:t>
            </a:r>
          </a:p>
          <a:p>
            <a:pPr algn="just" marL="1583507" indent="-527836" lvl="2">
              <a:lnSpc>
                <a:spcPts val="5134"/>
              </a:lnSpc>
              <a:buFont typeface="Arial"/>
              <a:buChar char="⚬"/>
            </a:pPr>
            <a:r>
              <a:rPr lang="en-US" sz="3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145x145</a:t>
            </a:r>
            <a:r>
              <a:rPr lang="en-US" sz="3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pixel image.</a:t>
            </a:r>
          </a:p>
          <a:p>
            <a:pPr algn="just" marL="1583507" indent="-527836" lvl="2">
              <a:lnSpc>
                <a:spcPts val="5134"/>
              </a:lnSpc>
              <a:buFont typeface="Arial"/>
              <a:buChar char="⚬"/>
            </a:pPr>
            <a:r>
              <a:rPr lang="en-US" sz="3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3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land cover classes.</a:t>
            </a:r>
          </a:p>
          <a:p>
            <a:pPr algn="just" marL="791753" indent="-395877" lvl="1">
              <a:lnSpc>
                <a:spcPts val="5134"/>
              </a:lnSpc>
              <a:buFont typeface="Arial"/>
              <a:buChar char="•"/>
            </a:pPr>
            <a:r>
              <a:rPr lang="en-US" b="true" sz="366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Challenges:</a:t>
            </a:r>
            <a:r>
              <a:rPr lang="en-US" sz="366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High-dimensional data,spectral similarity, mixed pixels.</a:t>
            </a:r>
          </a:p>
          <a:p>
            <a:pPr algn="just">
              <a:lnSpc>
                <a:spcPts val="513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898697" y="1247775"/>
            <a:ext cx="12828198" cy="894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</a:pPr>
            <a:r>
              <a:rPr lang="en-US" sz="6346" spc="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</a:t>
            </a:r>
            <a:r>
              <a:rPr lang="en-US" sz="6346" spc="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USED &amp; STUDY AREA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337292" y="-876300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26735" y="674793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4801" y="0"/>
            <a:ext cx="16354499" cy="10209653"/>
          </a:xfrm>
          <a:custGeom>
            <a:avLst/>
            <a:gdLst/>
            <a:ahLst/>
            <a:cxnLst/>
            <a:rect r="r" b="b" t="t" l="l"/>
            <a:pathLst>
              <a:path h="10209653" w="16354499">
                <a:moveTo>
                  <a:pt x="0" y="0"/>
                </a:moveTo>
                <a:lnTo>
                  <a:pt x="16354499" y="0"/>
                </a:lnTo>
                <a:lnTo>
                  <a:pt x="16354499" y="10209653"/>
                </a:lnTo>
                <a:lnTo>
                  <a:pt x="0" y="10209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68635" y="2097299"/>
            <a:ext cx="13150730" cy="716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8065" indent="-334032" lvl="1">
              <a:lnSpc>
                <a:spcPts val="4332"/>
              </a:lnSpc>
              <a:buFont typeface="Arial"/>
              <a:buChar char="•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 the dataset</a:t>
            </a:r>
          </a:p>
          <a:p>
            <a:pPr algn="just" marL="668065" indent="-334032" lvl="1">
              <a:lnSpc>
                <a:spcPts val="4332"/>
              </a:lnSpc>
              <a:buFont typeface="Arial"/>
              <a:buChar char="•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Extra</a:t>
            </a: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ction Approaches:</a:t>
            </a:r>
          </a:p>
          <a:p>
            <a:pPr algn="just" marL="1336129" indent="-445376" lvl="2">
              <a:lnSpc>
                <a:spcPts val="4332"/>
              </a:lnSpc>
              <a:buFont typeface="Arial"/>
              <a:buChar char="⚬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(Raw Image)</a:t>
            </a:r>
          </a:p>
          <a:p>
            <a:pPr algn="just" marL="1336129" indent="-445376" lvl="2">
              <a:lnSpc>
                <a:spcPts val="4332"/>
              </a:lnSpc>
              <a:buFont typeface="Arial"/>
              <a:buChar char="⚬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</a:t>
            </a:r>
          </a:p>
          <a:p>
            <a:pPr algn="just" marL="1336129" indent="-445376" lvl="2">
              <a:lnSpc>
                <a:spcPts val="4332"/>
              </a:lnSpc>
              <a:buFont typeface="Arial"/>
              <a:buChar char="⚬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RPNet</a:t>
            </a:r>
          </a:p>
          <a:p>
            <a:pPr algn="just" marL="668065" indent="-334032" lvl="1">
              <a:lnSpc>
                <a:spcPts val="4332"/>
              </a:lnSpc>
              <a:buFont typeface="Arial"/>
              <a:buChar char="•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Raw Image (200 bands)</a:t>
            </a:r>
          </a:p>
          <a:p>
            <a:pPr algn="just" marL="668065" indent="-334032" lvl="1">
              <a:lnSpc>
                <a:spcPts val="4332"/>
              </a:lnSpc>
              <a:buFont typeface="Arial"/>
              <a:buChar char="•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Principal </a:t>
            </a: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An</a:t>
            </a: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alysis (PCA)</a:t>
            </a:r>
          </a:p>
          <a:p>
            <a:pPr algn="just" marL="668065" indent="-334032" lvl="1">
              <a:lnSpc>
                <a:spcPts val="4332"/>
              </a:lnSpc>
              <a:buFont typeface="Arial"/>
              <a:buChar char="•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RPN</a:t>
            </a: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 Feature Extraction (using random patches) [Additional]</a:t>
            </a:r>
          </a:p>
          <a:p>
            <a:pPr algn="just" marL="668065" indent="-334032" lvl="1">
              <a:lnSpc>
                <a:spcPts val="4332"/>
              </a:lnSpc>
              <a:buFont typeface="Arial"/>
              <a:buChar char="•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Algorithms:</a:t>
            </a:r>
          </a:p>
          <a:p>
            <a:pPr algn="just" marL="1336129" indent="-445376" lvl="2">
              <a:lnSpc>
                <a:spcPts val="4332"/>
              </a:lnSpc>
              <a:buFont typeface="Arial"/>
              <a:buChar char="⚬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to extracted feature spaces using classifiers.</a:t>
            </a:r>
          </a:p>
          <a:p>
            <a:pPr algn="just" marL="1336129" indent="-445376" lvl="2">
              <a:lnSpc>
                <a:spcPts val="4332"/>
              </a:lnSpc>
              <a:buFont typeface="Arial"/>
              <a:buChar char="⚬"/>
            </a:pPr>
            <a:r>
              <a:rPr lang="en-US" sz="309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Assign a class label to each pixel based on its features using models trained on labeled data</a:t>
            </a:r>
          </a:p>
          <a:p>
            <a:pPr algn="just">
              <a:lnSpc>
                <a:spcPts val="433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924696" y="1326492"/>
            <a:ext cx="8438608" cy="894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1"/>
              </a:lnSpc>
            </a:pPr>
            <a:r>
              <a:rPr lang="en-US" sz="6346" spc="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6346" spc="6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ETHODOLOGY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75679">
            <a:off x="2529244" y="2635272"/>
            <a:ext cx="7069737" cy="6745825"/>
          </a:xfrm>
          <a:custGeom>
            <a:avLst/>
            <a:gdLst/>
            <a:ahLst/>
            <a:cxnLst/>
            <a:rect r="r" b="b" t="t" l="l"/>
            <a:pathLst>
              <a:path h="6745825" w="7069737">
                <a:moveTo>
                  <a:pt x="0" y="0"/>
                </a:moveTo>
                <a:lnTo>
                  <a:pt x="7069737" y="0"/>
                </a:lnTo>
                <a:lnTo>
                  <a:pt x="7069737" y="6745824"/>
                </a:lnTo>
                <a:lnTo>
                  <a:pt x="0" y="67458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297210" y="-47814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175679">
            <a:off x="9783769" y="2554995"/>
            <a:ext cx="6966956" cy="6647753"/>
          </a:xfrm>
          <a:custGeom>
            <a:avLst/>
            <a:gdLst/>
            <a:ahLst/>
            <a:cxnLst/>
            <a:rect r="r" b="b" t="t" l="l"/>
            <a:pathLst>
              <a:path h="6647753" w="6966956">
                <a:moveTo>
                  <a:pt x="0" y="0"/>
                </a:moveTo>
                <a:lnTo>
                  <a:pt x="6966956" y="0"/>
                </a:lnTo>
                <a:lnTo>
                  <a:pt x="6966956" y="6647752"/>
                </a:lnTo>
                <a:lnTo>
                  <a:pt x="0" y="6647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84163" y="1085850"/>
            <a:ext cx="16942536" cy="93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4"/>
              </a:lnSpc>
              <a:spcBef>
                <a:spcPct val="0"/>
              </a:spcBef>
            </a:pPr>
            <a:r>
              <a:rPr lang="en-US" sz="65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</a:t>
            </a:r>
            <a:r>
              <a:rPr lang="en-US" sz="6538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CATION ALGORITHMS USED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76708" y="4174785"/>
            <a:ext cx="4528546" cy="4379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7"/>
              </a:lnSpc>
            </a:pPr>
            <a:r>
              <a:rPr lang="en-US" sz="306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Mini</a:t>
            </a:r>
            <a:r>
              <a:rPr lang="en-US" sz="306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mum Distance to Means</a:t>
            </a:r>
          </a:p>
          <a:p>
            <a:pPr algn="ctr" marL="662812" indent="-331406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Euclidean distance to the mean vector for each class.</a:t>
            </a:r>
          </a:p>
          <a:p>
            <a:pPr algn="ctr" marL="662812" indent="-331406" lvl="1">
              <a:lnSpc>
                <a:spcPts val="4297"/>
              </a:lnSpc>
              <a:buFont typeface="Arial"/>
              <a:buChar char="•"/>
            </a:pPr>
            <a:r>
              <a:rPr lang="en-US" sz="306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Computationally efficient but ignores variances.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25425" y="4079869"/>
            <a:ext cx="4771785" cy="3474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8"/>
              </a:lnSpc>
            </a:pPr>
            <a:r>
              <a:rPr lang="en-US" sz="323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</a:t>
            </a:r>
            <a:r>
              <a:rPr lang="en-US" sz="323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rallelepiped</a:t>
            </a:r>
          </a:p>
          <a:p>
            <a:pPr algn="ctr" marL="698414" indent="-349207" lvl="1">
              <a:lnSpc>
                <a:spcPts val="4528"/>
              </a:lnSpc>
              <a:buFont typeface="Arial"/>
              <a:buChar char="•"/>
            </a:pPr>
            <a:r>
              <a:rPr lang="en-US" sz="32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Rule-based method using min/max values for each band.</a:t>
            </a:r>
          </a:p>
          <a:p>
            <a:pPr algn="ctr" marL="698414" indent="-349207" lvl="1">
              <a:lnSpc>
                <a:spcPts val="4528"/>
              </a:lnSpc>
              <a:buFont typeface="Arial"/>
              <a:buChar char="•"/>
            </a:pPr>
            <a:r>
              <a:rPr lang="en-US" sz="32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result in overlaps or unclassified pixels.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75679">
            <a:off x="1443338" y="2804554"/>
            <a:ext cx="5650102" cy="5391233"/>
          </a:xfrm>
          <a:custGeom>
            <a:avLst/>
            <a:gdLst/>
            <a:ahLst/>
            <a:cxnLst/>
            <a:rect r="r" b="b" t="t" l="l"/>
            <a:pathLst>
              <a:path h="5391233" w="5650102">
                <a:moveTo>
                  <a:pt x="0" y="0"/>
                </a:moveTo>
                <a:lnTo>
                  <a:pt x="5650102" y="0"/>
                </a:lnTo>
                <a:lnTo>
                  <a:pt x="5650102" y="5391232"/>
                </a:lnTo>
                <a:lnTo>
                  <a:pt x="0" y="5391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33744" y="3761398"/>
            <a:ext cx="4269291" cy="3955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8"/>
              </a:lnSpc>
            </a:pPr>
            <a:r>
              <a:rPr lang="en-US" sz="266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Gaussian Maxi</a:t>
            </a:r>
            <a:r>
              <a:rPr lang="en-US" sz="266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mum Likelihood (GML)</a:t>
            </a:r>
          </a:p>
          <a:p>
            <a:pPr algn="ctr" marL="609174" indent="-304587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Assumes Gaussian distribution for class pixels.</a:t>
            </a:r>
          </a:p>
          <a:p>
            <a:pPr algn="ctr" marL="609174" indent="-304587" lvl="1">
              <a:lnSpc>
                <a:spcPts val="3950"/>
              </a:lnSpc>
              <a:buFont typeface="Arial"/>
              <a:buChar char="•"/>
            </a:pPr>
            <a:r>
              <a:rPr lang="en-US" sz="28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 priori probabilities to assign pixels.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175679">
            <a:off x="12078974" y="2667275"/>
            <a:ext cx="5937843" cy="5665791"/>
          </a:xfrm>
          <a:custGeom>
            <a:avLst/>
            <a:gdLst/>
            <a:ahLst/>
            <a:cxnLst/>
            <a:rect r="r" b="b" t="t" l="l"/>
            <a:pathLst>
              <a:path h="5665791" w="5937843">
                <a:moveTo>
                  <a:pt x="0" y="0"/>
                </a:moveTo>
                <a:lnTo>
                  <a:pt x="5937843" y="0"/>
                </a:lnTo>
                <a:lnTo>
                  <a:pt x="5937843" y="5665790"/>
                </a:lnTo>
                <a:lnTo>
                  <a:pt x="0" y="56657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17901" y="3637933"/>
            <a:ext cx="4252342" cy="4028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5"/>
              </a:lnSpc>
            </a:pPr>
            <a:r>
              <a:rPr lang="en-US" sz="288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K-Nea</a:t>
            </a:r>
            <a:r>
              <a:rPr lang="en-US" sz="288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rest Neighbors (KNN)</a:t>
            </a:r>
          </a:p>
          <a:p>
            <a:pPr algn="ctr" marL="588347" indent="-294173" lvl="1">
              <a:lnSpc>
                <a:spcPts val="381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</a:t>
            </a:r>
            <a:r>
              <a:rPr lang="en-US" sz="27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-parametric method assigning the class of nearest neighbors.</a:t>
            </a:r>
          </a:p>
          <a:p>
            <a:pPr algn="ctr" marL="622386" indent="-311193" lvl="1">
              <a:lnSpc>
                <a:spcPts val="4035"/>
              </a:lnSpc>
              <a:buFont typeface="Arial"/>
              <a:buChar char="•"/>
            </a:pPr>
            <a:r>
              <a:rPr lang="en-US" sz="288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Sensitive to K value and computationally intensive.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175679">
            <a:off x="6587438" y="2643431"/>
            <a:ext cx="5987819" cy="5713477"/>
          </a:xfrm>
          <a:custGeom>
            <a:avLst/>
            <a:gdLst/>
            <a:ahLst/>
            <a:cxnLst/>
            <a:rect r="r" b="b" t="t" l="l"/>
            <a:pathLst>
              <a:path h="5713477" w="5987819">
                <a:moveTo>
                  <a:pt x="0" y="0"/>
                </a:moveTo>
                <a:lnTo>
                  <a:pt x="5987819" y="0"/>
                </a:lnTo>
                <a:lnTo>
                  <a:pt x="5987819" y="5713477"/>
                </a:lnTo>
                <a:lnTo>
                  <a:pt x="0" y="57134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039997" y="3751873"/>
            <a:ext cx="4529003" cy="391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15"/>
              </a:lnSpc>
            </a:pPr>
            <a:r>
              <a:rPr lang="en-US" sz="272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Support Vector Machine (SVM)</a:t>
            </a:r>
          </a:p>
          <a:p>
            <a:pPr algn="ctr" marL="588353" indent="-294176" lvl="1">
              <a:lnSpc>
                <a:spcPts val="381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best hyperplane which can separate the feature space into distinct classes</a:t>
            </a:r>
          </a:p>
          <a:p>
            <a:pPr algn="ctr" marL="588353" indent="-294176" lvl="1">
              <a:lnSpc>
                <a:spcPts val="381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Useful for high  dimensional data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635672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5201900" y="-54019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72732" y="1078313"/>
            <a:ext cx="16942536" cy="934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84"/>
              </a:lnSpc>
              <a:spcBef>
                <a:spcPct val="0"/>
              </a:spcBef>
            </a:pPr>
            <a:r>
              <a:rPr lang="en-US" sz="65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</a:t>
            </a:r>
            <a:r>
              <a:rPr lang="en-US" sz="6538" strike="noStrike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CATION ALGORITHMS USED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02728" y="309396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61724" y="307491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86718" y="309396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5201282" y="3522554"/>
            <a:ext cx="3760442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860278" y="3524882"/>
            <a:ext cx="3226440" cy="1672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5241845" y="1235218"/>
            <a:ext cx="7804310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37"/>
              </a:lnSpc>
              <a:spcBef>
                <a:spcPct val="0"/>
              </a:spcBef>
            </a:pPr>
            <a:r>
              <a:rPr lang="en-US" b="true" sz="619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ACCU</a:t>
            </a:r>
            <a:r>
              <a:rPr lang="en-US" b="true" sz="6197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RACY ASSESSMENT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175679">
            <a:off x="11497045" y="3760505"/>
            <a:ext cx="5423936" cy="5175429"/>
          </a:xfrm>
          <a:custGeom>
            <a:avLst/>
            <a:gdLst/>
            <a:ahLst/>
            <a:cxnLst/>
            <a:rect r="r" b="b" t="t" l="l"/>
            <a:pathLst>
              <a:path h="5175429" w="5423936">
                <a:moveTo>
                  <a:pt x="0" y="0"/>
                </a:moveTo>
                <a:lnTo>
                  <a:pt x="5423936" y="0"/>
                </a:lnTo>
                <a:lnTo>
                  <a:pt x="5423936" y="5175429"/>
                </a:lnTo>
                <a:lnTo>
                  <a:pt x="0" y="5175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175679">
            <a:off x="6303209" y="3796589"/>
            <a:ext cx="5681583" cy="5421271"/>
          </a:xfrm>
          <a:custGeom>
            <a:avLst/>
            <a:gdLst/>
            <a:ahLst/>
            <a:cxnLst/>
            <a:rect r="r" b="b" t="t" l="l"/>
            <a:pathLst>
              <a:path h="5421271" w="5681583">
                <a:moveTo>
                  <a:pt x="0" y="0"/>
                </a:moveTo>
                <a:lnTo>
                  <a:pt x="5681582" y="0"/>
                </a:lnTo>
                <a:lnTo>
                  <a:pt x="5681582" y="5421271"/>
                </a:lnTo>
                <a:lnTo>
                  <a:pt x="0" y="5421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175679">
            <a:off x="1243766" y="4017360"/>
            <a:ext cx="5514824" cy="5262153"/>
          </a:xfrm>
          <a:custGeom>
            <a:avLst/>
            <a:gdLst/>
            <a:ahLst/>
            <a:cxnLst/>
            <a:rect r="r" b="b" t="t" l="l"/>
            <a:pathLst>
              <a:path h="5262153" w="5514824">
                <a:moveTo>
                  <a:pt x="0" y="0"/>
                </a:moveTo>
                <a:lnTo>
                  <a:pt x="5514824" y="0"/>
                </a:lnTo>
                <a:lnTo>
                  <a:pt x="5514824" y="5262153"/>
                </a:lnTo>
                <a:lnTo>
                  <a:pt x="0" y="5262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262041" y="4450808"/>
            <a:ext cx="4259521" cy="3931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5"/>
              </a:lnSpc>
            </a:pPr>
            <a:r>
              <a:rPr lang="en-US" sz="443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Av</a:t>
            </a:r>
            <a:r>
              <a:rPr lang="en-US" sz="443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erage Accuracy (AA)</a:t>
            </a:r>
          </a:p>
          <a:p>
            <a:pPr algn="l">
              <a:lnSpc>
                <a:spcPts val="4501"/>
              </a:lnSpc>
            </a:pPr>
          </a:p>
          <a:p>
            <a:pPr algn="l">
              <a:lnSpc>
                <a:spcPts val="4501"/>
              </a:lnSpc>
            </a:pPr>
            <a:r>
              <a:rPr lang="en-US" sz="321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Average accuracy is mean of individual class accuracies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14632" y="4412395"/>
            <a:ext cx="3792737" cy="4485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4"/>
              </a:lnSpc>
            </a:pPr>
            <a:r>
              <a:rPr lang="en-US" sz="395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Kap</a:t>
            </a:r>
            <a:r>
              <a:rPr lang="en-US" sz="395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 Coefficient (κ)</a:t>
            </a:r>
          </a:p>
          <a:p>
            <a:pPr algn="l">
              <a:lnSpc>
                <a:spcPts val="4007"/>
              </a:lnSpc>
            </a:pPr>
          </a:p>
          <a:p>
            <a:pPr algn="l">
              <a:lnSpc>
                <a:spcPts val="4007"/>
              </a:lnSpc>
            </a:pPr>
            <a:r>
              <a:rPr lang="en-US" sz="286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Kappa = (Observed Accuracy - Expected Accuracy) / (1 - Expected Accuracy)</a:t>
            </a:r>
          </a:p>
          <a:p>
            <a:pPr algn="l">
              <a:lnSpc>
                <a:spcPts val="400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197242" y="5001052"/>
            <a:ext cx="4210972" cy="2859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4"/>
              </a:lnSpc>
            </a:pPr>
            <a:r>
              <a:rPr lang="en-US" sz="380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</a:t>
            </a:r>
            <a:r>
              <a:rPr lang="en-US" sz="380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erall Accuracy (OA)</a:t>
            </a:r>
          </a:p>
          <a:p>
            <a:pPr algn="l">
              <a:lnSpc>
                <a:spcPts val="3855"/>
              </a:lnSpc>
            </a:pPr>
          </a:p>
          <a:p>
            <a:pPr algn="l">
              <a:lnSpc>
                <a:spcPts val="3855"/>
              </a:lnSpc>
            </a:pPr>
            <a:r>
              <a:rPr lang="en-US" b="true" sz="275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OA = (Sum of Diagonal Elements) / Total Samples</a:t>
            </a:r>
          </a:p>
        </p:txBody>
      </p:sp>
      <p:sp>
        <p:nvSpPr>
          <p:cNvPr name="Freeform 14" id="14"/>
          <p:cNvSpPr/>
          <p:nvPr/>
        </p:nvSpPr>
        <p:spPr>
          <a:xfrm flipH="false" flipV="true" rot="0">
            <a:off x="-536313" y="-14460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0">
            <a:off x="14880622" y="-14460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17745" y="989932"/>
            <a:ext cx="9652509" cy="201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37"/>
              </a:lnSpc>
              <a:spcBef>
                <a:spcPct val="0"/>
              </a:spcBef>
            </a:pPr>
            <a:r>
              <a:rPr lang="en-US" b="true" sz="619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FLOWCHA</a:t>
            </a:r>
            <a:r>
              <a:rPr lang="en-US" b="true" sz="6197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RT OF 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3196" y="4114800"/>
            <a:ext cx="17861609" cy="4466064"/>
            <a:chOff x="0" y="0"/>
            <a:chExt cx="23815479" cy="5954752"/>
          </a:xfrm>
        </p:grpSpPr>
        <p:sp>
          <p:nvSpPr>
            <p:cNvPr name="Freeform 4" id="4"/>
            <p:cNvSpPr/>
            <p:nvPr/>
          </p:nvSpPr>
          <p:spPr>
            <a:xfrm flipH="false" flipV="false" rot="1175679">
              <a:off x="18362138" y="678880"/>
              <a:ext cx="4821512" cy="4600606"/>
            </a:xfrm>
            <a:custGeom>
              <a:avLst/>
              <a:gdLst/>
              <a:ahLst/>
              <a:cxnLst/>
              <a:rect r="r" b="b" t="t" l="l"/>
              <a:pathLst>
                <a:path h="4600606" w="4821512">
                  <a:moveTo>
                    <a:pt x="0" y="0"/>
                  </a:moveTo>
                  <a:lnTo>
                    <a:pt x="4821512" y="0"/>
                  </a:lnTo>
                  <a:lnTo>
                    <a:pt x="4821512" y="4600606"/>
                  </a:lnTo>
                  <a:lnTo>
                    <a:pt x="0" y="46006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9541016" y="1895400"/>
              <a:ext cx="1931853" cy="2073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b="true" sz="29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</a:t>
              </a:r>
              <a:r>
                <a:rPr lang="en-US" b="true" sz="29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raining and Testing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1175679">
              <a:off x="12276970" y="675267"/>
              <a:ext cx="4821512" cy="4600606"/>
            </a:xfrm>
            <a:custGeom>
              <a:avLst/>
              <a:gdLst/>
              <a:ahLst/>
              <a:cxnLst/>
              <a:rect r="r" b="b" t="t" l="l"/>
              <a:pathLst>
                <a:path h="4600606" w="4821512">
                  <a:moveTo>
                    <a:pt x="0" y="0"/>
                  </a:moveTo>
                  <a:lnTo>
                    <a:pt x="4821512" y="0"/>
                  </a:lnTo>
                  <a:lnTo>
                    <a:pt x="4821512" y="4600606"/>
                  </a:lnTo>
                  <a:lnTo>
                    <a:pt x="0" y="46006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3166098" y="2490902"/>
              <a:ext cx="3043255" cy="1387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</a:t>
              </a:r>
              <a:r>
                <a:rPr lang="en-US" sz="29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eature Extraction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1175679">
              <a:off x="6630673" y="696807"/>
              <a:ext cx="4805129" cy="4584973"/>
            </a:xfrm>
            <a:custGeom>
              <a:avLst/>
              <a:gdLst/>
              <a:ahLst/>
              <a:cxnLst/>
              <a:rect r="r" b="b" t="t" l="l"/>
              <a:pathLst>
                <a:path h="4584973" w="4805129">
                  <a:moveTo>
                    <a:pt x="0" y="0"/>
                  </a:moveTo>
                  <a:lnTo>
                    <a:pt x="4805128" y="0"/>
                  </a:lnTo>
                  <a:lnTo>
                    <a:pt x="4805128" y="4584973"/>
                  </a:lnTo>
                  <a:lnTo>
                    <a:pt x="0" y="45849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7310712" y="2581200"/>
              <a:ext cx="3500048" cy="701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</a:t>
              </a:r>
              <a:r>
                <a:rPr lang="en-US" sz="29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repr</a:t>
              </a:r>
              <a:r>
                <a:rPr lang="en-US" b="true" sz="29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ocessing</a:t>
              </a:r>
            </a:p>
          </p:txBody>
        </p:sp>
        <p:sp>
          <p:nvSpPr>
            <p:cNvPr name="Freeform 10" id="10"/>
            <p:cNvSpPr/>
            <p:nvPr/>
          </p:nvSpPr>
          <p:spPr>
            <a:xfrm flipH="false" flipV="false" rot="1175679">
              <a:off x="629681" y="696807"/>
              <a:ext cx="4805129" cy="4584973"/>
            </a:xfrm>
            <a:custGeom>
              <a:avLst/>
              <a:gdLst/>
              <a:ahLst/>
              <a:cxnLst/>
              <a:rect r="r" b="b" t="t" l="l"/>
              <a:pathLst>
                <a:path h="4584973" w="4805129">
                  <a:moveTo>
                    <a:pt x="0" y="0"/>
                  </a:moveTo>
                  <a:lnTo>
                    <a:pt x="4805129" y="0"/>
                  </a:lnTo>
                  <a:lnTo>
                    <a:pt x="4805129" y="4584973"/>
                  </a:lnTo>
                  <a:lnTo>
                    <a:pt x="0" y="45849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515788" y="2846621"/>
              <a:ext cx="3032914" cy="701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60"/>
                </a:lnSpc>
              </a:pPr>
              <a:r>
                <a:rPr lang="en-US" sz="29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Data Loading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true" rot="0">
            <a:off x="-250222" y="-10386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1442513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964695" y="3222223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623691" y="3203173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flipV="true">
            <a:off x="2863249" y="3650816"/>
            <a:ext cx="3760442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7522245" y="3653145"/>
            <a:ext cx="3226440" cy="1672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0765755" y="3222223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424751" y="3203173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 flipV="true">
            <a:off x="11664309" y="3650816"/>
            <a:ext cx="3760442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89197" y="3390310"/>
            <a:ext cx="898554" cy="895287"/>
          </a:xfrm>
          <a:custGeom>
            <a:avLst/>
            <a:gdLst/>
            <a:ahLst/>
            <a:cxnLst/>
            <a:rect r="r" b="b" t="t" l="l"/>
            <a:pathLst>
              <a:path h="895287" w="898554">
                <a:moveTo>
                  <a:pt x="0" y="0"/>
                </a:moveTo>
                <a:lnTo>
                  <a:pt x="898554" y="0"/>
                </a:lnTo>
                <a:lnTo>
                  <a:pt x="898554" y="895287"/>
                </a:lnTo>
                <a:lnTo>
                  <a:pt x="0" y="8952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7745" y="989932"/>
            <a:ext cx="9652509" cy="201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37"/>
              </a:lnSpc>
              <a:spcBef>
                <a:spcPct val="0"/>
              </a:spcBef>
            </a:pPr>
            <a:r>
              <a:rPr lang="en-US" b="true" sz="619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FLOWCHA</a:t>
            </a:r>
            <a:r>
              <a:rPr lang="en-US" b="true" sz="6197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RT OF METHODOLOGY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175679">
            <a:off x="11710385" y="4628833"/>
            <a:ext cx="3616134" cy="3450454"/>
          </a:xfrm>
          <a:custGeom>
            <a:avLst/>
            <a:gdLst/>
            <a:ahLst/>
            <a:cxnLst/>
            <a:rect r="r" b="b" t="t" l="l"/>
            <a:pathLst>
              <a:path h="3450454" w="3616134">
                <a:moveTo>
                  <a:pt x="0" y="0"/>
                </a:moveTo>
                <a:lnTo>
                  <a:pt x="3616134" y="0"/>
                </a:lnTo>
                <a:lnTo>
                  <a:pt x="3616134" y="3450455"/>
                </a:lnTo>
                <a:lnTo>
                  <a:pt x="0" y="34504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698038" y="6218481"/>
            <a:ext cx="1640828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2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</a:t>
            </a:r>
            <a:r>
              <a:rPr lang="en-US" b="true" sz="2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esults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175679">
            <a:off x="7412989" y="4833761"/>
            <a:ext cx="3603846" cy="3438730"/>
          </a:xfrm>
          <a:custGeom>
            <a:avLst/>
            <a:gdLst/>
            <a:ahLst/>
            <a:cxnLst/>
            <a:rect r="r" b="b" t="t" l="l"/>
            <a:pathLst>
              <a:path h="3438730" w="3603846">
                <a:moveTo>
                  <a:pt x="0" y="0"/>
                </a:moveTo>
                <a:lnTo>
                  <a:pt x="3603847" y="0"/>
                </a:lnTo>
                <a:lnTo>
                  <a:pt x="3603847" y="3438730"/>
                </a:lnTo>
                <a:lnTo>
                  <a:pt x="0" y="3438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23019" y="5961306"/>
            <a:ext cx="2625036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2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Accuracy </a:t>
            </a:r>
            <a:r>
              <a:rPr lang="en-US" b="true" sz="2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Assessment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175679">
            <a:off x="2959871" y="4634695"/>
            <a:ext cx="3603846" cy="3438730"/>
          </a:xfrm>
          <a:custGeom>
            <a:avLst/>
            <a:gdLst/>
            <a:ahLst/>
            <a:cxnLst/>
            <a:rect r="r" b="b" t="t" l="l"/>
            <a:pathLst>
              <a:path h="3438730" w="3603846">
                <a:moveTo>
                  <a:pt x="0" y="0"/>
                </a:moveTo>
                <a:lnTo>
                  <a:pt x="3603846" y="0"/>
                </a:lnTo>
                <a:lnTo>
                  <a:pt x="3603846" y="3438730"/>
                </a:lnTo>
                <a:lnTo>
                  <a:pt x="0" y="34387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17515" y="6218481"/>
            <a:ext cx="2381622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2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Classi</a:t>
            </a:r>
            <a:r>
              <a:rPr lang="en-US" b="true" sz="2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fication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-250222" y="-10386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442513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302728" y="3390310"/>
            <a:ext cx="9682544" cy="914337"/>
            <a:chOff x="0" y="0"/>
            <a:chExt cx="12910059" cy="12191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25400"/>
              <a:ext cx="1198072" cy="1193716"/>
            </a:xfrm>
            <a:custGeom>
              <a:avLst/>
              <a:gdLst/>
              <a:ahLst/>
              <a:cxnLst/>
              <a:rect r="r" b="b" t="t" l="l"/>
              <a:pathLst>
                <a:path h="1193716" w="1198072">
                  <a:moveTo>
                    <a:pt x="0" y="0"/>
                  </a:moveTo>
                  <a:lnTo>
                    <a:pt x="1198072" y="0"/>
                  </a:lnTo>
                  <a:lnTo>
                    <a:pt x="1198072" y="1193716"/>
                  </a:lnTo>
                  <a:lnTo>
                    <a:pt x="0" y="1193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211995" y="0"/>
              <a:ext cx="1198072" cy="1193716"/>
            </a:xfrm>
            <a:custGeom>
              <a:avLst/>
              <a:gdLst/>
              <a:ahLst/>
              <a:cxnLst/>
              <a:rect r="r" b="b" t="t" l="l"/>
              <a:pathLst>
                <a:path h="1193716" w="1198072">
                  <a:moveTo>
                    <a:pt x="0" y="0"/>
                  </a:moveTo>
                  <a:lnTo>
                    <a:pt x="1198072" y="0"/>
                  </a:lnTo>
                  <a:lnTo>
                    <a:pt x="1198072" y="1193716"/>
                  </a:lnTo>
                  <a:lnTo>
                    <a:pt x="0" y="1193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711987" y="25400"/>
              <a:ext cx="1198072" cy="1193716"/>
            </a:xfrm>
            <a:custGeom>
              <a:avLst/>
              <a:gdLst/>
              <a:ahLst/>
              <a:cxnLst/>
              <a:rect r="r" b="b" t="t" l="l"/>
              <a:pathLst>
                <a:path h="1193716" w="1198072">
                  <a:moveTo>
                    <a:pt x="0" y="0"/>
                  </a:moveTo>
                  <a:lnTo>
                    <a:pt x="1198072" y="0"/>
                  </a:lnTo>
                  <a:lnTo>
                    <a:pt x="1198072" y="1193716"/>
                  </a:lnTo>
                  <a:lnTo>
                    <a:pt x="0" y="11937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6" id="16"/>
            <p:cNvSpPr/>
            <p:nvPr/>
          </p:nvSpPr>
          <p:spPr>
            <a:xfrm flipV="true">
              <a:off x="1198072" y="596858"/>
              <a:ext cx="5013922" cy="2540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>
              <a:off x="7410067" y="599962"/>
              <a:ext cx="4301920" cy="22295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DAGksv0jQw4</dc:identifier>
  <dcterms:modified xsi:type="dcterms:W3CDTF">2011-08-01T06:04:30Z</dcterms:modified>
  <cp:revision>1</cp:revision>
  <dc:title>Project</dc:title>
</cp:coreProperties>
</file>