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3"/>
  </p:notesMasterIdLst>
  <p:sldIdLst>
    <p:sldId id="279" r:id="rId2"/>
    <p:sldId id="262" r:id="rId3"/>
    <p:sldId id="301" r:id="rId4"/>
    <p:sldId id="306" r:id="rId5"/>
    <p:sldId id="302" r:id="rId6"/>
    <p:sldId id="307" r:id="rId7"/>
    <p:sldId id="308" r:id="rId8"/>
    <p:sldId id="304" r:id="rId9"/>
    <p:sldId id="303" r:id="rId10"/>
    <p:sldId id="305" r:id="rId11"/>
    <p:sldId id="30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88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70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8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03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7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50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80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51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8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ransition Slide" type="tx">
  <p:cSld name="TITLE_AND_BODY">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4053"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8_Custom Layout 1 1">
  <p:cSld name="18_Custom Layout_1_1">
    <p:spTree>
      <p:nvGrpSpPr>
        <p:cNvPr id="1" name="Shape 96"/>
        <p:cNvGrpSpPr/>
        <p:nvPr/>
      </p:nvGrpSpPr>
      <p:grpSpPr>
        <a:xfrm>
          <a:off x="0" y="0"/>
          <a:ext cx="0" cy="0"/>
          <a:chOff x="0" y="0"/>
          <a:chExt cx="0" cy="0"/>
        </a:xfrm>
      </p:grpSpPr>
      <p:pic>
        <p:nvPicPr>
          <p:cNvPr id="97" name="Google Shape;97;p26"/>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8_Custom Layout 1 2">
  <p:cSld name="18_Custom Layout_1_2">
    <p:spTree>
      <p:nvGrpSpPr>
        <p:cNvPr id="1" name="Shape 98"/>
        <p:cNvGrpSpPr/>
        <p:nvPr/>
      </p:nvGrpSpPr>
      <p:grpSpPr>
        <a:xfrm>
          <a:off x="0" y="0"/>
          <a:ext cx="0" cy="0"/>
          <a:chOff x="0" y="0"/>
          <a:chExt cx="0" cy="0"/>
        </a:xfrm>
      </p:grpSpPr>
      <p:pic>
        <p:nvPicPr>
          <p:cNvPr id="99" name="Google Shape;99;p27"/>
          <p:cNvPicPr preferRelativeResize="0"/>
          <p:nvPr/>
        </p:nvPicPr>
        <p:blipFill>
          <a:blip r:embed="rId2">
            <a:alphaModFix/>
          </a:blip>
          <a:stretch>
            <a:fillRect/>
          </a:stretch>
        </p:blipFill>
        <p:spPr>
          <a:xfrm>
            <a:off x="0" y="-6025"/>
            <a:ext cx="12192000" cy="685800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8_Custom Layout 1 3">
  <p:cSld name="18_Custom Layout_1_3">
    <p:spTree>
      <p:nvGrpSpPr>
        <p:cNvPr id="1" name="Shape 100"/>
        <p:cNvGrpSpPr/>
        <p:nvPr/>
      </p:nvGrpSpPr>
      <p:grpSpPr>
        <a:xfrm>
          <a:off x="0" y="0"/>
          <a:ext cx="0" cy="0"/>
          <a:chOff x="0" y="0"/>
          <a:chExt cx="0" cy="0"/>
        </a:xfrm>
      </p:grpSpPr>
      <p:pic>
        <p:nvPicPr>
          <p:cNvPr id="101" name="Google Shape;101;p28"/>
          <p:cNvPicPr preferRelativeResize="0"/>
          <p:nvPr/>
        </p:nvPicPr>
        <p:blipFill>
          <a:blip r:embed="rId2">
            <a:alphaModFix/>
          </a:blip>
          <a:stretch>
            <a:fillRect/>
          </a:stretch>
        </p:blipFill>
        <p:spPr>
          <a:xfrm>
            <a:off x="0" y="0"/>
            <a:ext cx="12191990" cy="6858000"/>
          </a:xfrm>
          <a:prstGeom prst="rect">
            <a:avLst/>
          </a:prstGeom>
          <a:noFill/>
          <a:ln>
            <a:noFill/>
          </a:ln>
        </p:spPr>
      </p:pic>
      <p:pic>
        <p:nvPicPr>
          <p:cNvPr id="102" name="Google Shape;102;p2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8_Custom Layout 1 4">
  <p:cSld name="18_Custom Layout_1_4">
    <p:spTree>
      <p:nvGrpSpPr>
        <p:cNvPr id="1" name="Shape 103"/>
        <p:cNvGrpSpPr/>
        <p:nvPr/>
      </p:nvGrpSpPr>
      <p:grpSpPr>
        <a:xfrm>
          <a:off x="0" y="0"/>
          <a:ext cx="0" cy="0"/>
          <a:chOff x="0" y="0"/>
          <a:chExt cx="0" cy="0"/>
        </a:xfrm>
      </p:grpSpPr>
      <p:pic>
        <p:nvPicPr>
          <p:cNvPr id="104" name="Google Shape;104;p29"/>
          <p:cNvPicPr preferRelativeResize="0"/>
          <p:nvPr/>
        </p:nvPicPr>
        <p:blipFill>
          <a:blip r:embed="rId2">
            <a:alphaModFix/>
          </a:blip>
          <a:stretch>
            <a:fillRect/>
          </a:stretch>
        </p:blipFill>
        <p:spPr>
          <a:xfrm>
            <a:off x="0" y="0"/>
            <a:ext cx="12191990" cy="6858000"/>
          </a:xfrm>
          <a:prstGeom prst="rect">
            <a:avLst/>
          </a:prstGeom>
          <a:noFill/>
          <a:ln>
            <a:noFill/>
          </a:ln>
        </p:spPr>
      </p:pic>
      <p:pic>
        <p:nvPicPr>
          <p:cNvPr id="105" name="Google Shape;105;p29"/>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Lato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a:spLocks noGrp="1"/>
          </p:cNvSpPr>
          <p:nvPr>
            <p:ph type="pic" idx="2"/>
          </p:nvPr>
        </p:nvSpPr>
        <p:spPr>
          <a:xfrm>
            <a:off x="0" y="1"/>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1306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33"/>
        <p:cNvGrpSpPr/>
        <p:nvPr/>
      </p:nvGrpSpPr>
      <p:grpSpPr>
        <a:xfrm>
          <a:off x="0" y="0"/>
          <a:ext cx="0" cy="0"/>
          <a:chOff x="0" y="0"/>
          <a:chExt cx="0" cy="0"/>
        </a:xfrm>
      </p:grpSpPr>
    </p:spTree>
    <p:extLst>
      <p:ext uri="{BB962C8B-B14F-4D97-AF65-F5344CB8AC3E}">
        <p14:creationId xmlns:p14="http://schemas.microsoft.com/office/powerpoint/2010/main" val="6160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Layout">
  <p:cSld name="6_Custom Layout">
    <p:spTree>
      <p:nvGrpSpPr>
        <p:cNvPr id="1" name="Shape 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45"/>
        <p:cNvGrpSpPr/>
        <p:nvPr/>
      </p:nvGrpSpPr>
      <p:grpSpPr>
        <a:xfrm>
          <a:off x="0" y="0"/>
          <a:ext cx="0" cy="0"/>
          <a:chOff x="0" y="0"/>
          <a:chExt cx="0" cy="0"/>
        </a:xfrm>
      </p:grpSpPr>
      <p:pic>
        <p:nvPicPr>
          <p:cNvPr id="46" name="Google Shape;46;p15"/>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78"/>
        <p:cNvGrpSpPr/>
        <p:nvPr/>
      </p:nvGrpSpPr>
      <p:grpSpPr>
        <a:xfrm>
          <a:off x="0" y="0"/>
          <a:ext cx="0" cy="0"/>
          <a:chOff x="0" y="0"/>
          <a:chExt cx="0" cy="0"/>
        </a:xfrm>
      </p:grpSpPr>
      <p:pic>
        <p:nvPicPr>
          <p:cNvPr id="79" name="Google Shape;79;p17"/>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80"/>
        <p:cNvGrpSpPr/>
        <p:nvPr/>
      </p:nvGrpSpPr>
      <p:grpSpPr>
        <a:xfrm>
          <a:off x="0" y="0"/>
          <a:ext cx="0" cy="0"/>
          <a:chOff x="0" y="0"/>
          <a:chExt cx="0" cy="0"/>
        </a:xfrm>
      </p:grpSpPr>
      <p:pic>
        <p:nvPicPr>
          <p:cNvPr id="81" name="Google Shape;81;p18"/>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82"/>
        <p:cNvGrpSpPr/>
        <p:nvPr/>
      </p:nvGrpSpPr>
      <p:grpSpPr>
        <a:xfrm>
          <a:off x="0" y="0"/>
          <a:ext cx="0" cy="0"/>
          <a:chOff x="0" y="0"/>
          <a:chExt cx="0" cy="0"/>
        </a:xfrm>
      </p:grpSpPr>
      <p:pic>
        <p:nvPicPr>
          <p:cNvPr id="83" name="Google Shape;83;p19"/>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84"/>
        <p:cNvGrpSpPr/>
        <p:nvPr/>
      </p:nvGrpSpPr>
      <p:grpSpPr>
        <a:xfrm>
          <a:off x="0" y="0"/>
          <a:ext cx="0" cy="0"/>
          <a:chOff x="0" y="0"/>
          <a:chExt cx="0" cy="0"/>
        </a:xfrm>
      </p:grpSpPr>
      <p:pic>
        <p:nvPicPr>
          <p:cNvPr id="85" name="Google Shape;85;p20"/>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86"/>
        <p:cNvGrpSpPr/>
        <p:nvPr/>
      </p:nvGrpSpPr>
      <p:grpSpPr>
        <a:xfrm>
          <a:off x="0" y="0"/>
          <a:ext cx="0" cy="0"/>
          <a:chOff x="0" y="0"/>
          <a:chExt cx="0" cy="0"/>
        </a:xfrm>
      </p:grpSpPr>
      <p:pic>
        <p:nvPicPr>
          <p:cNvPr id="87" name="Google Shape;87;p21"/>
          <p:cNvPicPr preferRelativeResize="0"/>
          <p:nvPr/>
        </p:nvPicPr>
        <p:blipFill>
          <a:blip r:embed="rId2">
            <a:alphaModFix/>
          </a:blip>
          <a:stretch>
            <a:fillRect/>
          </a:stretch>
        </p:blipFill>
        <p:spPr>
          <a:xfrm>
            <a:off x="0" y="0"/>
            <a:ext cx="12192000" cy="68580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8_Custom Layout 1">
  <p:cSld name="18_Custom Layout_1">
    <p:spTree>
      <p:nvGrpSpPr>
        <p:cNvPr id="1" name="Shape 94"/>
        <p:cNvGrpSpPr/>
        <p:nvPr/>
      </p:nvGrpSpPr>
      <p:grpSpPr>
        <a:xfrm>
          <a:off x="0" y="0"/>
          <a:ext cx="0" cy="0"/>
          <a:chOff x="0" y="0"/>
          <a:chExt cx="0" cy="0"/>
        </a:xfrm>
      </p:grpSpPr>
      <p:pic>
        <p:nvPicPr>
          <p:cNvPr id="95" name="Google Shape;95;p25"/>
          <p:cNvPicPr preferRelativeResize="0"/>
          <p:nvPr/>
        </p:nvPicPr>
        <p:blipFill>
          <a:blip r:embed="rId2">
            <a:alphaModFix/>
          </a:blip>
          <a:stretch>
            <a:fillRect/>
          </a:stretch>
        </p:blipFill>
        <p:spPr>
          <a:xfrm>
            <a:off x="0" y="0"/>
            <a:ext cx="1219199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marL="914400" lvl="1"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marL="1371600" lvl="2"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marL="1828800" lvl="3"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marL="2286000" lvl="4"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marL="2743200" lvl="5"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marL="3200400" lvl="6"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marL="3657600" lvl="7" indent="-349250">
              <a:lnSpc>
                <a:spcPct val="115000"/>
              </a:lnSpc>
              <a:spcBef>
                <a:spcPts val="210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marL="4114800" lvl="8" indent="-349250">
              <a:lnSpc>
                <a:spcPct val="115000"/>
              </a:lnSpc>
              <a:spcBef>
                <a:spcPts val="2100"/>
              </a:spcBef>
              <a:spcAft>
                <a:spcPts val="210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63" r:id="rId4"/>
    <p:sldLayoutId id="2147483664" r:id="rId5"/>
    <p:sldLayoutId id="2147483665" r:id="rId6"/>
    <p:sldLayoutId id="2147483666" r:id="rId7"/>
    <p:sldLayoutId id="2147483667" r:id="rId8"/>
    <p:sldLayoutId id="2147483671" r:id="rId9"/>
    <p:sldLayoutId id="2147483672" r:id="rId10"/>
    <p:sldLayoutId id="2147483673" r:id="rId11"/>
    <p:sldLayoutId id="2147483674" r:id="rId12"/>
    <p:sldLayoutId id="2147483675" r:id="rId13"/>
    <p:sldLayoutId id="2147483677" r:id="rId14"/>
    <p:sldLayoutId id="2147483678" r:id="rId15"/>
  </p:sldLayoutIdLst>
  <mc:AlternateContent xmlns:mc="http://schemas.openxmlformats.org/markup-compatibility/2006" xmlns:p14="http://schemas.microsoft.com/office/powerpoint/2010/main">
    <mc:Choice Requires="p14">
      <p:transition p14:dur="1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ayushsrivastava0/Gitassignment.git"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7.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8.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dirty="0">
                <a:solidFill>
                  <a:schemeClr val="lt1"/>
                </a:solidFill>
                <a:latin typeface="+mj-lt"/>
                <a:cs typeface="Poppins Medium"/>
                <a:sym typeface="Poppins Medium"/>
              </a:rPr>
              <a:t>GIT Assignment On</a:t>
            </a:r>
          </a:p>
          <a:p>
            <a:pPr marL="0" marR="0" lvl="0" indent="0" algn="ctr" rtl="0">
              <a:spcBef>
                <a:spcPts val="0"/>
              </a:spcBef>
              <a:spcAft>
                <a:spcPts val="0"/>
              </a:spcAft>
              <a:buNone/>
            </a:pPr>
            <a:r>
              <a:rPr lang="en-US" sz="6000" dirty="0">
                <a:solidFill>
                  <a:schemeClr val="lt1"/>
                </a:solidFill>
                <a:latin typeface="+mj-lt"/>
                <a:cs typeface="Poppins Medium"/>
                <a:sym typeface="Poppins Medium"/>
              </a:rPr>
              <a:t>Push and Pull</a:t>
            </a:r>
            <a:endParaRPr sz="6000" dirty="0">
              <a:latin typeface="+mj-lt"/>
            </a:endParaRP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7849354" y="5811497"/>
            <a:ext cx="40998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mj-lt"/>
                <a:ea typeface="Poppins"/>
                <a:cs typeface="Poppins"/>
                <a:sym typeface="Poppins"/>
              </a:rPr>
              <a:t>Submitted</a:t>
            </a:r>
            <a:r>
              <a:rPr lang="en-US" sz="1800" b="0" i="0" u="none" strike="noStrike" cap="none" dirty="0">
                <a:solidFill>
                  <a:schemeClr val="lt1"/>
                </a:solidFill>
                <a:latin typeface="+mj-lt"/>
                <a:ea typeface="Poppins"/>
                <a:cs typeface="Poppins"/>
                <a:sym typeface="Poppins"/>
              </a:rPr>
              <a:t> By : Aayush Srivastava</a:t>
            </a:r>
          </a:p>
          <a:p>
            <a:pPr marL="0" marR="0" lvl="0" indent="0" algn="l" rtl="0">
              <a:spcBef>
                <a:spcPts val="0"/>
              </a:spcBef>
              <a:spcAft>
                <a:spcPts val="0"/>
              </a:spcAft>
              <a:buNone/>
            </a:pPr>
            <a:r>
              <a:rPr lang="en-US" sz="1800" dirty="0">
                <a:solidFill>
                  <a:schemeClr val="lt1"/>
                </a:solidFill>
                <a:latin typeface="+mj-lt"/>
                <a:ea typeface="Poppins"/>
                <a:cs typeface="Poppins"/>
                <a:sym typeface="Poppins"/>
              </a:rPr>
              <a:t>                        </a:t>
            </a:r>
            <a:endParaRPr sz="1800" dirty="0">
              <a:solidFill>
                <a:schemeClr val="lt1"/>
              </a:solidFill>
              <a:latin typeface="+mj-lt"/>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chemeClr val="accent1"/>
              </a:buClr>
              <a:buSzPts val="1800"/>
            </a:pPr>
            <a:r>
              <a:rPr lang="en-US" dirty="0">
                <a:solidFill>
                  <a:schemeClr val="dk1"/>
                </a:solidFill>
                <a:latin typeface="+mn-lt"/>
                <a:ea typeface="Poppins"/>
                <a:cs typeface="Poppins"/>
                <a:sym typeface="Poppins"/>
              </a:rPr>
              <a:t>Creation and committing to a new repository along with pushing files and pulling to and from a remote repository is successfully done with ease. To access the remote repository use : </a:t>
            </a:r>
            <a:r>
              <a:rPr lang="en-US" dirty="0">
                <a:solidFill>
                  <a:schemeClr val="dk1"/>
                </a:solidFill>
                <a:latin typeface="+mn-lt"/>
                <a:ea typeface="Poppins"/>
                <a:cs typeface="Poppins"/>
                <a:sym typeface="Poppins"/>
                <a:hlinkClick r:id="rId3"/>
              </a:rPr>
              <a:t>https://github.com/aayushsrivastava0/Gitassignment.git</a:t>
            </a:r>
            <a:r>
              <a:rPr lang="en-US" dirty="0">
                <a:solidFill>
                  <a:schemeClr val="dk1"/>
                </a:solidFill>
                <a:latin typeface="+mn-lt"/>
                <a:ea typeface="Poppins"/>
                <a:cs typeface="Poppins"/>
                <a:sym typeface="Poppins"/>
              </a:rPr>
              <a:t> .</a:t>
            </a:r>
          </a:p>
          <a:p>
            <a:pPr marR="0" lvl="0" algn="just" rtl="0">
              <a:lnSpc>
                <a:spcPct val="150000"/>
              </a:lnSpc>
              <a:spcBef>
                <a:spcPts val="0"/>
              </a:spcBef>
              <a:spcAft>
                <a:spcPts val="0"/>
              </a:spcAft>
              <a:buClr>
                <a:schemeClr val="accent1"/>
              </a:buClr>
              <a:buSzPts val="1800"/>
            </a:pPr>
            <a:r>
              <a:rPr lang="en-US" sz="1200" dirty="0">
                <a:solidFill>
                  <a:schemeClr val="dk1"/>
                </a:solidFill>
                <a:latin typeface="Poppins"/>
                <a:ea typeface="Poppins"/>
                <a:cs typeface="Poppins"/>
                <a:sym typeface="Poppins"/>
              </a:rPr>
              <a:t> </a:t>
            </a:r>
            <a:endParaRPr sz="1200" dirty="0">
              <a:solidFill>
                <a:schemeClr val="dk1"/>
              </a:solidFill>
              <a:latin typeface="Poppins"/>
              <a:ea typeface="Poppins"/>
              <a:cs typeface="Poppins"/>
              <a:sym typeface="Poppins"/>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4">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Lato Black"/>
                <a:ea typeface="Lato Black"/>
                <a:cs typeface="Lato Black"/>
                <a:sym typeface="Lato Black"/>
              </a:rPr>
              <a:t>Conclusion</a:t>
            </a: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5">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417274816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84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dirty="0">
                <a:solidFill>
                  <a:schemeClr val="lt1"/>
                </a:solidFill>
                <a:latin typeface="Poppins Medium"/>
                <a:cs typeface="Poppins Medium"/>
                <a:sym typeface="Poppins Medium"/>
              </a:rPr>
              <a:t>Thank You</a:t>
            </a: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7849354" y="5811497"/>
            <a:ext cx="40998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lt1"/>
                </a:solidFill>
                <a:latin typeface="Poppins"/>
                <a:ea typeface="Poppins"/>
                <a:cs typeface="Poppins"/>
                <a:sym typeface="Poppins"/>
              </a:rPr>
              <a:t> </a:t>
            </a:r>
            <a:endParaRPr sz="1800" dirty="0">
              <a:solidFill>
                <a:schemeClr val="lt1"/>
              </a:solidFill>
              <a:latin typeface="Poppins"/>
              <a:ea typeface="Poppins"/>
              <a:cs typeface="Poppins"/>
              <a:sym typeface="Poppins"/>
            </a:endParaRPr>
          </a:p>
        </p:txBody>
      </p:sp>
    </p:spTree>
    <p:extLst>
      <p:ext uri="{BB962C8B-B14F-4D97-AF65-F5344CB8AC3E}">
        <p14:creationId xmlns:p14="http://schemas.microsoft.com/office/powerpoint/2010/main" val="5363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53047"/>
            <a:ext cx="10359647" cy="265154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2800" b="1" dirty="0">
                <a:solidFill>
                  <a:schemeClr val="dk1"/>
                </a:solidFill>
                <a:latin typeface="+mn-lt"/>
                <a:ea typeface="Poppins"/>
                <a:cs typeface="Poppins"/>
                <a:sym typeface="Poppins"/>
              </a:rPr>
              <a:t>Introduction </a:t>
            </a:r>
            <a:endParaRPr lang="en-US" sz="28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lang="en-IN" sz="1200" dirty="0">
              <a:solidFill>
                <a:schemeClr val="dk1"/>
              </a:solidFill>
              <a:latin typeface="Poppins"/>
              <a:ea typeface="Poppins"/>
              <a:cs typeface="Poppins"/>
              <a:sym typeface="Poppins"/>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2800" b="1" dirty="0">
                <a:solidFill>
                  <a:schemeClr val="dk1"/>
                </a:solidFill>
                <a:latin typeface="+mn-lt"/>
                <a:ea typeface="Poppins"/>
                <a:cs typeface="Poppins"/>
                <a:sym typeface="Poppins"/>
              </a:rPr>
              <a:t>My Work</a:t>
            </a:r>
          </a:p>
          <a:p>
            <a:pPr marR="0" lvl="0" algn="just" rtl="0">
              <a:lnSpc>
                <a:spcPct val="150000"/>
              </a:lnSpc>
              <a:spcBef>
                <a:spcPts val="0"/>
              </a:spcBef>
              <a:spcAft>
                <a:spcPts val="0"/>
              </a:spcAft>
              <a:buClr>
                <a:schemeClr val="accent1"/>
              </a:buClr>
              <a:buSzPts val="1800"/>
            </a:pPr>
            <a:endParaRPr lang="en-IN"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IN" sz="1200" b="1" dirty="0">
                <a:solidFill>
                  <a:srgbClr val="818181"/>
                </a:solidFill>
                <a:latin typeface="Poppins"/>
                <a:ea typeface="Poppins"/>
                <a:cs typeface="Poppins"/>
                <a:sym typeface="Poppins"/>
              </a:rPr>
              <a:t> </a:t>
            </a:r>
            <a:r>
              <a:rPr lang="en-IN" sz="2800" b="1" dirty="0">
                <a:solidFill>
                  <a:schemeClr val="tx1"/>
                </a:solidFill>
                <a:latin typeface="+mn-lt"/>
                <a:ea typeface="Poppins"/>
                <a:cs typeface="Poppins"/>
                <a:sym typeface="Poppins"/>
              </a:rPr>
              <a:t>Conclusion</a:t>
            </a:r>
            <a:endParaRPr sz="2800" b="1" dirty="0">
              <a:solidFill>
                <a:schemeClr val="tx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b="1" dirty="0">
                <a:solidFill>
                  <a:schemeClr val="dk1"/>
                </a:solidFill>
                <a:latin typeface="+mj-lt"/>
                <a:ea typeface="Lato Black"/>
                <a:cs typeface="Lato Black"/>
                <a:sym typeface="Lato Black"/>
              </a:rPr>
              <a:t>Contents</a:t>
            </a:r>
            <a:endParaRPr sz="4400" b="1" dirty="0">
              <a:solidFill>
                <a:schemeClr val="dk1"/>
              </a:solidFill>
              <a:latin typeface="+mj-lt"/>
              <a:ea typeface="Lato Black"/>
              <a:cs typeface="Lato Black"/>
              <a:sym typeface="Lato Black"/>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b="0" i="0" dirty="0">
                <a:solidFill>
                  <a:schemeClr val="tx1"/>
                </a:solidFill>
                <a:effectLst/>
                <a:latin typeface="+mn-lt"/>
              </a:rPr>
              <a:t>Git is software for tracking changes in any set of files, usually used for coordinating work among programmers collaboratively developing source code during software development. Its goals include speed, data integrity, and support for distributed, non-linear workflows.</a:t>
            </a:r>
          </a:p>
          <a:p>
            <a:pPr marR="0" lvl="0" algn="just" rtl="0">
              <a:lnSpc>
                <a:spcPct val="150000"/>
              </a:lnSpc>
              <a:spcBef>
                <a:spcPts val="0"/>
              </a:spcBef>
              <a:spcAft>
                <a:spcPts val="0"/>
              </a:spcAft>
              <a:buClr>
                <a:schemeClr val="accent1"/>
              </a:buClr>
              <a:buSzPts val="1800"/>
            </a:pPr>
            <a:endParaRPr dirty="0">
              <a:solidFill>
                <a:schemeClr val="tx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tx1"/>
                </a:solidFill>
                <a:latin typeface="+mn-lt"/>
                <a:ea typeface="Poppins"/>
                <a:cs typeface="Poppins"/>
                <a:sym typeface="Poppins"/>
              </a:rPr>
              <a:t> </a:t>
            </a:r>
            <a:r>
              <a:rPr lang="en-US" b="0" i="0" dirty="0">
                <a:solidFill>
                  <a:schemeClr val="tx1"/>
                </a:solidFill>
                <a:effectLst/>
                <a:latin typeface="+mn-lt"/>
              </a:rPr>
              <a:t>Git thinks of its data more like a series of snapshots of a miniature filesystem. With Git, every time you commit, or save the state of your project, Git basically takes a picture of what all your files look like at that moment and stores a reference to that snapshot, </a:t>
            </a:r>
            <a:r>
              <a:rPr lang="en-US" dirty="0">
                <a:solidFill>
                  <a:schemeClr val="tx1"/>
                </a:solidFill>
                <a:latin typeface="+mn-lt"/>
              </a:rPr>
              <a:t>t</a:t>
            </a:r>
            <a:r>
              <a:rPr lang="en-US" b="0" i="0" dirty="0">
                <a:solidFill>
                  <a:schemeClr val="tx1"/>
                </a:solidFill>
                <a:effectLst/>
                <a:latin typeface="+mn-lt"/>
              </a:rPr>
              <a:t>o be efficient.</a:t>
            </a:r>
            <a:endParaRPr dirty="0">
              <a:solidFill>
                <a:schemeClr val="tx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mj-lt"/>
                <a:ea typeface="Lato Black"/>
                <a:cs typeface="Lato Black"/>
                <a:sym typeface="Lato Black"/>
              </a:rPr>
              <a:t>Introduction</a:t>
            </a:r>
            <a:endParaRPr sz="4400" u="sng" dirty="0">
              <a:solidFill>
                <a:schemeClr val="dk1"/>
              </a:solidFill>
              <a:latin typeface="+mj-lt"/>
              <a:ea typeface="Lato Black"/>
              <a:cs typeface="Lato Black"/>
              <a:sym typeface="Lato Black"/>
            </a:endParaRPr>
          </a:p>
        </p:txBody>
      </p:sp>
      <p:sp>
        <p:nvSpPr>
          <p:cNvPr id="273" name="Google Shape;273;p25"/>
          <p:cNvSpPr txBox="1"/>
          <p:nvPr/>
        </p:nvSpPr>
        <p:spPr>
          <a:xfrm>
            <a:off x="689610" y="174567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b="1" dirty="0">
                <a:solidFill>
                  <a:schemeClr val="tx1"/>
                </a:solidFill>
                <a:latin typeface="+mj-lt"/>
                <a:cs typeface="Poppins Light"/>
                <a:sym typeface="Poppins Light"/>
              </a:rPr>
              <a:t>What is GIT?</a:t>
            </a:r>
            <a:endParaRPr b="1" dirty="0">
              <a:solidFill>
                <a:schemeClr val="tx1"/>
              </a:solidFill>
              <a:latin typeface="+mj-l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387267648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cs typeface="Poppins"/>
                <a:sym typeface="Poppins"/>
              </a:rPr>
              <a:t>Creating a file and new repository.</a:t>
            </a:r>
            <a:endParaRPr lang="en-US" sz="16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600" b="1" dirty="0">
              <a:solidFill>
                <a:schemeClr val="dk1"/>
              </a:solidFill>
              <a:latin typeface="+mn-lt"/>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ea typeface="Poppins"/>
                <a:cs typeface="Poppins"/>
                <a:sym typeface="Poppins"/>
              </a:rPr>
              <a:t>Committing to the new file.</a:t>
            </a:r>
            <a:endParaRPr lang="en-US" sz="1600" b="1"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6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sz="1600" b="1" dirty="0">
                <a:solidFill>
                  <a:schemeClr val="dk1"/>
                </a:solidFill>
                <a:latin typeface="+mn-lt"/>
                <a:ea typeface="Poppins"/>
                <a:cs typeface="Poppins"/>
                <a:sym typeface="Poppins"/>
              </a:rPr>
              <a:t>Pushing and pulling file to and from remote repository. </a:t>
            </a: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199815724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03372"/>
            <a:ext cx="10359647" cy="2285241"/>
          </a:xfrm>
          <a:prstGeom prst="rect">
            <a:avLst/>
          </a:prstGeom>
          <a:noFill/>
          <a:ln>
            <a:noFill/>
          </a:ln>
        </p:spPr>
        <p:txBody>
          <a:bodyPr spcFirstLastPara="1" wrap="square" lIns="91425" tIns="45700" rIns="91425" bIns="45700" anchor="t" anchorCtr="0">
            <a:noAutofit/>
          </a:bodyPr>
          <a:lstStyle/>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54731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Lato Black"/>
                <a:ea typeface="Lato Black"/>
                <a:cs typeface="Lato Black"/>
                <a:sym typeface="Lato Black"/>
              </a:rPr>
              <a:t>My Work</a:t>
            </a: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141023"/>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dirty="0"/>
          </a:p>
          <a:p>
            <a:pPr marL="0" marR="0" lvl="0" indent="0" algn="l" rtl="0">
              <a:lnSpc>
                <a:spcPct val="130000"/>
              </a:lnSpc>
              <a:spcBef>
                <a:spcPts val="0"/>
              </a:spcBef>
              <a:spcAft>
                <a:spcPts val="0"/>
              </a:spcAft>
              <a:buClr>
                <a:schemeClr val="dk2"/>
              </a:buClr>
              <a:buSzPts val="1540"/>
              <a:buFont typeface="Arial"/>
              <a:buNone/>
            </a:pPr>
            <a:r>
              <a:rPr lang="en-US" b="1" dirty="0"/>
              <a:t>Creating a new repository</a:t>
            </a: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3" name="Picture 2">
            <a:extLst>
              <a:ext uri="{FF2B5EF4-FFF2-40B4-BE49-F238E27FC236}">
                <a16:creationId xmlns:a16="http://schemas.microsoft.com/office/drawing/2014/main" id="{D8F26E10-025A-4689-A245-ED526FD9C3CA}"/>
              </a:ext>
            </a:extLst>
          </p:cNvPr>
          <p:cNvPicPr>
            <a:picLocks noChangeAspect="1"/>
          </p:cNvPicPr>
          <p:nvPr/>
        </p:nvPicPr>
        <p:blipFill>
          <a:blip r:embed="rId5"/>
          <a:stretch>
            <a:fillRect/>
          </a:stretch>
        </p:blipFill>
        <p:spPr>
          <a:xfrm>
            <a:off x="807039" y="1993492"/>
            <a:ext cx="9741325" cy="3739926"/>
          </a:xfrm>
          <a:prstGeom prst="rect">
            <a:avLst/>
          </a:prstGeom>
        </p:spPr>
      </p:pic>
    </p:spTree>
    <p:extLst>
      <p:ext uri="{BB962C8B-B14F-4D97-AF65-F5344CB8AC3E}">
        <p14:creationId xmlns:p14="http://schemas.microsoft.com/office/powerpoint/2010/main" val="23000197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003372"/>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b="0" i="0" dirty="0">
                <a:solidFill>
                  <a:srgbClr val="202124"/>
                </a:solidFill>
                <a:effectLst/>
                <a:latin typeface="+mn-lt"/>
              </a:rPr>
              <a:t>The git commit command </a:t>
            </a:r>
            <a:r>
              <a:rPr lang="en-US" i="0" dirty="0">
                <a:solidFill>
                  <a:srgbClr val="202124"/>
                </a:solidFill>
                <a:effectLst/>
                <a:latin typeface="+mn-lt"/>
              </a:rPr>
              <a:t>captures a snapshot of the project's currently staged changes</a:t>
            </a:r>
            <a:r>
              <a:rPr lang="en-US" b="0" i="0" dirty="0">
                <a:solidFill>
                  <a:srgbClr val="202124"/>
                </a:solidFill>
                <a:effectLst/>
                <a:latin typeface="+mn-lt"/>
              </a:rPr>
              <a:t>. Committed snapshots can be thought of as “safe” versions of a project. Git will never change them unless you explicitly ask it t</a:t>
            </a:r>
            <a:r>
              <a:rPr lang="en-US" b="0" i="0" dirty="0">
                <a:solidFill>
                  <a:schemeClr val="dk1"/>
                </a:solidFill>
                <a:effectLst/>
                <a:latin typeface="+mn-lt"/>
                <a:cs typeface="Poppins"/>
                <a:sym typeface="Poppins"/>
              </a:rPr>
              <a:t>o.</a:t>
            </a:r>
          </a:p>
          <a:p>
            <a:pPr marR="0" lvl="0" algn="just" rtl="0">
              <a:lnSpc>
                <a:spcPct val="150000"/>
              </a:lnSpc>
              <a:spcBef>
                <a:spcPts val="0"/>
              </a:spcBef>
              <a:spcAft>
                <a:spcPts val="0"/>
              </a:spcAft>
              <a:buClr>
                <a:schemeClr val="accent1"/>
              </a:buClr>
              <a:buSzPts val="1800"/>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sym typeface="Poppins"/>
              </a:rPr>
              <a:t>The command is :  git commit –m ‘commit message’ Before committing make sure to add the file using ‘git add .’ command and make sure the changes that you have made are executable, and don’t forget to write a good commit message.</a:t>
            </a:r>
            <a:endParaRPr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54731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Black"/>
              <a:buNone/>
            </a:pPr>
            <a:r>
              <a:rPr lang="en-US" sz="4400" u="sng" dirty="0">
                <a:solidFill>
                  <a:schemeClr val="dk1"/>
                </a:solidFill>
                <a:latin typeface="Lato Black"/>
                <a:ea typeface="Lato Black"/>
                <a:cs typeface="Lato Black"/>
                <a:sym typeface="Lato Black"/>
              </a:rPr>
              <a:t>My Work</a:t>
            </a: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141023"/>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US" dirty="0"/>
          </a:p>
          <a:p>
            <a:pPr marL="0" marR="0" lvl="0" indent="0" algn="l" rtl="0">
              <a:lnSpc>
                <a:spcPct val="130000"/>
              </a:lnSpc>
              <a:spcBef>
                <a:spcPts val="0"/>
              </a:spcBef>
              <a:spcAft>
                <a:spcPts val="0"/>
              </a:spcAft>
              <a:buClr>
                <a:schemeClr val="dk2"/>
              </a:buClr>
              <a:buSzPts val="1540"/>
              <a:buFont typeface="Arial"/>
              <a:buNone/>
            </a:pPr>
            <a:r>
              <a:rPr lang="en-US" b="1" dirty="0"/>
              <a:t>What is git commit</a:t>
            </a: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15670782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746139" y="286723"/>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endParaRPr sz="1600" b="1" dirty="0">
              <a:solidFill>
                <a:srgbClr val="818181"/>
              </a:solidFill>
              <a:latin typeface="+mn-lt"/>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358756"/>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mj-lt"/>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73894" y="815956"/>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r>
              <a:rPr lang="en-US" sz="1600" b="1" dirty="0"/>
              <a:t> </a:t>
            </a:r>
          </a:p>
          <a:p>
            <a:pPr marL="0" marR="0" lvl="0" indent="0" algn="l" rtl="0">
              <a:lnSpc>
                <a:spcPct val="130000"/>
              </a:lnSpc>
              <a:spcBef>
                <a:spcPts val="0"/>
              </a:spcBef>
              <a:spcAft>
                <a:spcPts val="0"/>
              </a:spcAft>
              <a:buClr>
                <a:schemeClr val="dk2"/>
              </a:buClr>
              <a:buSzPts val="1540"/>
              <a:buFont typeface="Arial"/>
              <a:buNone/>
            </a:pPr>
            <a:r>
              <a:rPr lang="en-US" sz="1600" b="1" dirty="0"/>
              <a:t>Git commit</a:t>
            </a:r>
            <a:endParaRPr lang="en-US" sz="1540" dirty="0">
              <a:solidFill>
                <a:schemeClr val="dk2"/>
              </a:solidFill>
              <a:latin typeface="Poppins Light"/>
              <a:cs typeface="Poppins Light"/>
              <a:sym typeface="Poppins Light"/>
            </a:endParaRPr>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pic>
        <p:nvPicPr>
          <p:cNvPr id="3" name="Picture 2">
            <a:extLst>
              <a:ext uri="{FF2B5EF4-FFF2-40B4-BE49-F238E27FC236}">
                <a16:creationId xmlns:a16="http://schemas.microsoft.com/office/drawing/2014/main" id="{41AC5C31-E4CB-449D-AF1F-AA22B76CEF77}"/>
              </a:ext>
            </a:extLst>
          </p:cNvPr>
          <p:cNvPicPr>
            <a:picLocks noChangeAspect="1"/>
          </p:cNvPicPr>
          <p:nvPr/>
        </p:nvPicPr>
        <p:blipFill>
          <a:blip r:embed="rId5"/>
          <a:stretch>
            <a:fillRect/>
          </a:stretch>
        </p:blipFill>
        <p:spPr>
          <a:xfrm>
            <a:off x="3938589" y="1273156"/>
            <a:ext cx="5536337" cy="5052771"/>
          </a:xfrm>
          <a:prstGeom prst="rect">
            <a:avLst/>
          </a:prstGeom>
        </p:spPr>
      </p:pic>
    </p:spTree>
    <p:extLst>
      <p:ext uri="{BB962C8B-B14F-4D97-AF65-F5344CB8AC3E}">
        <p14:creationId xmlns:p14="http://schemas.microsoft.com/office/powerpoint/2010/main" val="269382310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28650" y="2419349"/>
            <a:ext cx="10359647" cy="228524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sym typeface="Poppins"/>
              </a:rPr>
              <a:t>The git push command is used to upload local repository contents to a remote repository</a:t>
            </a:r>
            <a:r>
              <a:rPr lang="en-US" dirty="0">
                <a:solidFill>
                  <a:srgbClr val="4D4D4D"/>
                </a:solidFill>
                <a:latin typeface="+mn-lt"/>
                <a:sym typeface="Poppins"/>
              </a:rPr>
              <a:t>. </a:t>
            </a:r>
            <a:r>
              <a:rPr lang="en-US" dirty="0">
                <a:solidFill>
                  <a:schemeClr val="tx1"/>
                </a:solidFill>
                <a:latin typeface="+mn-lt"/>
                <a:sym typeface="Poppins"/>
              </a:rPr>
              <a:t>Pushing is how you transfer commits from your local repository to a remote repository. It’s the counterpart to git fetch.</a:t>
            </a:r>
            <a:endParaRPr dirty="0">
              <a:latin typeface="+mn-lt"/>
            </a:endParaRP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ea typeface="Poppins"/>
                <a:cs typeface="Poppins"/>
                <a:sym typeface="Poppins"/>
              </a:rPr>
              <a:t>The command is : </a:t>
            </a:r>
            <a:endParaRPr dirty="0">
              <a:solidFill>
                <a:schemeClr val="dk1"/>
              </a:solidFill>
              <a:latin typeface="+mn-lt"/>
              <a:ea typeface="Poppins"/>
              <a:cs typeface="Poppins"/>
              <a:sym typeface="Poppins"/>
            </a:endParaRPr>
          </a:p>
          <a:p>
            <a:pPr marR="0" lvl="0" algn="just" rtl="0">
              <a:lnSpc>
                <a:spcPct val="150000"/>
              </a:lnSpc>
              <a:spcBef>
                <a:spcPts val="0"/>
              </a:spcBef>
              <a:spcAft>
                <a:spcPts val="0"/>
              </a:spcAft>
              <a:buClr>
                <a:schemeClr val="accent1"/>
              </a:buClr>
              <a:buSzPts val="1800"/>
            </a:pPr>
            <a:endParaRPr sz="1200" b="1" dirty="0">
              <a:solidFill>
                <a:srgbClr val="81818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Lato Black"/>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IN" dirty="0"/>
          </a:p>
          <a:p>
            <a:pPr marL="0" marR="0" lvl="0" indent="0" algn="l" rtl="0">
              <a:lnSpc>
                <a:spcPct val="130000"/>
              </a:lnSpc>
              <a:spcBef>
                <a:spcPts val="0"/>
              </a:spcBef>
              <a:spcAft>
                <a:spcPts val="0"/>
              </a:spcAft>
              <a:buClr>
                <a:schemeClr val="dk2"/>
              </a:buClr>
              <a:buSzPts val="1540"/>
              <a:buFont typeface="Arial"/>
              <a:buNone/>
            </a:pPr>
            <a:r>
              <a:rPr lang="en-IN" b="1" dirty="0"/>
              <a:t>What is git push</a:t>
            </a:r>
            <a:endParaRPr b="1"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72854835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p:nvPr/>
        </p:nvSpPr>
        <p:spPr>
          <a:xfrm>
            <a:off x="659131" y="2207820"/>
            <a:ext cx="10359647" cy="2285241"/>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buClr>
                <a:schemeClr val="accent1"/>
              </a:buClr>
              <a:buSzPts val="1800"/>
              <a:buFont typeface="Noto Sans Symbols"/>
              <a:buChar char="❑"/>
            </a:pPr>
            <a:r>
              <a:rPr lang="en-US" b="0" i="0" dirty="0">
                <a:solidFill>
                  <a:schemeClr val="tx1"/>
                </a:solidFill>
                <a:effectLst/>
                <a:latin typeface="+mn-lt"/>
              </a:rPr>
              <a:t>The git pull command is used to fetch and download content from a remote repository and immediately update the local repository to match that content. Merging remote upstream changes into your local repository is a common task in Git-based collaboration work flows. </a:t>
            </a:r>
            <a:r>
              <a:rPr lang="en-US" sz="1400" dirty="0">
                <a:solidFill>
                  <a:schemeClr val="tx1"/>
                </a:solidFill>
                <a:latin typeface="+mn-lt"/>
                <a:ea typeface="Poppins"/>
                <a:cs typeface="Poppins"/>
                <a:sym typeface="Poppins"/>
              </a:rPr>
              <a:t>The git pull command is combination of two command git fetch followed by git merge.</a:t>
            </a:r>
          </a:p>
          <a:p>
            <a:pPr marL="342900" marR="0" lvl="0" indent="-228600" algn="just" rtl="0">
              <a:lnSpc>
                <a:spcPct val="150000"/>
              </a:lnSpc>
              <a:spcBef>
                <a:spcPts val="0"/>
              </a:spcBef>
              <a:spcAft>
                <a:spcPts val="0"/>
              </a:spcAft>
              <a:buClr>
                <a:schemeClr val="accent1"/>
              </a:buClr>
              <a:buSzPts val="1800"/>
              <a:buFont typeface="Noto Sans Symbols"/>
              <a:buNone/>
            </a:pPr>
            <a:endParaRPr sz="1200" dirty="0">
              <a:solidFill>
                <a:schemeClr val="dk1"/>
              </a:solidFill>
              <a:latin typeface="Poppins"/>
              <a:ea typeface="Poppins"/>
              <a:cs typeface="Poppins"/>
              <a:sym typeface="Poppins"/>
            </a:endParaRPr>
          </a:p>
          <a:p>
            <a:pPr marL="342900" marR="0" lvl="0" indent="-342900" algn="just" rtl="0">
              <a:lnSpc>
                <a:spcPct val="150000"/>
              </a:lnSpc>
              <a:spcBef>
                <a:spcPts val="0"/>
              </a:spcBef>
              <a:spcAft>
                <a:spcPts val="0"/>
              </a:spcAft>
              <a:buClr>
                <a:schemeClr val="accent1"/>
              </a:buClr>
              <a:buSzPts val="1800"/>
              <a:buFont typeface="Noto Sans Symbols"/>
              <a:buChar char="❑"/>
            </a:pPr>
            <a:r>
              <a:rPr lang="en-US" dirty="0">
                <a:solidFill>
                  <a:schemeClr val="dk1"/>
                </a:solidFill>
                <a:latin typeface="+mn-lt"/>
                <a:ea typeface="Poppins"/>
                <a:cs typeface="Poppins"/>
                <a:sym typeface="Poppins"/>
              </a:rPr>
              <a:t>The git pull command is : </a:t>
            </a:r>
          </a:p>
          <a:p>
            <a:pPr marR="0" lvl="0" algn="just" rtl="0">
              <a:lnSpc>
                <a:spcPct val="150000"/>
              </a:lnSpc>
              <a:spcBef>
                <a:spcPts val="0"/>
              </a:spcBef>
              <a:spcAft>
                <a:spcPts val="0"/>
              </a:spcAft>
              <a:buClr>
                <a:schemeClr val="accent1"/>
              </a:buClr>
              <a:buSzPts val="1800"/>
            </a:pPr>
            <a:endParaRPr lang="en-US" sz="1200" dirty="0">
              <a:solidFill>
                <a:schemeClr val="dk1"/>
              </a:solidFill>
              <a:latin typeface="Poppins"/>
              <a:ea typeface="Poppins"/>
              <a:cs typeface="Poppins"/>
              <a:sym typeface="Poppins"/>
            </a:endParaRPr>
          </a:p>
          <a:p>
            <a:pPr marR="0" lvl="0" algn="just" rtl="0">
              <a:lnSpc>
                <a:spcPct val="150000"/>
              </a:lnSpc>
              <a:spcBef>
                <a:spcPts val="0"/>
              </a:spcBef>
              <a:spcAft>
                <a:spcPts val="0"/>
              </a:spcAft>
              <a:buClr>
                <a:schemeClr val="accent1"/>
              </a:buClr>
              <a:buSzPts val="1800"/>
            </a:pPr>
            <a:endParaRPr sz="1200" b="1" dirty="0">
              <a:solidFill>
                <a:srgbClr val="818181"/>
              </a:solidFill>
              <a:latin typeface="Poppins"/>
              <a:ea typeface="Poppins"/>
              <a:cs typeface="Poppins"/>
              <a:sym typeface="Poppins"/>
            </a:endParaRPr>
          </a:p>
        </p:txBody>
      </p:sp>
      <p:pic>
        <p:nvPicPr>
          <p:cNvPr id="271" name="Google Shape;271;p25"/>
          <p:cNvPicPr preferRelativeResize="0"/>
          <p:nvPr/>
        </p:nvPicPr>
        <p:blipFill rotWithShape="1">
          <a:blip r:embed="rId3">
            <a:alphaModFix/>
          </a:blip>
          <a:srcRect/>
          <a:stretch/>
        </p:blipFill>
        <p:spPr>
          <a:xfrm rot="5400000">
            <a:off x="6929261" y="1620333"/>
            <a:ext cx="6007504" cy="4930827"/>
          </a:xfrm>
          <a:prstGeom prst="rect">
            <a:avLst/>
          </a:prstGeom>
          <a:noFill/>
          <a:ln>
            <a:noFill/>
          </a:ln>
        </p:spPr>
      </p:pic>
      <p:sp>
        <p:nvSpPr>
          <p:cNvPr id="272" name="Google Shape;272;p25"/>
          <p:cNvSpPr txBox="1"/>
          <p:nvPr/>
        </p:nvSpPr>
        <p:spPr>
          <a:xfrm>
            <a:off x="628650" y="624794"/>
            <a:ext cx="6315075" cy="91440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4400"/>
            </a:pPr>
            <a:r>
              <a:rPr lang="en-US" sz="4400" u="sng" dirty="0">
                <a:solidFill>
                  <a:schemeClr val="dk1"/>
                </a:solidFill>
                <a:latin typeface="Lato Black"/>
                <a:ea typeface="Lato Black"/>
                <a:cs typeface="Lato Black"/>
                <a:sym typeface="Lato Black"/>
              </a:rPr>
              <a:t>My Work</a:t>
            </a:r>
          </a:p>
          <a:p>
            <a:pPr marL="0" marR="0" lvl="0" indent="0" algn="l" rtl="0">
              <a:lnSpc>
                <a:spcPct val="90000"/>
              </a:lnSpc>
              <a:spcBef>
                <a:spcPts val="0"/>
              </a:spcBef>
              <a:spcAft>
                <a:spcPts val="0"/>
              </a:spcAft>
              <a:buClr>
                <a:schemeClr val="dk1"/>
              </a:buClr>
              <a:buSzPts val="4400"/>
              <a:buFont typeface="Lato Black"/>
              <a:buNone/>
            </a:pPr>
            <a:endParaRPr sz="4400" u="sng" dirty="0">
              <a:solidFill>
                <a:schemeClr val="dk1"/>
              </a:solidFill>
              <a:latin typeface="Lato Black"/>
              <a:ea typeface="Lato Black"/>
              <a:cs typeface="Lato Black"/>
              <a:sym typeface="Lato Black"/>
            </a:endParaRPr>
          </a:p>
        </p:txBody>
      </p:sp>
      <p:sp>
        <p:nvSpPr>
          <p:cNvPr id="273" name="Google Shape;273;p25"/>
          <p:cNvSpPr txBox="1"/>
          <p:nvPr/>
        </p:nvSpPr>
        <p:spPr>
          <a:xfrm>
            <a:off x="628650" y="1334687"/>
            <a:ext cx="5029200" cy="71437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2"/>
              </a:buClr>
              <a:buSzPts val="1540"/>
              <a:buFont typeface="Arial"/>
              <a:buNone/>
            </a:pPr>
            <a:endParaRPr lang="en-IN" dirty="0"/>
          </a:p>
          <a:p>
            <a:pPr marL="0" marR="0" lvl="0" indent="0" algn="l" rtl="0">
              <a:lnSpc>
                <a:spcPct val="130000"/>
              </a:lnSpc>
              <a:spcBef>
                <a:spcPts val="0"/>
              </a:spcBef>
              <a:spcAft>
                <a:spcPts val="0"/>
              </a:spcAft>
              <a:buClr>
                <a:schemeClr val="dk2"/>
              </a:buClr>
              <a:buSzPts val="1540"/>
              <a:buFont typeface="Arial"/>
              <a:buNone/>
            </a:pPr>
            <a:r>
              <a:rPr lang="en-IN" b="1" dirty="0"/>
              <a:t>What is git pull</a:t>
            </a:r>
            <a:endParaRPr b="1" dirty="0"/>
          </a:p>
        </p:txBody>
      </p:sp>
      <p:grpSp>
        <p:nvGrpSpPr>
          <p:cNvPr id="274" name="Google Shape;274;p25"/>
          <p:cNvGrpSpPr/>
          <p:nvPr/>
        </p:nvGrpSpPr>
        <p:grpSpPr>
          <a:xfrm>
            <a:off x="-8928" y="6325927"/>
            <a:ext cx="12200929" cy="470414"/>
            <a:chOff x="-8928" y="6325927"/>
            <a:chExt cx="12200929" cy="470414"/>
          </a:xfrm>
        </p:grpSpPr>
        <p:sp>
          <p:nvSpPr>
            <p:cNvPr id="275" name="Google Shape;275;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76" name="Google Shape;276;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77" name="Google Shape;277;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grpSp>
    </p:spTree>
    <p:extLst>
      <p:ext uri="{BB962C8B-B14F-4D97-AF65-F5344CB8AC3E}">
        <p14:creationId xmlns:p14="http://schemas.microsoft.com/office/powerpoint/2010/main" val="289910266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426</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Lato Black</vt:lpstr>
      <vt:lpstr>Noto Sans Symbols</vt:lpstr>
      <vt:lpstr>Poppins</vt:lpstr>
      <vt:lpstr>Poppins Light</vt:lpstr>
      <vt:lpstr>Poppins Medium</vt:lpstr>
      <vt:lpstr>Proxima Nova</vt:lpstr>
      <vt:lpstr>Spearmint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Srivastava</dc:creator>
  <cp:lastModifiedBy>Ayush Srivastava</cp:lastModifiedBy>
  <cp:revision>5</cp:revision>
  <dcterms:modified xsi:type="dcterms:W3CDTF">2021-07-20T18:34:00Z</dcterms:modified>
</cp:coreProperties>
</file>