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63" r:id="rId6"/>
    <p:sldId id="272" r:id="rId7"/>
    <p:sldId id="264" r:id="rId8"/>
    <p:sldId id="265" r:id="rId9"/>
    <p:sldId id="261"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235006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6F58B-2BDD-4D37-98B4-5D0C0B74AD3C}"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401330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3101570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3959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1404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95946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3262475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84218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370217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135457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52693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06F58B-2BDD-4D37-98B4-5D0C0B74AD3C}"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229416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6F58B-2BDD-4D37-98B4-5D0C0B74AD3C}"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359537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220447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85569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C06F58B-2BDD-4D37-98B4-5D0C0B74AD3C}" type="datetimeFigureOut">
              <a:rPr lang="en-US" smtClean="0"/>
              <a:t>4/29/2018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426044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6F58B-2BDD-4D37-98B4-5D0C0B74AD3C}"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9B6E15-4399-427A-B010-73E9BA9ACBD5}" type="slidenum">
              <a:rPr lang="en-US" smtClean="0"/>
              <a:t>‹#›</a:t>
            </a:fld>
            <a:endParaRPr lang="en-US"/>
          </a:p>
        </p:txBody>
      </p:sp>
    </p:spTree>
    <p:extLst>
      <p:ext uri="{BB962C8B-B14F-4D97-AF65-F5344CB8AC3E}">
        <p14:creationId xmlns:p14="http://schemas.microsoft.com/office/powerpoint/2010/main" val="237410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06F58B-2BDD-4D37-98B4-5D0C0B74AD3C}" type="datetimeFigureOut">
              <a:rPr lang="en-US" smtClean="0"/>
              <a:t>4/29/2018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9B6E15-4399-427A-B010-73E9BA9ACBD5}" type="slidenum">
              <a:rPr lang="en-US" smtClean="0"/>
              <a:t>‹#›</a:t>
            </a:fld>
            <a:endParaRPr lang="en-US"/>
          </a:p>
        </p:txBody>
      </p:sp>
    </p:spTree>
    <p:extLst>
      <p:ext uri="{BB962C8B-B14F-4D97-AF65-F5344CB8AC3E}">
        <p14:creationId xmlns:p14="http://schemas.microsoft.com/office/powerpoint/2010/main" val="2468703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Presentation </a:t>
            </a:r>
            <a:r>
              <a:rPr lang="en-US" dirty="0">
                <a:latin typeface="Algerian" panose="04020705040A02060702" pitchFamily="82" charset="0"/>
              </a:rPr>
              <a:t>On </a:t>
            </a:r>
            <a:r>
              <a:rPr lang="en-US" dirty="0" err="1" smtClean="0">
                <a:latin typeface="Algerian" panose="04020705040A02060702" pitchFamily="82" charset="0"/>
              </a:rPr>
              <a:t>DatA</a:t>
            </a:r>
            <a:r>
              <a:rPr lang="en-US" dirty="0" smtClean="0">
                <a:latin typeface="Algerian" panose="04020705040A02060702" pitchFamily="82" charset="0"/>
              </a:rPr>
              <a:t> Leakage </a:t>
            </a:r>
            <a:r>
              <a:rPr lang="en-US" dirty="0">
                <a:latin typeface="Algerian" panose="04020705040A02060702" pitchFamily="82" charset="0"/>
              </a:rPr>
              <a:t>Detection</a:t>
            </a:r>
            <a:r>
              <a:rPr lang="en-US" b="1" dirty="0"/>
              <a:t>	</a:t>
            </a:r>
            <a:endParaRPr lang="en-US" dirty="0"/>
          </a:p>
        </p:txBody>
      </p:sp>
      <p:sp>
        <p:nvSpPr>
          <p:cNvPr id="3" name="Subtitle 2"/>
          <p:cNvSpPr>
            <a:spLocks noGrp="1"/>
          </p:cNvSpPr>
          <p:nvPr>
            <p:ph type="subTitle" idx="1"/>
          </p:nvPr>
        </p:nvSpPr>
        <p:spPr>
          <a:xfrm>
            <a:off x="1154955" y="4777379"/>
            <a:ext cx="9150188" cy="1347649"/>
          </a:xfrm>
        </p:spPr>
        <p:txBody>
          <a:bodyPr>
            <a:normAutofit fontScale="25000" lnSpcReduction="20000"/>
          </a:bodyPr>
          <a:lstStyle/>
          <a:p>
            <a:pPr algn="r"/>
            <a:endParaRPr lang="en-US" dirty="0" smtClean="0"/>
          </a:p>
          <a:p>
            <a:pPr algn="r"/>
            <a:r>
              <a:rPr lang="en-US" sz="8000" dirty="0" smtClean="0">
                <a:latin typeface="Arial Black" panose="020B0A04020102020204" pitchFamily="34" charset="0"/>
              </a:rPr>
              <a:t>    Submitted By:- Aayush Tiwari</a:t>
            </a:r>
          </a:p>
          <a:p>
            <a:pPr algn="r"/>
            <a:r>
              <a:rPr lang="en-US" sz="8000" dirty="0">
                <a:latin typeface="Arial Black" panose="020B0A04020102020204" pitchFamily="34" charset="0"/>
              </a:rPr>
              <a:t> </a:t>
            </a:r>
            <a:r>
              <a:rPr lang="en-US" sz="8000" dirty="0" smtClean="0">
                <a:latin typeface="Arial Black" panose="020B0A04020102020204" pitchFamily="34" charset="0"/>
              </a:rPr>
              <a:t>                  19841</a:t>
            </a:r>
          </a:p>
          <a:p>
            <a:pPr algn="r"/>
            <a:r>
              <a:rPr lang="en-US" sz="8000" dirty="0">
                <a:latin typeface="Arial Black" panose="020B0A04020102020204" pitchFamily="34" charset="0"/>
              </a:rPr>
              <a:t> </a:t>
            </a:r>
            <a:r>
              <a:rPr lang="en-US" sz="8000" dirty="0" smtClean="0">
                <a:latin typeface="Arial Black" panose="020B0A04020102020204" pitchFamily="34" charset="0"/>
              </a:rPr>
              <a:t>                 CSIT           </a:t>
            </a:r>
            <a:endParaRPr lang="en-US" sz="8000" dirty="0">
              <a:latin typeface="Arial Black" panose="020B0A04020102020204" pitchFamily="34" charset="0"/>
            </a:endParaRPr>
          </a:p>
          <a:p>
            <a:pPr algn="r"/>
            <a:r>
              <a:rPr lang="en-US" dirty="0" smtClean="0"/>
              <a:t>    </a:t>
            </a:r>
            <a:endParaRPr lang="en-US" dirty="0"/>
          </a:p>
        </p:txBody>
      </p:sp>
    </p:spTree>
    <p:extLst>
      <p:ext uri="{BB962C8B-B14F-4D97-AF65-F5344CB8AC3E}">
        <p14:creationId xmlns:p14="http://schemas.microsoft.com/office/powerpoint/2010/main" val="89401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99885"/>
          </a:xfrm>
        </p:spPr>
        <p:txBody>
          <a:bodyPr>
            <a:normAutofit fontScale="90000"/>
          </a:bodyPr>
          <a:lstStyle/>
          <a:p>
            <a:r>
              <a:rPr lang="en-US" b="1" dirty="0" smtClean="0"/>
              <a:t/>
            </a:r>
            <a:br>
              <a:rPr lang="en-US" b="1" dirty="0" smtClean="0"/>
            </a:br>
            <a:r>
              <a:rPr lang="en-US" b="1" dirty="0" smtClean="0">
                <a:latin typeface="Algerian" panose="04020705040A02060702" pitchFamily="82" charset="0"/>
              </a:rPr>
              <a:t>Guilt </a:t>
            </a:r>
            <a:r>
              <a:rPr lang="en-US" b="1" dirty="0">
                <a:latin typeface="Algerian" panose="04020705040A02060702" pitchFamily="82" charset="0"/>
              </a:rPr>
              <a:t>Model Analysis</a:t>
            </a:r>
            <a:r>
              <a:rPr lang="en-US" b="1" dirty="0"/>
              <a:t/>
            </a:r>
            <a:br>
              <a:rPr lang="en-US" b="1" dirty="0"/>
            </a:br>
            <a:endParaRPr lang="en-US" dirty="0"/>
          </a:p>
        </p:txBody>
      </p:sp>
      <p:sp>
        <p:nvSpPr>
          <p:cNvPr id="3" name="Content Placeholder 2"/>
          <p:cNvSpPr>
            <a:spLocks noGrp="1"/>
          </p:cNvSpPr>
          <p:nvPr>
            <p:ph idx="1"/>
          </p:nvPr>
        </p:nvSpPr>
        <p:spPr>
          <a:xfrm>
            <a:off x="0" y="1654629"/>
            <a:ext cx="12192000" cy="6001657"/>
          </a:xfrm>
        </p:spPr>
        <p:txBody>
          <a:bodyPr>
            <a:normAutofit/>
          </a:bodyPr>
          <a:lstStyle/>
          <a:p>
            <a:pPr algn="just"/>
            <a:r>
              <a:rPr lang="en-US" sz="2800" dirty="0"/>
              <a:t>Our model parameters interact and to check if the interactions match our intuition, in this section we study two simple scenarios as Impact of Probability p and Impact of Overlap between </a:t>
            </a:r>
            <a:r>
              <a:rPr lang="en-US" sz="2800" dirty="0" err="1"/>
              <a:t>Ri</a:t>
            </a:r>
            <a:r>
              <a:rPr lang="en-US" sz="2800" dirty="0"/>
              <a:t> and S. In each scenario we have a target that has obtained all the distributor’s objects, i.e., T = S. </a:t>
            </a:r>
          </a:p>
        </p:txBody>
      </p:sp>
    </p:spTree>
    <p:extLst>
      <p:ext uri="{BB962C8B-B14F-4D97-AF65-F5344CB8AC3E}">
        <p14:creationId xmlns:p14="http://schemas.microsoft.com/office/powerpoint/2010/main" val="2491073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4" y="0"/>
            <a:ext cx="12152086" cy="1074057"/>
          </a:xfrm>
        </p:spPr>
        <p:txBody>
          <a:bodyPr>
            <a:normAutofit fontScale="90000"/>
          </a:bodyPr>
          <a:lstStyle/>
          <a:p>
            <a:r>
              <a:rPr lang="en-US" b="1" dirty="0">
                <a:latin typeface="Algerian" panose="04020705040A02060702" pitchFamily="82" charset="0"/>
              </a:rPr>
              <a:t>Implementation</a:t>
            </a:r>
            <a:r>
              <a:rPr lang="en-US" b="1" dirty="0"/>
              <a:t/>
            </a:r>
            <a:br>
              <a:rPr lang="en-US" b="1" dirty="0"/>
            </a:br>
            <a:endParaRPr lang="en-US" dirty="0"/>
          </a:p>
        </p:txBody>
      </p:sp>
      <p:sp>
        <p:nvSpPr>
          <p:cNvPr id="3" name="Content Placeholder 2"/>
          <p:cNvSpPr>
            <a:spLocks noGrp="1"/>
          </p:cNvSpPr>
          <p:nvPr>
            <p:ph idx="1"/>
          </p:nvPr>
        </p:nvSpPr>
        <p:spPr>
          <a:xfrm>
            <a:off x="-1" y="798286"/>
            <a:ext cx="12061371" cy="5936343"/>
          </a:xfrm>
        </p:spPr>
        <p:txBody>
          <a:bodyPr>
            <a:normAutofit/>
          </a:bodyPr>
          <a:lstStyle/>
          <a:p>
            <a:pPr algn="just"/>
            <a:r>
              <a:rPr lang="en-US" dirty="0"/>
              <a:t>The system has the following</a:t>
            </a:r>
          </a:p>
          <a:p>
            <a:pPr algn="just"/>
            <a:r>
              <a:rPr lang="en-US" dirty="0" smtClean="0"/>
              <a:t>Data </a:t>
            </a:r>
            <a:r>
              <a:rPr lang="en-US" dirty="0"/>
              <a:t>Allocation</a:t>
            </a:r>
          </a:p>
          <a:p>
            <a:pPr algn="just"/>
            <a:r>
              <a:rPr lang="en-US" dirty="0" smtClean="0"/>
              <a:t>Fake </a:t>
            </a:r>
            <a:r>
              <a:rPr lang="en-US" dirty="0"/>
              <a:t>Object</a:t>
            </a:r>
          </a:p>
          <a:p>
            <a:pPr algn="just"/>
            <a:r>
              <a:rPr lang="en-US" dirty="0" smtClean="0"/>
              <a:t>Optimization</a:t>
            </a:r>
            <a:endParaRPr lang="en-US" dirty="0"/>
          </a:p>
          <a:p>
            <a:pPr algn="just"/>
            <a:r>
              <a:rPr lang="en-US" dirty="0" smtClean="0"/>
              <a:t>Data </a:t>
            </a:r>
            <a:r>
              <a:rPr lang="en-US" dirty="0"/>
              <a:t>Distributor</a:t>
            </a:r>
            <a:endParaRPr lang="en-US" b="1" dirty="0" smtClean="0"/>
          </a:p>
          <a:p>
            <a:pPr algn="just"/>
            <a:endParaRPr lang="en-US" b="1" dirty="0"/>
          </a:p>
          <a:p>
            <a:pPr marL="0" indent="0" algn="just">
              <a:buNone/>
            </a:pPr>
            <a:r>
              <a:rPr lang="en-US" b="1" dirty="0" smtClean="0"/>
              <a:t>Data </a:t>
            </a:r>
            <a:r>
              <a:rPr lang="en-US" b="1" dirty="0"/>
              <a:t>Allocation: </a:t>
            </a:r>
            <a:r>
              <a:rPr lang="en-US" dirty="0" smtClean="0"/>
              <a:t>The </a:t>
            </a:r>
            <a:r>
              <a:rPr lang="en-US" dirty="0"/>
              <a:t>main focus of our project is the data allocation problem as how can the distributor “intelligently” give data to agents in order to improve the chances of detecting a guilty agent</a:t>
            </a:r>
            <a:r>
              <a:rPr lang="en-US" dirty="0" smtClean="0"/>
              <a:t>.</a:t>
            </a:r>
          </a:p>
        </p:txBody>
      </p:sp>
    </p:spTree>
    <p:extLst>
      <p:ext uri="{BB962C8B-B14F-4D97-AF65-F5344CB8AC3E}">
        <p14:creationId xmlns:p14="http://schemas.microsoft.com/office/powerpoint/2010/main" val="832124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800"/>
          </a:xfrm>
        </p:spPr>
        <p:txBody>
          <a:bodyPr/>
          <a:lstStyle/>
          <a:p>
            <a:r>
              <a:rPr lang="en-US" dirty="0" smtClean="0">
                <a:latin typeface="Algerian" panose="04020705040A02060702" pitchFamily="82" charset="0"/>
              </a:rPr>
              <a:t>Implementations</a:t>
            </a:r>
            <a:endParaRPr lang="en-US" dirty="0">
              <a:latin typeface="Algerian" panose="04020705040A02060702" pitchFamily="82" charset="0"/>
            </a:endParaRPr>
          </a:p>
        </p:txBody>
      </p:sp>
      <p:sp>
        <p:nvSpPr>
          <p:cNvPr id="3" name="Content Placeholder 2"/>
          <p:cNvSpPr>
            <a:spLocks noGrp="1"/>
          </p:cNvSpPr>
          <p:nvPr>
            <p:ph idx="1"/>
          </p:nvPr>
        </p:nvSpPr>
        <p:spPr>
          <a:xfrm>
            <a:off x="0" y="812800"/>
            <a:ext cx="12192000" cy="6045200"/>
          </a:xfrm>
        </p:spPr>
        <p:txBody>
          <a:bodyPr>
            <a:normAutofit/>
          </a:bodyPr>
          <a:lstStyle/>
          <a:p>
            <a:pPr marL="0" indent="0" algn="just">
              <a:buNone/>
            </a:pPr>
            <a:endParaRPr lang="en-US" b="1" dirty="0"/>
          </a:p>
          <a:p>
            <a:pPr algn="just"/>
            <a:r>
              <a:rPr lang="en-US" b="1" dirty="0" smtClean="0"/>
              <a:t>Fake Object:</a:t>
            </a:r>
            <a:r>
              <a:rPr lang="en-US" dirty="0" smtClean="0"/>
              <a:t> Fake objects are objects generated by the distributor in border to increase the chances of detecting agents that leak data. The distributor may be able to add fake objects to the distributed data in order to improve his effectiveness in Detecting guilty agents. Our use of fake objects is inspired by the use of “trace” records in mailing lists</a:t>
            </a:r>
            <a:endParaRPr lang="en-US" b="1" dirty="0" smtClean="0"/>
          </a:p>
          <a:p>
            <a:pPr algn="just"/>
            <a:r>
              <a:rPr lang="en-US" b="1" dirty="0" smtClean="0"/>
              <a:t>Optimization: </a:t>
            </a:r>
            <a:r>
              <a:rPr lang="en-US" dirty="0" smtClean="0"/>
              <a:t>The Optimization Module is the distributor’s data allocation to agents has one constraint and one objective.  The distributor’s constraint is to satisfy agents’ requests, by providing them with the number of objects they request or with all available objects that satisfy their conditions. His objective is to be able to detect an agent who leaks any Portion of his data.</a:t>
            </a:r>
          </a:p>
          <a:p>
            <a:pPr algn="just"/>
            <a:r>
              <a:rPr lang="en-US" b="1" dirty="0" smtClean="0"/>
              <a:t>Data Distributor: A</a:t>
            </a:r>
            <a:r>
              <a:rPr lang="en-US" dirty="0" smtClean="0"/>
              <a:t> data distributor has given sensitive data to a set of  Supposedly    trusted agents (third parties). Some of the data is leaked and found in an unauthorized place (e.g., on the web or somebody’s laptop). The distributor must assess the likelihood that the leaked data came from one or more agents, as opposed to having been independently gathered by other means.</a:t>
            </a:r>
          </a:p>
          <a:p>
            <a:pPr algn="just"/>
            <a:endParaRPr lang="en-US" dirty="0" smtClean="0"/>
          </a:p>
        </p:txBody>
      </p:sp>
    </p:spTree>
    <p:extLst>
      <p:ext uri="{BB962C8B-B14F-4D97-AF65-F5344CB8AC3E}">
        <p14:creationId xmlns:p14="http://schemas.microsoft.com/office/powerpoint/2010/main" val="1634392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57942"/>
          </a:xfrm>
        </p:spPr>
        <p:txBody>
          <a:bodyPr>
            <a:normAutofit/>
          </a:bodyPr>
          <a:lstStyle/>
          <a:p>
            <a:r>
              <a:rPr lang="en-US" b="1" dirty="0" smtClean="0">
                <a:latin typeface="Algerian" panose="04020705040A02060702" pitchFamily="82" charset="0"/>
              </a:rPr>
              <a:t>Modules</a:t>
            </a:r>
            <a:endParaRPr lang="en-US" dirty="0">
              <a:latin typeface="Algerian" panose="04020705040A02060702" pitchFamily="82" charset="0"/>
            </a:endParaRPr>
          </a:p>
        </p:txBody>
      </p:sp>
      <p:sp>
        <p:nvSpPr>
          <p:cNvPr id="3" name="Content Placeholder 2"/>
          <p:cNvSpPr>
            <a:spLocks noGrp="1"/>
          </p:cNvSpPr>
          <p:nvPr>
            <p:ph idx="1"/>
          </p:nvPr>
        </p:nvSpPr>
        <p:spPr>
          <a:xfrm>
            <a:off x="0" y="957943"/>
            <a:ext cx="12192000" cy="5219020"/>
          </a:xfrm>
        </p:spPr>
        <p:txBody>
          <a:bodyPr/>
          <a:lstStyle/>
          <a:p>
            <a:pPr marL="0" indent="0" algn="just">
              <a:buNone/>
            </a:pPr>
            <a:r>
              <a:rPr lang="en-US" b="1" dirty="0">
                <a:latin typeface="Arial Black" panose="020B0A04020102020204" pitchFamily="34" charset="0"/>
              </a:rPr>
              <a:t>Admin </a:t>
            </a:r>
            <a:r>
              <a:rPr lang="en-US" b="1" dirty="0" smtClean="0">
                <a:latin typeface="Arial Black" panose="020B0A04020102020204" pitchFamily="34" charset="0"/>
              </a:rPr>
              <a:t>Module </a:t>
            </a:r>
            <a:r>
              <a:rPr lang="en-US" b="1" dirty="0" smtClean="0"/>
              <a:t>:- </a:t>
            </a:r>
            <a:endParaRPr lang="en-US" dirty="0"/>
          </a:p>
          <a:p>
            <a:pPr algn="just"/>
            <a:r>
              <a:rPr lang="en-US" dirty="0" smtClean="0"/>
              <a:t>Administrator </a:t>
            </a:r>
            <a:r>
              <a:rPr lang="en-US" dirty="0"/>
              <a:t>has to logon to the system. </a:t>
            </a:r>
          </a:p>
          <a:p>
            <a:pPr algn="just"/>
            <a:r>
              <a:rPr lang="en-US" dirty="0" smtClean="0"/>
              <a:t>Admin </a:t>
            </a:r>
            <a:r>
              <a:rPr lang="en-US" dirty="0"/>
              <a:t>can add information about a new user. </a:t>
            </a:r>
          </a:p>
          <a:p>
            <a:pPr algn="just"/>
            <a:r>
              <a:rPr lang="en-US" dirty="0" smtClean="0"/>
              <a:t>Admin </a:t>
            </a:r>
            <a:r>
              <a:rPr lang="en-US" dirty="0"/>
              <a:t>can add/view/delete/edit the user details. </a:t>
            </a:r>
          </a:p>
          <a:p>
            <a:pPr algn="just"/>
            <a:r>
              <a:rPr lang="en-US" dirty="0" smtClean="0"/>
              <a:t>Admin </a:t>
            </a:r>
            <a:r>
              <a:rPr lang="en-US" dirty="0"/>
              <a:t>can create user groups and place users in it. </a:t>
            </a:r>
            <a:endParaRPr lang="en-US" dirty="0" smtClean="0"/>
          </a:p>
          <a:p>
            <a:pPr marL="0" indent="0" algn="just">
              <a:buNone/>
            </a:pPr>
            <a:r>
              <a:rPr lang="en-US" b="1" dirty="0">
                <a:latin typeface="Arial Black" panose="020B0A04020102020204" pitchFamily="34" charset="0"/>
              </a:rPr>
              <a:t>User </a:t>
            </a:r>
            <a:r>
              <a:rPr lang="en-US" b="1" dirty="0" smtClean="0">
                <a:latin typeface="Arial Black" panose="020B0A04020102020204" pitchFamily="34" charset="0"/>
              </a:rPr>
              <a:t>Module </a:t>
            </a:r>
            <a:r>
              <a:rPr lang="en-US" b="1" dirty="0" smtClean="0"/>
              <a:t>:-</a:t>
            </a:r>
            <a:endParaRPr lang="en-US" dirty="0"/>
          </a:p>
          <a:p>
            <a:pPr algn="just"/>
            <a:r>
              <a:rPr lang="en-US" dirty="0" smtClean="0"/>
              <a:t>A </a:t>
            </a:r>
            <a:r>
              <a:rPr lang="en-US" dirty="0"/>
              <a:t>user must login to use the services. </a:t>
            </a:r>
          </a:p>
          <a:p>
            <a:pPr algn="just"/>
            <a:r>
              <a:rPr lang="en-US" dirty="0" smtClean="0"/>
              <a:t>A </a:t>
            </a:r>
            <a:r>
              <a:rPr lang="en-US" dirty="0"/>
              <a:t>user can send data sharing requests to other users. </a:t>
            </a:r>
          </a:p>
          <a:p>
            <a:pPr algn="just"/>
            <a:r>
              <a:rPr lang="en-US" dirty="0" smtClean="0"/>
              <a:t>A </a:t>
            </a:r>
            <a:r>
              <a:rPr lang="en-US" dirty="0"/>
              <a:t>user can accept/reject data sharing requests from other users.</a:t>
            </a:r>
          </a:p>
          <a:p>
            <a:pPr algn="just"/>
            <a:r>
              <a:rPr lang="en-US" dirty="0" smtClean="0"/>
              <a:t>A </a:t>
            </a:r>
            <a:r>
              <a:rPr lang="en-US" dirty="0"/>
              <a:t>user can trace the flow of its data i.e. can see what all users possess its data.</a:t>
            </a:r>
          </a:p>
          <a:p>
            <a:pPr algn="just"/>
            <a:endParaRPr lang="en-US" dirty="0"/>
          </a:p>
        </p:txBody>
      </p:sp>
    </p:spTree>
    <p:extLst>
      <p:ext uri="{BB962C8B-B14F-4D97-AF65-F5344CB8AC3E}">
        <p14:creationId xmlns:p14="http://schemas.microsoft.com/office/powerpoint/2010/main" val="2386773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46857" cy="1030513"/>
          </a:xfrm>
        </p:spPr>
        <p:txBody>
          <a:bodyPr>
            <a:normAutofit/>
          </a:bodyPr>
          <a:lstStyle/>
          <a:p>
            <a:r>
              <a:rPr lang="en-US" b="1" dirty="0" smtClean="0">
                <a:latin typeface="Algerian" panose="04020705040A02060702" pitchFamily="82" charset="0"/>
              </a:rPr>
              <a:t>Conclusion</a:t>
            </a:r>
            <a:endParaRPr lang="en-US" dirty="0">
              <a:latin typeface="Algerian" panose="04020705040A02060702" pitchFamily="82" charset="0"/>
            </a:endParaRPr>
          </a:p>
        </p:txBody>
      </p:sp>
      <p:sp>
        <p:nvSpPr>
          <p:cNvPr id="3" name="Content Placeholder 2"/>
          <p:cNvSpPr>
            <a:spLocks noGrp="1"/>
          </p:cNvSpPr>
          <p:nvPr>
            <p:ph idx="1"/>
          </p:nvPr>
        </p:nvSpPr>
        <p:spPr>
          <a:xfrm>
            <a:off x="1" y="1030514"/>
            <a:ext cx="12046856" cy="5827486"/>
          </a:xfrm>
        </p:spPr>
        <p:txBody>
          <a:bodyPr>
            <a:normAutofit/>
          </a:bodyPr>
          <a:lstStyle/>
          <a:p>
            <a:pPr algn="just"/>
            <a:r>
              <a:rPr lang="en-US" sz="3200" dirty="0">
                <a:latin typeface="Times New Roman" panose="02020603050405020304" pitchFamily="18" charset="0"/>
                <a:cs typeface="Times New Roman" panose="02020603050405020304" pitchFamily="18" charset="0"/>
              </a:rPr>
              <a:t>In a perfect world there would be no need to hand </a:t>
            </a:r>
            <a:r>
              <a:rPr lang="en-US" sz="3200" dirty="0" smtClean="0">
                <a:latin typeface="Times New Roman" panose="02020603050405020304" pitchFamily="18" charset="0"/>
                <a:cs typeface="Times New Roman" panose="02020603050405020304" pitchFamily="18" charset="0"/>
              </a:rPr>
              <a:t>over </a:t>
            </a:r>
            <a:r>
              <a:rPr lang="en-US" sz="3200" dirty="0">
                <a:latin typeface="Times New Roman" panose="02020603050405020304" pitchFamily="18" charset="0"/>
                <a:cs typeface="Times New Roman" panose="02020603050405020304" pitchFamily="18" charset="0"/>
              </a:rPr>
              <a:t>sensitive data to agents that may unknowingly or </a:t>
            </a:r>
            <a:r>
              <a:rPr lang="en-US" sz="3200" dirty="0" smtClean="0">
                <a:latin typeface="Times New Roman" panose="02020603050405020304" pitchFamily="18" charset="0"/>
                <a:cs typeface="Times New Roman" panose="02020603050405020304" pitchFamily="18" charset="0"/>
              </a:rPr>
              <a:t>maliciously </a:t>
            </a:r>
            <a:r>
              <a:rPr lang="en-US" sz="3200" dirty="0">
                <a:latin typeface="Times New Roman" panose="02020603050405020304" pitchFamily="18" charset="0"/>
                <a:cs typeface="Times New Roman" panose="02020603050405020304" pitchFamily="18" charset="0"/>
              </a:rPr>
              <a:t>leak it. And even if we had to hand over sensitive data, in a perfect world we could watermark </a:t>
            </a:r>
            <a:r>
              <a:rPr lang="en-US" sz="3200" dirty="0" smtClean="0">
                <a:latin typeface="Times New Roman" panose="02020603050405020304" pitchFamily="18" charset="0"/>
                <a:cs typeface="Times New Roman" panose="02020603050405020304" pitchFamily="18" charset="0"/>
              </a:rPr>
              <a:t>each object </a:t>
            </a:r>
            <a:r>
              <a:rPr lang="en-US" sz="3200" dirty="0">
                <a:latin typeface="Times New Roman" panose="02020603050405020304" pitchFamily="18" charset="0"/>
                <a:cs typeface="Times New Roman" panose="02020603050405020304" pitchFamily="18" charset="0"/>
              </a:rPr>
              <a:t>so that we could trace its origins with </a:t>
            </a:r>
            <a:r>
              <a:rPr lang="en-US" sz="3200" dirty="0" smtClean="0">
                <a:latin typeface="Times New Roman" panose="02020603050405020304" pitchFamily="18" charset="0"/>
                <a:cs typeface="Times New Roman" panose="02020603050405020304" pitchFamily="18" charset="0"/>
              </a:rPr>
              <a:t>absolute certainty</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992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4" y="174171"/>
            <a:ext cx="11237686" cy="6002792"/>
          </a:xfrm>
        </p:spPr>
        <p:txBody>
          <a:bodyPr>
            <a:normAutofit/>
          </a:bodyPr>
          <a:lstStyle/>
          <a:p>
            <a:pPr algn="just"/>
            <a:endParaRPr lang="en-US" sz="4000" dirty="0" smtClean="0">
              <a:latin typeface="Algerian" panose="04020705040A02060702" pitchFamily="82" charset="0"/>
            </a:endParaRPr>
          </a:p>
          <a:p>
            <a:pPr algn="just"/>
            <a:endParaRPr lang="en-US" sz="4000" dirty="0">
              <a:latin typeface="Algerian" panose="04020705040A02060702" pitchFamily="82" charset="0"/>
            </a:endParaRPr>
          </a:p>
          <a:p>
            <a:pPr algn="just"/>
            <a:endParaRPr lang="en-US" sz="4000" dirty="0" smtClean="0">
              <a:latin typeface="Algerian" panose="04020705040A02060702" pitchFamily="82" charset="0"/>
            </a:endParaRPr>
          </a:p>
          <a:p>
            <a:pPr algn="just"/>
            <a:endParaRPr lang="en-US" sz="4000" dirty="0">
              <a:latin typeface="Algerian" panose="04020705040A02060702" pitchFamily="82" charset="0"/>
            </a:endParaRPr>
          </a:p>
          <a:p>
            <a:pPr algn="just"/>
            <a:endParaRPr lang="en-US" sz="4000" dirty="0" smtClean="0">
              <a:latin typeface="Algerian" panose="04020705040A02060702" pitchFamily="82" charset="0"/>
            </a:endParaRPr>
          </a:p>
          <a:p>
            <a:pPr marL="0" indent="0" algn="just">
              <a:buNone/>
            </a:pPr>
            <a:r>
              <a:rPr lang="en-US" sz="4000" dirty="0">
                <a:latin typeface="Algerian" panose="04020705040A02060702" pitchFamily="82" charset="0"/>
              </a:rPr>
              <a:t> </a:t>
            </a:r>
            <a:r>
              <a:rPr lang="en-US" sz="4000" dirty="0" smtClean="0">
                <a:latin typeface="Algerian" panose="04020705040A02060702" pitchFamily="82" charset="0"/>
              </a:rPr>
              <a:t>                                                 THANKS.</a:t>
            </a:r>
            <a:endParaRPr lang="en-US" sz="4000" dirty="0">
              <a:latin typeface="Algerian" panose="04020705040A02060702" pitchFamily="82" charset="0"/>
            </a:endParaRPr>
          </a:p>
        </p:txBody>
      </p:sp>
    </p:spTree>
    <p:extLst>
      <p:ext uri="{BB962C8B-B14F-4D97-AF65-F5344CB8AC3E}">
        <p14:creationId xmlns:p14="http://schemas.microsoft.com/office/powerpoint/2010/main" val="152497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5389"/>
          </a:xfrm>
        </p:spPr>
        <p:txBody>
          <a:bodyPr>
            <a:normAutofit fontScale="90000"/>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a:xfrm>
            <a:off x="0" y="783770"/>
            <a:ext cx="12192000" cy="6074229"/>
          </a:xfrm>
        </p:spPr>
        <p:txBody>
          <a:bodyPr/>
          <a:lstStyle/>
          <a:p>
            <a:pPr algn="just"/>
            <a:endParaRPr lang="en-US" dirty="0" smtClean="0"/>
          </a:p>
          <a:p>
            <a:pPr algn="just"/>
            <a:r>
              <a:rPr lang="en-US" dirty="0" smtClean="0"/>
              <a:t>In </a:t>
            </a:r>
            <a:r>
              <a:rPr lang="en-US" dirty="0"/>
              <a:t>course of doing </a:t>
            </a:r>
            <a:r>
              <a:rPr lang="en-US" dirty="0" smtClean="0"/>
              <a:t>business, </a:t>
            </a:r>
            <a:r>
              <a:rPr lang="en-US" dirty="0"/>
              <a:t>sometimes sensitive data must be handed over to supposedly trusted third </a:t>
            </a:r>
            <a:r>
              <a:rPr lang="en-US" dirty="0" smtClean="0"/>
              <a:t>parties</a:t>
            </a:r>
          </a:p>
          <a:p>
            <a:pPr algn="just"/>
            <a:r>
              <a:rPr lang="en-US" dirty="0"/>
              <a:t>For example, a hospital may give patient records to researchers who will devise new treatments. Similarly, a company may have partnerships with other companies that require sharing customer data. </a:t>
            </a:r>
            <a:endParaRPr lang="en-US" dirty="0" smtClean="0"/>
          </a:p>
          <a:p>
            <a:pPr algn="just"/>
            <a:r>
              <a:rPr lang="en-US" dirty="0"/>
              <a:t>Another enterprise may outsource its data processing, so data must be given to various other companies</a:t>
            </a:r>
          </a:p>
        </p:txBody>
      </p:sp>
    </p:spTree>
    <p:extLst>
      <p:ext uri="{BB962C8B-B14F-4D97-AF65-F5344CB8AC3E}">
        <p14:creationId xmlns:p14="http://schemas.microsoft.com/office/powerpoint/2010/main" val="224095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1552"/>
            <a:ext cx="12192000" cy="883104"/>
          </a:xfrm>
        </p:spPr>
        <p:txBody>
          <a:bodyPr>
            <a:normAutofit fontScale="90000"/>
          </a:bodyPr>
          <a:lstStyle/>
          <a:p>
            <a:r>
              <a:rPr lang="en-US" b="1" dirty="0" smtClean="0"/>
              <a:t/>
            </a:r>
            <a:br>
              <a:rPr lang="en-US" b="1" dirty="0" smtClean="0"/>
            </a:br>
            <a:r>
              <a:rPr lang="en-US" b="1" dirty="0" smtClean="0">
                <a:latin typeface="Algerian" panose="04020705040A02060702" pitchFamily="82" charset="0"/>
              </a:rPr>
              <a:t>OBJECTIVE</a:t>
            </a:r>
            <a:r>
              <a:rPr lang="en-US" b="1" dirty="0"/>
              <a:t/>
            </a:r>
            <a:br>
              <a:rPr lang="en-US" b="1" dirty="0"/>
            </a:br>
            <a:endParaRPr lang="en-US" dirty="0"/>
          </a:p>
        </p:txBody>
      </p:sp>
      <p:sp>
        <p:nvSpPr>
          <p:cNvPr id="3" name="Content Placeholder 2"/>
          <p:cNvSpPr>
            <a:spLocks noGrp="1"/>
          </p:cNvSpPr>
          <p:nvPr>
            <p:ph idx="1"/>
          </p:nvPr>
        </p:nvSpPr>
        <p:spPr>
          <a:xfrm>
            <a:off x="54428" y="883104"/>
            <a:ext cx="12137571" cy="5974896"/>
          </a:xfrm>
        </p:spPr>
        <p:txBody>
          <a:bodyPr>
            <a:normAutofit/>
          </a:bodyPr>
          <a:lstStyle/>
          <a:p>
            <a:pPr algn="just"/>
            <a:r>
              <a:rPr lang="en-US" dirty="0"/>
              <a:t>A data distributor has given sensitive data to a set of </a:t>
            </a:r>
            <a:r>
              <a:rPr lang="en-US" dirty="0" smtClean="0"/>
              <a:t>supposedly trusted agents(third parties).</a:t>
            </a:r>
          </a:p>
          <a:p>
            <a:pPr algn="just"/>
            <a:r>
              <a:rPr lang="en-US" dirty="0" smtClean="0"/>
              <a:t> Some </a:t>
            </a:r>
            <a:r>
              <a:rPr lang="en-US" dirty="0"/>
              <a:t>of the data is leaked and found in an unauthorized place (e.g., on the web or somebody’s laptop). </a:t>
            </a:r>
          </a:p>
          <a:p>
            <a:pPr algn="just"/>
            <a:r>
              <a:rPr lang="en-US" dirty="0"/>
              <a:t>The distributor must assess the likelihood that the leaked data came from one or more agents, as opposed to having been independently gathered by other means. </a:t>
            </a:r>
          </a:p>
          <a:p>
            <a:pPr algn="just"/>
            <a:r>
              <a:rPr lang="en-US" dirty="0"/>
              <a:t>We propose data allocation strategies (across the agents) that improve the probability of identifying leakages. </a:t>
            </a:r>
          </a:p>
          <a:p>
            <a:pPr algn="just"/>
            <a:r>
              <a:rPr lang="en-US" dirty="0"/>
              <a:t>These methods do not rely on alterations of the released data (e.g., watermarks). In some cases we can also inject “realistic but fake” data records to further improve our chances of detecting leakage and identifying the guilty party.</a:t>
            </a:r>
          </a:p>
          <a:p>
            <a:pPr algn="just"/>
            <a:r>
              <a:rPr lang="en-US" dirty="0" smtClean="0"/>
              <a:t>Our </a:t>
            </a:r>
            <a:r>
              <a:rPr lang="en-US" dirty="0"/>
              <a:t>goal is to detect when the distributor’s sensitive data has been leaked by agents, and if possible to identify the agent that leaked the </a:t>
            </a:r>
            <a:r>
              <a:rPr lang="en-US" dirty="0" smtClean="0"/>
              <a:t>data.</a:t>
            </a:r>
            <a:endParaRPr lang="en-US" dirty="0"/>
          </a:p>
        </p:txBody>
      </p:sp>
    </p:spTree>
    <p:extLst>
      <p:ext uri="{BB962C8B-B14F-4D97-AF65-F5344CB8AC3E}">
        <p14:creationId xmlns:p14="http://schemas.microsoft.com/office/powerpoint/2010/main" val="161052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5999"/>
          </a:xfrm>
        </p:spPr>
        <p:txBody>
          <a:bodyPr/>
          <a:lstStyle/>
          <a:p>
            <a:r>
              <a:rPr lang="en-US" b="1" dirty="0">
                <a:latin typeface="Algerian" panose="04020705040A02060702" pitchFamily="82" charset="0"/>
              </a:rPr>
              <a:t>EXISTING SYSTEM</a:t>
            </a:r>
          </a:p>
        </p:txBody>
      </p:sp>
      <p:sp>
        <p:nvSpPr>
          <p:cNvPr id="3" name="Content Placeholder 2"/>
          <p:cNvSpPr>
            <a:spLocks noGrp="1"/>
          </p:cNvSpPr>
          <p:nvPr>
            <p:ph idx="1"/>
          </p:nvPr>
        </p:nvSpPr>
        <p:spPr>
          <a:xfrm>
            <a:off x="0" y="1016000"/>
            <a:ext cx="12192000" cy="5842000"/>
          </a:xfrm>
        </p:spPr>
        <p:txBody>
          <a:bodyPr/>
          <a:lstStyle/>
          <a:p>
            <a:pPr algn="just"/>
            <a:r>
              <a:rPr lang="en-US" dirty="0"/>
              <a:t>Traditionally, leakage detection is handled by watermarking, e.g., a unique code is embedded in each distributed copy. </a:t>
            </a:r>
            <a:endParaRPr lang="en-US" dirty="0" smtClean="0"/>
          </a:p>
          <a:p>
            <a:pPr algn="just"/>
            <a:r>
              <a:rPr lang="en-US" dirty="0"/>
              <a:t>If that copy is later discovered in the hands of an unauthorized party, the leaker can be </a:t>
            </a:r>
            <a:r>
              <a:rPr lang="en-US" dirty="0" smtClean="0"/>
              <a:t>identified</a:t>
            </a:r>
          </a:p>
          <a:p>
            <a:pPr algn="just"/>
            <a:endParaRPr lang="en-US" dirty="0"/>
          </a:p>
        </p:txBody>
      </p:sp>
      <p:pic>
        <p:nvPicPr>
          <p:cNvPr id="4" name="Picture 3"/>
          <p:cNvPicPr/>
          <p:nvPr/>
        </p:nvPicPr>
        <p:blipFill>
          <a:blip r:embed="rId2"/>
          <a:stretch>
            <a:fillRect/>
          </a:stretch>
        </p:blipFill>
        <p:spPr>
          <a:xfrm>
            <a:off x="3828143" y="3161392"/>
            <a:ext cx="3810000" cy="2857500"/>
          </a:xfrm>
          <a:prstGeom prst="rect">
            <a:avLst/>
          </a:prstGeom>
        </p:spPr>
      </p:pic>
    </p:spTree>
    <p:extLst>
      <p:ext uri="{BB962C8B-B14F-4D97-AF65-F5344CB8AC3E}">
        <p14:creationId xmlns:p14="http://schemas.microsoft.com/office/powerpoint/2010/main" val="229514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4742"/>
          </a:xfrm>
        </p:spPr>
        <p:txBody>
          <a:bodyPr/>
          <a:lstStyle/>
          <a:p>
            <a:r>
              <a:rPr lang="en-US" b="1" dirty="0" smtClean="0">
                <a:latin typeface="Algerian" panose="04020705040A02060702" pitchFamily="82" charset="0"/>
              </a:rPr>
              <a:t>Disadvantages of Existing Systems</a:t>
            </a:r>
            <a:r>
              <a:rPr lang="en-US" dirty="0" smtClean="0">
                <a:latin typeface="Algerian" panose="04020705040A02060702" pitchFamily="82" charset="0"/>
              </a:rPr>
              <a:t> </a:t>
            </a:r>
            <a:endParaRPr lang="en-US" b="1" dirty="0">
              <a:latin typeface="Algerian" panose="04020705040A02060702" pitchFamily="82" charset="0"/>
            </a:endParaRPr>
          </a:p>
        </p:txBody>
      </p:sp>
      <p:sp>
        <p:nvSpPr>
          <p:cNvPr id="3" name="Content Placeholder 2"/>
          <p:cNvSpPr>
            <a:spLocks noGrp="1"/>
          </p:cNvSpPr>
          <p:nvPr>
            <p:ph idx="1"/>
          </p:nvPr>
        </p:nvSpPr>
        <p:spPr>
          <a:xfrm>
            <a:off x="0" y="754743"/>
            <a:ext cx="12192000" cy="6103257"/>
          </a:xfrm>
        </p:spPr>
        <p:txBody>
          <a:bodyPr/>
          <a:lstStyle/>
          <a:p>
            <a:pPr algn="just"/>
            <a:r>
              <a:rPr lang="en-US" dirty="0"/>
              <a:t>Watermarks can be very useful in some cases, but again, involve some modification of the original data. Furthermore, watermarks can sometimes be destroyed if the data recipient is malicious. E.g. A hospital may give patient records to researchers who will devise new treatments. </a:t>
            </a:r>
          </a:p>
          <a:p>
            <a:pPr algn="just"/>
            <a:r>
              <a:rPr lang="en-US" dirty="0"/>
              <a:t>Watermarks can be very useful in some cases, but again, involve some modification of the original data. Furthermore, watermarks can sometimes be destroyed if the data recipient is malicious. E.g. A hospital may give patient records to researchers who will devise new treatments. </a:t>
            </a:r>
          </a:p>
          <a:p>
            <a:pPr marL="0" indent="0" algn="just">
              <a:buNone/>
            </a:pPr>
            <a:r>
              <a:rPr lang="en-US" dirty="0" smtClean="0"/>
              <a:t> </a:t>
            </a:r>
            <a:endParaRPr lang="en-US" b="1" dirty="0"/>
          </a:p>
          <a:p>
            <a:pPr algn="just"/>
            <a:endParaRPr lang="en-US" dirty="0"/>
          </a:p>
        </p:txBody>
      </p:sp>
      <p:pic>
        <p:nvPicPr>
          <p:cNvPr id="4" name="Picture 3"/>
          <p:cNvPicPr/>
          <p:nvPr/>
        </p:nvPicPr>
        <p:blipFill>
          <a:blip r:embed="rId2"/>
          <a:stretch>
            <a:fillRect/>
          </a:stretch>
        </p:blipFill>
        <p:spPr>
          <a:xfrm>
            <a:off x="9991453" y="4604657"/>
            <a:ext cx="1440180" cy="1219200"/>
          </a:xfrm>
          <a:prstGeom prst="rect">
            <a:avLst/>
          </a:prstGeom>
        </p:spPr>
      </p:pic>
    </p:spTree>
    <p:extLst>
      <p:ext uri="{BB962C8B-B14F-4D97-AF65-F5344CB8AC3E}">
        <p14:creationId xmlns:p14="http://schemas.microsoft.com/office/powerpoint/2010/main" val="341679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0834" cy="989716"/>
          </a:xfrm>
        </p:spPr>
        <p:txBody>
          <a:bodyPr/>
          <a:lstStyle/>
          <a:p>
            <a:r>
              <a:rPr lang="en-US" dirty="0" smtClean="0">
                <a:latin typeface="Algerian" panose="04020705040A02060702" pitchFamily="82" charset="0"/>
              </a:rPr>
              <a:t>MAJOR DATA LEAKAGE INCIDENTS</a:t>
            </a:r>
            <a:endParaRPr lang="en-US" dirty="0">
              <a:latin typeface="Algerian" panose="04020705040A02060702" pitchFamily="82" charset="0"/>
            </a:endParaRPr>
          </a:p>
        </p:txBody>
      </p:sp>
      <p:sp>
        <p:nvSpPr>
          <p:cNvPr id="3" name="Content Placeholder 2"/>
          <p:cNvSpPr>
            <a:spLocks noGrp="1"/>
          </p:cNvSpPr>
          <p:nvPr>
            <p:ph idx="1"/>
          </p:nvPr>
        </p:nvSpPr>
        <p:spPr>
          <a:xfrm>
            <a:off x="0" y="798490"/>
            <a:ext cx="12192000" cy="6581104"/>
          </a:xfrm>
        </p:spPr>
        <p:txBody>
          <a:bodyPr/>
          <a:lstStyle/>
          <a:p>
            <a:pPr algn="just"/>
            <a:r>
              <a:rPr lang="en-US" dirty="0" smtClean="0"/>
              <a:t>One of the major incidents related to data leaks was that of one of the major social networking sites Facebook. There was a data leakage from the </a:t>
            </a:r>
            <a:r>
              <a:rPr lang="en-US" dirty="0" smtClean="0"/>
              <a:t>Facebook </a:t>
            </a:r>
            <a:r>
              <a:rPr lang="en-US" dirty="0" smtClean="0"/>
              <a:t>in recent past years which shocked everyone as the Facebook promised every user that their </a:t>
            </a:r>
            <a:r>
              <a:rPr lang="en-US" dirty="0" smtClean="0"/>
              <a:t>data </a:t>
            </a:r>
            <a:r>
              <a:rPr lang="en-US" dirty="0" smtClean="0"/>
              <a:t>are safe but they got leaked by Cambridge </a:t>
            </a:r>
            <a:r>
              <a:rPr lang="en-US" dirty="0" err="1" smtClean="0"/>
              <a:t>Analitica</a:t>
            </a:r>
            <a:r>
              <a:rPr lang="en-US" dirty="0" smtClean="0"/>
              <a:t>.</a:t>
            </a:r>
          </a:p>
          <a:p>
            <a:pPr algn="just"/>
            <a:r>
              <a:rPr lang="en-US" dirty="0" smtClean="0"/>
              <a:t>A incident from EBay came into light which was regarding the leakage of the username and password along with delivery address, contact no., landmarks of more than a billion people. It was of a great concern that how the data is protecting their cloud environment or in Data centers.</a:t>
            </a:r>
          </a:p>
          <a:p>
            <a:pPr marL="0" indent="0" algn="just">
              <a:buNone/>
            </a:pPr>
            <a:r>
              <a:rPr lang="en-US" dirty="0" smtClean="0"/>
              <a:t>   </a:t>
            </a:r>
            <a:endParaRPr lang="en-US" dirty="0"/>
          </a:p>
        </p:txBody>
      </p:sp>
    </p:spTree>
    <p:extLst>
      <p:ext uri="{BB962C8B-B14F-4D97-AF65-F5344CB8AC3E}">
        <p14:creationId xmlns:p14="http://schemas.microsoft.com/office/powerpoint/2010/main" val="223867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46857" cy="1117599"/>
          </a:xfrm>
        </p:spPr>
        <p:txBody>
          <a:bodyPr>
            <a:normAutofit fontScale="90000"/>
          </a:bodyPr>
          <a:lstStyle/>
          <a:p>
            <a:r>
              <a:rPr lang="en-US" b="1" dirty="0">
                <a:latin typeface="Algerian" panose="04020705040A02060702" pitchFamily="82" charset="0"/>
              </a:rPr>
              <a:t>PROPOSED SYSTEM</a:t>
            </a:r>
            <a:r>
              <a:rPr lang="en-US" b="1" dirty="0"/>
              <a:t/>
            </a:r>
            <a:br>
              <a:rPr lang="en-US" b="1" dirty="0"/>
            </a:br>
            <a:endParaRPr lang="en-US" dirty="0"/>
          </a:p>
        </p:txBody>
      </p:sp>
      <p:sp>
        <p:nvSpPr>
          <p:cNvPr id="3" name="Content Placeholder 2"/>
          <p:cNvSpPr>
            <a:spLocks noGrp="1"/>
          </p:cNvSpPr>
          <p:nvPr>
            <p:ph idx="1"/>
          </p:nvPr>
        </p:nvSpPr>
        <p:spPr>
          <a:xfrm>
            <a:off x="0" y="1117600"/>
            <a:ext cx="12192000" cy="5740400"/>
          </a:xfrm>
        </p:spPr>
        <p:txBody>
          <a:bodyPr/>
          <a:lstStyle/>
          <a:p>
            <a:pPr algn="just"/>
            <a:r>
              <a:rPr lang="en-US" dirty="0"/>
              <a:t>Our goal is to detect when the distributor's sensitive data has been leaked by agents, and </a:t>
            </a:r>
            <a:r>
              <a:rPr lang="en-US" dirty="0" smtClean="0"/>
              <a:t> identify </a:t>
            </a:r>
            <a:r>
              <a:rPr lang="en-US" dirty="0"/>
              <a:t>the agent that leaked the </a:t>
            </a:r>
            <a:r>
              <a:rPr lang="en-US" dirty="0" smtClean="0"/>
              <a:t>data</a:t>
            </a:r>
          </a:p>
          <a:p>
            <a:pPr algn="just"/>
            <a:r>
              <a:rPr lang="en-US" dirty="0" smtClean="0"/>
              <a:t>watermarking </a:t>
            </a:r>
            <a:r>
              <a:rPr lang="en-US" dirty="0"/>
              <a:t>is a very useful technique where the data is modified and made "less sensitive" before being handed to agents. We develop unobtrusive techniques for detecting leakage of a set of objects or </a:t>
            </a:r>
            <a:r>
              <a:rPr lang="en-US" dirty="0" smtClean="0"/>
              <a:t>records</a:t>
            </a:r>
          </a:p>
          <a:p>
            <a:pPr algn="just"/>
            <a:r>
              <a:rPr lang="en-US" dirty="0"/>
              <a:t>We develop a model for assessing the "guilt" of agents</a:t>
            </a:r>
            <a:r>
              <a:rPr lang="en-US" dirty="0" smtClean="0"/>
              <a:t>.</a:t>
            </a:r>
          </a:p>
          <a:p>
            <a:pPr algn="just"/>
            <a:r>
              <a:rPr lang="en-US" dirty="0"/>
              <a:t>We also present algorithms for distributing objects to agents, in a way that improves our chances of identifying a </a:t>
            </a:r>
            <a:r>
              <a:rPr lang="en-US" dirty="0" smtClean="0"/>
              <a:t>leaker</a:t>
            </a:r>
          </a:p>
          <a:p>
            <a:pPr algn="just"/>
            <a:endParaRPr lang="en-US" dirty="0"/>
          </a:p>
        </p:txBody>
      </p:sp>
    </p:spTree>
    <p:extLst>
      <p:ext uri="{BB962C8B-B14F-4D97-AF65-F5344CB8AC3E}">
        <p14:creationId xmlns:p14="http://schemas.microsoft.com/office/powerpoint/2010/main" val="244845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1371" cy="928914"/>
          </a:xfrm>
        </p:spPr>
        <p:txBody>
          <a:bodyPr/>
          <a:lstStyle/>
          <a:p>
            <a:r>
              <a:rPr lang="en-US" b="1" dirty="0" smtClean="0">
                <a:latin typeface="Algerian" panose="04020705040A02060702" pitchFamily="82" charset="0"/>
              </a:rPr>
              <a:t>PROPOSED SYSTEM</a:t>
            </a:r>
            <a:endParaRPr lang="en-US" b="1"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1335314" y="1422400"/>
            <a:ext cx="8636000" cy="4310743"/>
          </a:xfrm>
          <a:prstGeom prst="rect">
            <a:avLst/>
          </a:prstGeom>
        </p:spPr>
      </p:pic>
    </p:spTree>
    <p:extLst>
      <p:ext uri="{BB962C8B-B14F-4D97-AF65-F5344CB8AC3E}">
        <p14:creationId xmlns:p14="http://schemas.microsoft.com/office/powerpoint/2010/main" val="3807349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400"/>
            <a:ext cx="12192000" cy="812800"/>
          </a:xfrm>
        </p:spPr>
        <p:txBody>
          <a:bodyPr>
            <a:normAutofit fontScale="90000"/>
          </a:bodyPr>
          <a:lstStyle/>
          <a:p>
            <a:r>
              <a:rPr lang="en-US" dirty="0"/>
              <a:t> </a:t>
            </a:r>
            <a:r>
              <a:rPr lang="en-US" dirty="0">
                <a:latin typeface="Algerian" panose="04020705040A02060702" pitchFamily="82" charset="0"/>
              </a:rPr>
              <a:t/>
            </a:r>
            <a:br>
              <a:rPr lang="en-US" dirty="0">
                <a:latin typeface="Algerian" panose="04020705040A02060702" pitchFamily="82" charset="0"/>
              </a:rPr>
            </a:br>
            <a:r>
              <a:rPr lang="en-US" b="1" dirty="0">
                <a:latin typeface="Algerian" panose="04020705040A02060702" pitchFamily="82" charset="0"/>
              </a:rPr>
              <a:t>Problem Setup and Notation</a:t>
            </a:r>
            <a:r>
              <a:rPr lang="en-US" b="1" dirty="0"/>
              <a:t/>
            </a:r>
            <a:br>
              <a:rPr lang="en-US" b="1" dirty="0"/>
            </a:br>
            <a:endParaRPr lang="en-US" dirty="0"/>
          </a:p>
        </p:txBody>
      </p:sp>
      <p:sp>
        <p:nvSpPr>
          <p:cNvPr id="3" name="Content Placeholder 2"/>
          <p:cNvSpPr>
            <a:spLocks noGrp="1"/>
          </p:cNvSpPr>
          <p:nvPr>
            <p:ph idx="1"/>
          </p:nvPr>
        </p:nvSpPr>
        <p:spPr>
          <a:xfrm>
            <a:off x="-101600" y="1103086"/>
            <a:ext cx="12293600" cy="5754913"/>
          </a:xfrm>
        </p:spPr>
        <p:txBody>
          <a:bodyPr/>
          <a:lstStyle/>
          <a:p>
            <a:pPr algn="just"/>
            <a:r>
              <a:rPr lang="en-US" dirty="0"/>
              <a:t>A distributor owns a set T= {t1, tm} of valuable data objects. The distributor wants to share some of the objects with a set of agents U1, U2,Un, but does not wish the objects be leaked to other third parties. </a:t>
            </a:r>
            <a:endParaRPr lang="en-US" dirty="0" smtClean="0"/>
          </a:p>
          <a:p>
            <a:pPr algn="just"/>
            <a:r>
              <a:rPr lang="en-US" dirty="0"/>
              <a:t>The objects in T could be of any type and size, e.g., they could be tuples in a relation, or relations in a database. An agent </a:t>
            </a:r>
            <a:r>
              <a:rPr lang="en-US" dirty="0" err="1"/>
              <a:t>Ui</a:t>
            </a:r>
            <a:r>
              <a:rPr lang="en-US" dirty="0"/>
              <a:t> receives a subset of objects, determined either by a sample request or an explicit request: </a:t>
            </a:r>
          </a:p>
          <a:p>
            <a:pPr marL="0" lvl="0" indent="0" algn="just" fontAlgn="base">
              <a:buNone/>
            </a:pPr>
            <a:r>
              <a:rPr lang="en-US" dirty="0" smtClean="0"/>
              <a:t>    1. Sample </a:t>
            </a:r>
            <a:r>
              <a:rPr lang="en-US" dirty="0"/>
              <a:t>request </a:t>
            </a:r>
            <a:endParaRPr lang="en-US" dirty="0" smtClean="0"/>
          </a:p>
          <a:p>
            <a:pPr marL="0" lvl="0" indent="0" algn="just" fontAlgn="base">
              <a:buNone/>
            </a:pPr>
            <a:r>
              <a:rPr lang="en-US" dirty="0" smtClean="0"/>
              <a:t>    2. Explicit </a:t>
            </a:r>
            <a:r>
              <a:rPr lang="en-US" dirty="0"/>
              <a:t>request</a:t>
            </a:r>
          </a:p>
        </p:txBody>
      </p:sp>
    </p:spTree>
    <p:extLst>
      <p:ext uri="{BB962C8B-B14F-4D97-AF65-F5344CB8AC3E}">
        <p14:creationId xmlns:p14="http://schemas.microsoft.com/office/powerpoint/2010/main" val="1415842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1172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Century Gothic</vt:lpstr>
      <vt:lpstr>Times New Roman</vt:lpstr>
      <vt:lpstr>Wingdings 3</vt:lpstr>
      <vt:lpstr>Ion</vt:lpstr>
      <vt:lpstr>Presentation On DatA Leakage Detection </vt:lpstr>
      <vt:lpstr>Introduction</vt:lpstr>
      <vt:lpstr> OBJECTIVE </vt:lpstr>
      <vt:lpstr>EXISTING SYSTEM</vt:lpstr>
      <vt:lpstr>Disadvantages of Existing Systems </vt:lpstr>
      <vt:lpstr>MAJOR DATA LEAKAGE INCIDENTS</vt:lpstr>
      <vt:lpstr>PROPOSED SYSTEM </vt:lpstr>
      <vt:lpstr>PROPOSED SYSTEM</vt:lpstr>
      <vt:lpstr>  Problem Setup and Notation </vt:lpstr>
      <vt:lpstr> Guilt Model Analysis </vt:lpstr>
      <vt:lpstr>Implementation </vt:lpstr>
      <vt:lpstr>Implementations</vt:lpstr>
      <vt:lpstr>Modules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Data Leakage Detection</dc:title>
  <dc:creator>Aayush Tiwari</dc:creator>
  <cp:lastModifiedBy>Aayush Tiwari</cp:lastModifiedBy>
  <cp:revision>15</cp:revision>
  <dcterms:created xsi:type="dcterms:W3CDTF">2018-04-27T04:19:22Z</dcterms:created>
  <dcterms:modified xsi:type="dcterms:W3CDTF">2018-04-29T17:19:59Z</dcterms:modified>
</cp:coreProperties>
</file>