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3"/>
    <p:restoredTop sz="96192"/>
  </p:normalViewPr>
  <p:slideViewPr>
    <p:cSldViewPr snapToGrid="0">
      <p:cViewPr varScale="1">
        <p:scale>
          <a:sx n="112" d="100"/>
          <a:sy n="112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yushv001/wikiartGenreClassific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huggan/wiki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FE18-03A8-E4AB-D97F-2F437BEB0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Curator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CA12B-BCE7-A919-67EC-3E5212A3E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Aayush Verma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12928-0223-776F-3C1A-C3581F66162D}"/>
              </a:ext>
            </a:extLst>
          </p:cNvPr>
          <p:cNvSpPr txBox="1"/>
          <p:nvPr/>
        </p:nvSpPr>
        <p:spPr>
          <a:xfrm>
            <a:off x="7658100" y="6581001"/>
            <a:ext cx="453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github.com</a:t>
            </a:r>
            <a:r>
              <a:rPr lang="en-US" sz="1200" dirty="0">
                <a:hlinkClick r:id="rId2"/>
              </a:rPr>
              <a:t>/aayushv001/</a:t>
            </a:r>
            <a:r>
              <a:rPr lang="en-US" sz="1200" dirty="0" err="1">
                <a:hlinkClick r:id="rId2"/>
              </a:rPr>
              <a:t>wikiartGenreClassification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971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82A2-0128-FEB0-46D8-A6520A0B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Weight Initializers and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4A03-C308-B465-E26F-5EF9D9EF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5951"/>
            <a:ext cx="9905998" cy="3905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 Weight Initializers allow a starting point for the random weights to be optimized from instead of from a random distribution.</a:t>
            </a:r>
          </a:p>
          <a:p>
            <a:r>
              <a:rPr lang="en-US" dirty="0"/>
              <a:t>Layer Weight Initializers when used with the right activation function help the model converge faster also relieving vanishing gradients for </a:t>
            </a:r>
            <a:r>
              <a:rPr lang="en-US" dirty="0" err="1"/>
              <a:t>sigmoids</a:t>
            </a:r>
            <a:r>
              <a:rPr lang="en-US" dirty="0"/>
              <a:t> and Dying </a:t>
            </a:r>
            <a:r>
              <a:rPr lang="en-US" dirty="0" err="1"/>
              <a:t>ReLU’s</a:t>
            </a:r>
            <a:endParaRPr lang="en-US" dirty="0"/>
          </a:p>
          <a:p>
            <a:r>
              <a:rPr lang="en-US" dirty="0"/>
              <a:t>I Used He Normal for </a:t>
            </a:r>
            <a:r>
              <a:rPr lang="en-US" dirty="0" err="1"/>
              <a:t>ReLu</a:t>
            </a:r>
            <a:r>
              <a:rPr lang="en-US" dirty="0"/>
              <a:t> activated Layers and </a:t>
            </a:r>
            <a:r>
              <a:rPr lang="en-US" dirty="0" err="1"/>
              <a:t>Glorot</a:t>
            </a:r>
            <a:r>
              <a:rPr lang="en-US" dirty="0"/>
              <a:t> Normal for Sigmoid Layers.</a:t>
            </a:r>
          </a:p>
          <a:p>
            <a:r>
              <a:rPr lang="en-US" dirty="0"/>
              <a:t>Kernel </a:t>
            </a:r>
            <a:r>
              <a:rPr lang="en-US" dirty="0" err="1"/>
              <a:t>Regularizers</a:t>
            </a:r>
            <a:r>
              <a:rPr lang="en-US" dirty="0"/>
              <a:t> add weight penalties to the layer’s weights pruning noisy features or decreasing their importance. Regularization is paramount to controlling Variance in our modelling and improving generalization.</a:t>
            </a:r>
          </a:p>
          <a:p>
            <a:r>
              <a:rPr lang="en-US" dirty="0"/>
              <a:t>I have employed L2 Regularization of the order 0.001 to achieve a good balance.</a:t>
            </a:r>
          </a:p>
        </p:txBody>
      </p:sp>
    </p:spTree>
    <p:extLst>
      <p:ext uri="{BB962C8B-B14F-4D97-AF65-F5344CB8AC3E}">
        <p14:creationId xmlns:p14="http://schemas.microsoft.com/office/powerpoint/2010/main" val="153241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DE6A-B9AE-CA49-976C-631CC0EA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22098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770A6B-0CFD-2BE8-873A-4A9357F2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1440180"/>
            <a:ext cx="6573684" cy="508635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For My Final Model I chose to add average pooling instead of max pooling, because of increased performance.</a:t>
            </a:r>
          </a:p>
          <a:p>
            <a:r>
              <a:rPr lang="en-US" dirty="0"/>
              <a:t>I also made a thinner but deeper network to aid my network in gaining more representations of the data. Deeper Networks seem to work better than Wider Networks.</a:t>
            </a:r>
          </a:p>
          <a:p>
            <a:r>
              <a:rPr lang="en-US" dirty="0"/>
              <a:t>I Also learned that </a:t>
            </a:r>
            <a:r>
              <a:rPr lang="en-US" dirty="0" err="1"/>
              <a:t>BatchNormalization</a:t>
            </a:r>
            <a:r>
              <a:rPr lang="en-US" dirty="0"/>
              <a:t> must be placed before the Dropout because </a:t>
            </a:r>
            <a:r>
              <a:rPr lang="en-US" dirty="0" err="1"/>
              <a:t>Batchnormalization</a:t>
            </a:r>
            <a:r>
              <a:rPr lang="en-US" dirty="0"/>
              <a:t> will learn to fight the covariate shift from the dropout layer during predictions on the test set when the dropout layer is inactive.</a:t>
            </a:r>
          </a:p>
          <a:p>
            <a:r>
              <a:rPr lang="en-US" dirty="0"/>
              <a:t>I used VGG-16’s Consecutive Layer strategy to create efficient 5X5 kernels.</a:t>
            </a:r>
          </a:p>
          <a:p>
            <a:r>
              <a:rPr lang="en-US" dirty="0"/>
              <a:t>All these optimizations created a Fast, Efficient, Generalizable and Proficient model. </a:t>
            </a:r>
          </a:p>
          <a:p>
            <a:r>
              <a:rPr lang="en-US" dirty="0"/>
              <a:t>The model achieved almost 60% Accuracy on the Test set with low Variance. There is Some amount of Bias in the model which may be removed with further optimizations and training.</a:t>
            </a:r>
          </a:p>
          <a:p>
            <a:r>
              <a:rPr lang="en-US" dirty="0"/>
              <a:t>I will now benchmark our model against other popular Convolutional Frameworks to gauge its performance.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D413C7C-613B-B63B-524E-A3BB9B62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0"/>
            <a:ext cx="4248150" cy="687959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508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96B-3486-55DC-FE28-EF67EFA9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78E1-22A9-D2B5-A687-3A7ADE44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 will now Fine-Tune other popular frameworks for Image Classification for our dataset to </a:t>
            </a:r>
            <a:r>
              <a:rPr lang="en-US" dirty="0" err="1"/>
              <a:t>guage</a:t>
            </a:r>
            <a:r>
              <a:rPr lang="en-US" dirty="0"/>
              <a:t> the performance of our purpose built model, Below are the models we will test against.</a:t>
            </a:r>
          </a:p>
          <a:p>
            <a:r>
              <a:rPr lang="en-US" dirty="0"/>
              <a:t>VGG-16</a:t>
            </a:r>
          </a:p>
          <a:p>
            <a:r>
              <a:rPr lang="en-US" dirty="0"/>
              <a:t>ResNet-50</a:t>
            </a:r>
          </a:p>
          <a:p>
            <a:r>
              <a:rPr lang="en-US" dirty="0"/>
              <a:t>InceptionV3</a:t>
            </a:r>
          </a:p>
          <a:p>
            <a:r>
              <a:rPr lang="en-US" dirty="0"/>
              <a:t>EfficientNetB0</a:t>
            </a:r>
          </a:p>
          <a:p>
            <a:r>
              <a:rPr lang="en-US" dirty="0"/>
              <a:t>EfficientNetB1</a:t>
            </a:r>
          </a:p>
          <a:p>
            <a:r>
              <a:rPr lang="en-US" dirty="0"/>
              <a:t>All Models were initialized with their ImageNet Weights and Average pooling Fed into a Single Dense Classification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132-BA73-0B20-38A3-163BAD7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F8BB29-891F-3DBB-C35C-8B1D042CB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650053"/>
              </p:ext>
            </p:extLst>
          </p:nvPr>
        </p:nvGraphicFramePr>
        <p:xfrm>
          <a:off x="1141411" y="2266950"/>
          <a:ext cx="9906000" cy="33375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0204948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351056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47102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4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6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5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6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4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EfficientNetB0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EfficientNetB1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95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642B-38FD-B3D8-074D-F84459BA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52F8-7398-3BF4-375D-CF3886A5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0220"/>
            <a:ext cx="9905998" cy="4274819"/>
          </a:xfrm>
        </p:spPr>
        <p:txBody>
          <a:bodyPr>
            <a:normAutofit/>
          </a:bodyPr>
          <a:lstStyle/>
          <a:p>
            <a:r>
              <a:rPr lang="en-US" dirty="0"/>
              <a:t>Deeper Networks perform Better than Shallow but wider ones</a:t>
            </a:r>
          </a:p>
          <a:p>
            <a:r>
              <a:rPr lang="en-US" dirty="0"/>
              <a:t>Layer weight initializers are essential, they may change the entire loss curve of a training sequence.</a:t>
            </a:r>
          </a:p>
          <a:p>
            <a:r>
              <a:rPr lang="en-US" dirty="0"/>
              <a:t>Layer </a:t>
            </a:r>
            <a:r>
              <a:rPr lang="en-US" dirty="0" err="1"/>
              <a:t>Regularizers</a:t>
            </a:r>
            <a:r>
              <a:rPr lang="en-US" dirty="0"/>
              <a:t> are just as important as they were in regular machine Learning models.</a:t>
            </a:r>
          </a:p>
          <a:p>
            <a:r>
              <a:rPr lang="en-US" dirty="0"/>
              <a:t>Dropout is not the solution to overfitting alone.</a:t>
            </a:r>
          </a:p>
          <a:p>
            <a:r>
              <a:rPr lang="en-US" dirty="0" err="1"/>
              <a:t>Batchnormalization</a:t>
            </a:r>
            <a:r>
              <a:rPr lang="en-US" dirty="0"/>
              <a:t> is imperative to convergence.</a:t>
            </a:r>
          </a:p>
          <a:p>
            <a:r>
              <a:rPr lang="en-US" dirty="0"/>
              <a:t>Learning Rate is important to set manually and not just use the defaults from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6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F4D9-81AF-C69C-9BB2-9AE48231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2BE4-B5F8-5264-3FCA-2EF671DC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5459"/>
            <a:ext cx="9905998" cy="3124201"/>
          </a:xfrm>
        </p:spPr>
        <p:txBody>
          <a:bodyPr/>
          <a:lstStyle/>
          <a:p>
            <a:r>
              <a:rPr lang="en-US" dirty="0"/>
              <a:t>This Project Documented my personal journey of building a </a:t>
            </a:r>
            <a:r>
              <a:rPr lang="en-US" dirty="0" err="1"/>
              <a:t>cnn</a:t>
            </a:r>
            <a:r>
              <a:rPr lang="en-US" dirty="0"/>
              <a:t> for the First time, there were a lot of new techniques I learnt and a many rule of thumb’s that I was doing wrong.</a:t>
            </a:r>
          </a:p>
          <a:p>
            <a:r>
              <a:rPr lang="en-US" dirty="0"/>
              <a:t>In the end I was able to beat VGG-16 and </a:t>
            </a:r>
            <a:r>
              <a:rPr lang="en-US" dirty="0" err="1"/>
              <a:t>ResNet</a:t>
            </a:r>
            <a:r>
              <a:rPr lang="en-US" dirty="0"/>
              <a:t> on this Dataset.</a:t>
            </a:r>
          </a:p>
          <a:p>
            <a:r>
              <a:rPr lang="en-US" dirty="0"/>
              <a:t>The best model for this dataset turned out to be EfficientNetB0 with 70% Accuracy and 0.78 loss. The model achieved this performance in only one Epoch </a:t>
            </a:r>
            <a:r>
              <a:rPr lang="en-US" dirty="0" err="1"/>
              <a:t>i.e</a:t>
            </a:r>
            <a:r>
              <a:rPr lang="en-US" dirty="0"/>
              <a:t> 12 minutes.</a:t>
            </a:r>
          </a:p>
        </p:txBody>
      </p:sp>
    </p:spTree>
    <p:extLst>
      <p:ext uri="{BB962C8B-B14F-4D97-AF65-F5344CB8AC3E}">
        <p14:creationId xmlns:p14="http://schemas.microsoft.com/office/powerpoint/2010/main" val="20681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ACCA-1DF4-51C9-0036-C841BF5F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190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F03-CE3A-8927-2665-A4CECFA8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0231"/>
            <a:ext cx="9905998" cy="3950970"/>
          </a:xfrm>
        </p:spPr>
        <p:txBody>
          <a:bodyPr/>
          <a:lstStyle/>
          <a:p>
            <a:r>
              <a:rPr lang="en-US" dirty="0"/>
              <a:t>Classify 81,444 Pieces of Art into 10 Categories using a custom CNN.</a:t>
            </a:r>
          </a:p>
          <a:p>
            <a:r>
              <a:rPr lang="en-US" dirty="0"/>
              <a:t>The Art is created by over 120 artists creating a Diverse and Variant Dataset.</a:t>
            </a:r>
          </a:p>
          <a:p>
            <a:r>
              <a:rPr lang="en-US" dirty="0"/>
              <a:t>The data can be found at </a:t>
            </a:r>
            <a:r>
              <a:rPr lang="en-US" dirty="0">
                <a:hlinkClick r:id="rId2"/>
              </a:rPr>
              <a:t>https://huggingface.co/datasets/huggan/wikiart</a:t>
            </a:r>
            <a:r>
              <a:rPr lang="en-US" dirty="0"/>
              <a:t> for more information.</a:t>
            </a:r>
          </a:p>
          <a:p>
            <a:r>
              <a:rPr lang="en-US" dirty="0"/>
              <a:t>The 10 Categories are :- Landscape, Portrait, Unknown Genre, Genre Painting, Sketch and Study, City Scape, Religious Painting, Illustration, Still Life and Other</a:t>
            </a:r>
          </a:p>
          <a:p>
            <a:r>
              <a:rPr lang="en-US" dirty="0"/>
              <a:t>This Task is a Multi-Class </a:t>
            </a:r>
            <a:r>
              <a:rPr lang="en-US" dirty="0" err="1"/>
              <a:t>Classifcation</a:t>
            </a:r>
            <a:r>
              <a:rPr lang="en-US" dirty="0"/>
              <a:t> on an imbalanced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213774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E779-D1BF-5CCE-D0C9-8F02764A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BE11-D174-B48F-7E48-B4C7C268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0291"/>
            <a:ext cx="9905998" cy="3470910"/>
          </a:xfrm>
        </p:spPr>
        <p:txBody>
          <a:bodyPr/>
          <a:lstStyle/>
          <a:p>
            <a:r>
              <a:rPr lang="en-US" dirty="0"/>
              <a:t>Since this project had to be completed on an M1 </a:t>
            </a:r>
            <a:r>
              <a:rPr lang="en-US" dirty="0" err="1"/>
              <a:t>Macbook</a:t>
            </a:r>
            <a:r>
              <a:rPr lang="en-US" dirty="0"/>
              <a:t> pro and for the sake of time, the labels were </a:t>
            </a:r>
            <a:r>
              <a:rPr lang="en-US" dirty="0" err="1"/>
              <a:t>downsampled</a:t>
            </a:r>
            <a:r>
              <a:rPr lang="en-US" dirty="0"/>
              <a:t> to 5 out of 10 the original 10, dropping the minorities.</a:t>
            </a:r>
          </a:p>
          <a:p>
            <a:r>
              <a:rPr lang="en-US" dirty="0"/>
              <a:t>The Images were </a:t>
            </a:r>
            <a:r>
              <a:rPr lang="en-US" dirty="0" err="1"/>
              <a:t>downsampled</a:t>
            </a:r>
            <a:r>
              <a:rPr lang="en-US" dirty="0"/>
              <a:t> to 128X128 pixels because The Largest Images went up to 4K resolution.</a:t>
            </a:r>
          </a:p>
          <a:p>
            <a:r>
              <a:rPr lang="en-US" dirty="0"/>
              <a:t>The Final Labels Selected Were:- Genre Painting, Landscape, Portrait, Religious Painting, and Still Life.</a:t>
            </a:r>
          </a:p>
          <a:p>
            <a:r>
              <a:rPr lang="en-US" dirty="0"/>
              <a:t>Final Dataset Size was 2 GB with a total of over 44000 Images.</a:t>
            </a:r>
          </a:p>
        </p:txBody>
      </p:sp>
    </p:spTree>
    <p:extLst>
      <p:ext uri="{BB962C8B-B14F-4D97-AF65-F5344CB8AC3E}">
        <p14:creationId xmlns:p14="http://schemas.microsoft.com/office/powerpoint/2010/main" val="21306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E8AB-A5BB-8026-0567-7116307F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7FE7-0342-8500-316F-6AF4A215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was compiled with Adam and </a:t>
            </a:r>
            <a:r>
              <a:rPr lang="en-US" dirty="0" err="1"/>
              <a:t>Nadam</a:t>
            </a:r>
            <a:r>
              <a:rPr lang="en-US" dirty="0"/>
              <a:t> Optimizers, For my final Optimizer I have chosen Adam. </a:t>
            </a:r>
            <a:r>
              <a:rPr lang="en-US" dirty="0" err="1"/>
              <a:t>Nadam</a:t>
            </a:r>
            <a:r>
              <a:rPr lang="en-US" dirty="0"/>
              <a:t> introduced a degree of “Bouncing” around the minima that Adam did not. This may be fixed with a lower learning rate. Learning Rate for Adam was 0.0005</a:t>
            </a:r>
          </a:p>
          <a:p>
            <a:r>
              <a:rPr lang="en-US" dirty="0"/>
              <a:t>I have chosen accuracy as my primary metric for comparison with Sparse Cross-Entropy Loss as my Loss.</a:t>
            </a:r>
          </a:p>
          <a:p>
            <a:r>
              <a:rPr lang="en-US" dirty="0"/>
              <a:t>Each of My Model’s was run for 10 Epochs in one Run. </a:t>
            </a:r>
          </a:p>
        </p:txBody>
      </p:sp>
    </p:spTree>
    <p:extLst>
      <p:ext uri="{BB962C8B-B14F-4D97-AF65-F5344CB8AC3E}">
        <p14:creationId xmlns:p14="http://schemas.microsoft.com/office/powerpoint/2010/main" val="162702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928-F866-7201-5E06-2855AA64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22" y="635528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My First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66B4-6CB3-2E09-1E09-599318D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22" y="1817370"/>
            <a:ext cx="4534598" cy="406590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My First Architecture consisted of 2 Convolutional Layers of Size 128.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Kernel Size selected was (2,2).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Pooling Operation selected was Max Pooling.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Minimal Dropout was introduced.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Activation for convolutions was </a:t>
            </a:r>
            <a:r>
              <a:rPr lang="en-US" sz="1800" dirty="0" err="1"/>
              <a:t>ReLU</a:t>
            </a:r>
            <a:r>
              <a:rPr lang="en-US" sz="1800" dirty="0"/>
              <a:t> and </a:t>
            </a:r>
            <a:r>
              <a:rPr lang="en-US" sz="1800" dirty="0" err="1"/>
              <a:t>Softmax</a:t>
            </a:r>
            <a:r>
              <a:rPr lang="en-US" sz="1800" dirty="0"/>
              <a:t> For Dense.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9A20E7-B57E-6BFE-A517-720BE360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59" y="805126"/>
            <a:ext cx="638024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2496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56E9-FC5E-32AB-972C-EE7AFC7C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3CAD-8476-E4E7-4AB7-DE46A11E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4531"/>
            <a:ext cx="9905998" cy="3219450"/>
          </a:xfrm>
        </p:spPr>
        <p:txBody>
          <a:bodyPr/>
          <a:lstStyle/>
          <a:p>
            <a:r>
              <a:rPr lang="en-US" dirty="0"/>
              <a:t>The model instantly overfitted to the data in two epochs, reaching an accuracy of 75% on the training set.</a:t>
            </a:r>
          </a:p>
          <a:p>
            <a:r>
              <a:rPr lang="en-US" dirty="0"/>
              <a:t>The Validation Set Accuracy became stagnant at 32%.</a:t>
            </a:r>
          </a:p>
          <a:p>
            <a:r>
              <a:rPr lang="en-US" dirty="0"/>
              <a:t>The model was not Learning anything and One Epoch was 45 minutes long.</a:t>
            </a:r>
          </a:p>
          <a:p>
            <a:r>
              <a:rPr lang="en-US" dirty="0"/>
              <a:t>Some changes in architecture were needed.</a:t>
            </a:r>
          </a:p>
        </p:txBody>
      </p:sp>
    </p:spTree>
    <p:extLst>
      <p:ext uri="{BB962C8B-B14F-4D97-AF65-F5344CB8AC3E}">
        <p14:creationId xmlns:p14="http://schemas.microsoft.com/office/powerpoint/2010/main" val="114657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C79-E983-6B52-3DB0-7AB96C8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Scaling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BBCB-4E88-EC96-EE35-095CA204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011680"/>
            <a:ext cx="5208968" cy="38715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For the Second architecture I halved the number of neurons to 64 but kept the number of layers constant.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Anticipating the huge training times I added A Batch Normalization Layer after every Convolution to increase convergence speed.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 also added a rescaling layer just before the first CNN to improve the quality of the gradient to improve convergence.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Dropout was also increased to 0.5 as Geoffrey Hinton recommends! 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000CA67-F41F-2AC6-207E-AADA8452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2" y="805126"/>
            <a:ext cx="555317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42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A8B9-AF3D-9204-F2F5-7E8FBE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C19F-AC2C-7901-B1DB-B52F65E6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9779"/>
            <a:ext cx="9905998" cy="3722371"/>
          </a:xfrm>
        </p:spPr>
        <p:txBody>
          <a:bodyPr/>
          <a:lstStyle/>
          <a:p>
            <a:r>
              <a:rPr lang="en-US" dirty="0"/>
              <a:t>The Changes Worked! Convergence became much speedier, with model converging to its maximum accuracy in 20 epochs.</a:t>
            </a:r>
          </a:p>
          <a:p>
            <a:r>
              <a:rPr lang="en-US" dirty="0"/>
              <a:t>The Epoch speed was also improved due to the Smaller model and the lesser number of parameters.</a:t>
            </a:r>
          </a:p>
          <a:p>
            <a:r>
              <a:rPr lang="en-US" dirty="0"/>
              <a:t>The increased Dropout with the Added Benefit of the </a:t>
            </a:r>
            <a:r>
              <a:rPr lang="en-US" dirty="0" err="1"/>
              <a:t>BatchNormalization</a:t>
            </a:r>
            <a:r>
              <a:rPr lang="en-US" dirty="0"/>
              <a:t> increased the Generalization performance and allowing the model to gain up to 43% Accuracy on the Validation and Test Sets.</a:t>
            </a:r>
          </a:p>
          <a:p>
            <a:r>
              <a:rPr lang="en-US" dirty="0"/>
              <a:t>All that being said, the model was still overfitting to a degree with the Training Accuracy going up to 60%.</a:t>
            </a:r>
          </a:p>
          <a:p>
            <a:r>
              <a:rPr lang="en-US" dirty="0"/>
              <a:t>Still not the Best, But on the right track.</a:t>
            </a:r>
          </a:p>
        </p:txBody>
      </p:sp>
    </p:spTree>
    <p:extLst>
      <p:ext uri="{BB962C8B-B14F-4D97-AF65-F5344CB8AC3E}">
        <p14:creationId xmlns:p14="http://schemas.microsoft.com/office/powerpoint/2010/main" val="21534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7613-E83F-D71E-68B6-778FDBBC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VGG-16’s consecutive layers.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F1079-877F-07FA-209D-AC059991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0387863" y="882814"/>
            <a:ext cx="1319096" cy="1572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7BF7-6DA4-CFE8-EA82-1F2242FADCAE}"/>
              </a:ext>
            </a:extLst>
          </p:cNvPr>
          <p:cNvSpPr txBox="1"/>
          <p:nvPr/>
        </p:nvSpPr>
        <p:spPr>
          <a:xfrm>
            <a:off x="1223010" y="2857500"/>
            <a:ext cx="982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VGG -16 employs consecutive convolution of 3X3 kernel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3X3 Convolutions all add up to a larger kernel size due to them being placed consecutively without a pooling operation in between. </a:t>
            </a:r>
            <a:r>
              <a:rPr lang="en-US" dirty="0" err="1"/>
              <a:t>I.e</a:t>
            </a:r>
            <a:r>
              <a:rPr lang="en-US" dirty="0"/>
              <a:t> 2 (3X3)’s is equivalent to a (5X5) and 3 (3X3)’s are equivalent to a (7X7).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advantage this brings is in the total parameters of the model, for example a 5X5 kernel is 25 parameters but a 3X3 kernel is 18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Architecture will improve our use case of processing large amounts of data quickly.</a:t>
            </a:r>
          </a:p>
        </p:txBody>
      </p:sp>
    </p:spTree>
    <p:extLst>
      <p:ext uri="{BB962C8B-B14F-4D97-AF65-F5344CB8AC3E}">
        <p14:creationId xmlns:p14="http://schemas.microsoft.com/office/powerpoint/2010/main" val="144970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754</TotalTime>
  <Words>1198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Neural Curator</vt:lpstr>
      <vt:lpstr>Challenge</vt:lpstr>
      <vt:lpstr>Modifications</vt:lpstr>
      <vt:lpstr>Basic Configuration</vt:lpstr>
      <vt:lpstr>My First Shot</vt:lpstr>
      <vt:lpstr>Performance</vt:lpstr>
      <vt:lpstr>Scaling Down</vt:lpstr>
      <vt:lpstr>Improvements?</vt:lpstr>
      <vt:lpstr>Adapting VGG-16’s consecutive layers.</vt:lpstr>
      <vt:lpstr>Layer Weight Initializers and Regularizers</vt:lpstr>
      <vt:lpstr>Final Model</vt:lpstr>
      <vt:lpstr>Transfer Learning</vt:lpstr>
      <vt:lpstr>Results</vt:lpstr>
      <vt:lpstr>Takeaways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Curator</dc:title>
  <dc:creator>Aayush Verma</dc:creator>
  <cp:lastModifiedBy>Aayush Verma</cp:lastModifiedBy>
  <cp:revision>3</cp:revision>
  <dcterms:created xsi:type="dcterms:W3CDTF">2024-05-23T03:25:58Z</dcterms:created>
  <dcterms:modified xsi:type="dcterms:W3CDTF">2024-05-23T16:00:14Z</dcterms:modified>
</cp:coreProperties>
</file>