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8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57" r:id="rId9"/>
    <p:sldId id="263" r:id="rId10"/>
    <p:sldId id="259" r:id="rId11"/>
    <p:sldId id="268" r:id="rId12"/>
    <p:sldId id="270" r:id="rId13"/>
    <p:sldId id="271" r:id="rId14"/>
    <p:sldId id="261" r:id="rId15"/>
    <p:sldId id="260" r:id="rId16"/>
    <p:sldId id="275" r:id="rId17"/>
    <p:sldId id="276" r:id="rId18"/>
    <p:sldId id="273" r:id="rId19"/>
    <p:sldId id="282" r:id="rId20"/>
    <p:sldId id="283" r:id="rId21"/>
    <p:sldId id="284" r:id="rId22"/>
    <p:sldId id="265" r:id="rId23"/>
    <p:sldId id="266" r:id="rId24"/>
    <p:sldId id="267" r:id="rId25"/>
    <p:sldId id="262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132" y="48"/>
      </p:cViewPr>
      <p:guideLst/>
    </p:cSldViewPr>
  </p:slideViewPr>
  <p:outlineViewPr>
    <p:cViewPr>
      <p:scale>
        <a:sx n="33" d="100"/>
        <a:sy n="33" d="100"/>
      </p:scale>
      <p:origin x="0" y="-10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2DBEA-5CC0-4980-A7CB-9060B7AE3D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717B1881-6732-467F-8100-624B8BF71946}">
      <dgm:prSet phldrT="[Text]"/>
      <dgm:spPr/>
      <dgm:t>
        <a:bodyPr/>
        <a:lstStyle/>
        <a:p>
          <a:r>
            <a:rPr lang="de-AT" dirty="0" smtClean="0"/>
            <a:t>Transport </a:t>
          </a:r>
          <a:r>
            <a:rPr lang="de-AT" dirty="0" err="1" smtClean="0"/>
            <a:t>Layers</a:t>
          </a:r>
          <a:endParaRPr lang="de-AT" dirty="0"/>
        </a:p>
      </dgm:t>
    </dgm:pt>
    <dgm:pt modelId="{7E843DDC-57C3-42F3-84BD-3FF1A3FD8FE1}" type="parTrans" cxnId="{BA6CEA97-7CE0-4272-91A7-79B74F8B5744}">
      <dgm:prSet/>
      <dgm:spPr/>
      <dgm:t>
        <a:bodyPr/>
        <a:lstStyle/>
        <a:p>
          <a:endParaRPr lang="de-AT"/>
        </a:p>
      </dgm:t>
    </dgm:pt>
    <dgm:pt modelId="{C8F01F97-0D0D-4741-B200-CDD04F856EA7}" type="sibTrans" cxnId="{BA6CEA97-7CE0-4272-91A7-79B74F8B5744}">
      <dgm:prSet/>
      <dgm:spPr/>
      <dgm:t>
        <a:bodyPr/>
        <a:lstStyle/>
        <a:p>
          <a:endParaRPr lang="de-AT"/>
        </a:p>
      </dgm:t>
    </dgm:pt>
    <dgm:pt modelId="{59F45FC5-7E24-4690-A937-57789AD636F3}">
      <dgm:prSet phldrT="[Text]"/>
      <dgm:spPr/>
      <dgm:t>
        <a:bodyPr/>
        <a:lstStyle/>
        <a:p>
          <a:r>
            <a:rPr lang="de-AT" dirty="0" smtClean="0"/>
            <a:t>Transport Security - VPN</a:t>
          </a:r>
          <a:endParaRPr lang="de-AT" dirty="0"/>
        </a:p>
      </dgm:t>
    </dgm:pt>
    <dgm:pt modelId="{5F375CF4-BAE6-4F9E-9DC5-89CE21931AD8}" type="parTrans" cxnId="{799FFADE-D1BD-4906-A045-BC4437C6F63A}">
      <dgm:prSet/>
      <dgm:spPr/>
      <dgm:t>
        <a:bodyPr/>
        <a:lstStyle/>
        <a:p>
          <a:endParaRPr lang="de-AT"/>
        </a:p>
      </dgm:t>
    </dgm:pt>
    <dgm:pt modelId="{EE738DED-20D9-4EC6-B1BB-0424B7C14BCB}" type="sibTrans" cxnId="{799FFADE-D1BD-4906-A045-BC4437C6F63A}">
      <dgm:prSet/>
      <dgm:spPr/>
      <dgm:t>
        <a:bodyPr/>
        <a:lstStyle/>
        <a:p>
          <a:endParaRPr lang="de-AT"/>
        </a:p>
      </dgm:t>
    </dgm:pt>
    <dgm:pt modelId="{AD5D05E9-EB4A-4D91-B494-E459E3D79CF8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E24DA742-1F45-43F2-BF3A-4577E933EE8B}" type="parTrans" cxnId="{1A7787B3-D02C-419D-839D-0F62BE157B71}">
      <dgm:prSet/>
      <dgm:spPr/>
      <dgm:t>
        <a:bodyPr/>
        <a:lstStyle/>
        <a:p>
          <a:endParaRPr lang="de-AT"/>
        </a:p>
      </dgm:t>
    </dgm:pt>
    <dgm:pt modelId="{0D018BB3-52B0-40CF-87BD-C4AEEE286F37}" type="sibTrans" cxnId="{1A7787B3-D02C-419D-839D-0F62BE157B71}">
      <dgm:prSet/>
      <dgm:spPr/>
      <dgm:t>
        <a:bodyPr/>
        <a:lstStyle/>
        <a:p>
          <a:endParaRPr lang="de-AT"/>
        </a:p>
      </dgm:t>
    </dgm:pt>
    <dgm:pt modelId="{BB924A30-4472-456C-B8F2-EB6A411A550F}">
      <dgm:prSet phldrT="[Text]"/>
      <dgm:spPr/>
      <dgm:t>
        <a:bodyPr/>
        <a:lstStyle/>
        <a:p>
          <a:r>
            <a:rPr lang="de-AT" dirty="0" smtClean="0"/>
            <a:t>Users, Logins, </a:t>
          </a:r>
          <a:r>
            <a:rPr lang="de-AT" dirty="0" err="1" smtClean="0"/>
            <a:t>Permissions</a:t>
          </a:r>
          <a:endParaRPr lang="de-AT" dirty="0"/>
        </a:p>
      </dgm:t>
    </dgm:pt>
    <dgm:pt modelId="{5EA31FC4-9A72-4037-B6DE-E61D4DBE96E2}" type="parTrans" cxnId="{FCFD97A0-59E7-46B8-A213-658313FA4625}">
      <dgm:prSet/>
      <dgm:spPr/>
      <dgm:t>
        <a:bodyPr/>
        <a:lstStyle/>
        <a:p>
          <a:endParaRPr lang="de-AT"/>
        </a:p>
      </dgm:t>
    </dgm:pt>
    <dgm:pt modelId="{37F588C6-6225-4DAF-BE61-DF23DC021337}" type="sibTrans" cxnId="{FCFD97A0-59E7-46B8-A213-658313FA4625}">
      <dgm:prSet/>
      <dgm:spPr/>
      <dgm:t>
        <a:bodyPr/>
        <a:lstStyle/>
        <a:p>
          <a:endParaRPr lang="de-AT"/>
        </a:p>
      </dgm:t>
    </dgm:pt>
    <dgm:pt modelId="{1DCD6D39-0773-4522-8F07-2DF0A000F4D3}">
      <dgm:prSet phldrT="[Text]"/>
      <dgm:spPr/>
      <dgm:t>
        <a:bodyPr/>
        <a:lstStyle/>
        <a:p>
          <a:r>
            <a:rPr lang="de-AT" dirty="0" smtClean="0"/>
            <a:t>SQL</a:t>
          </a:r>
          <a:endParaRPr lang="de-AT" dirty="0"/>
        </a:p>
      </dgm:t>
    </dgm:pt>
    <dgm:pt modelId="{B3B705E0-1F60-4368-B371-C2B489546C67}" type="parTrans" cxnId="{D9B70337-118C-47C7-843F-F538836C7807}">
      <dgm:prSet/>
      <dgm:spPr/>
      <dgm:t>
        <a:bodyPr/>
        <a:lstStyle/>
        <a:p>
          <a:endParaRPr lang="de-AT"/>
        </a:p>
      </dgm:t>
    </dgm:pt>
    <dgm:pt modelId="{77E7B5FA-8C60-452B-AEFB-F5B50C2E9589}" type="sibTrans" cxnId="{D9B70337-118C-47C7-843F-F538836C7807}">
      <dgm:prSet/>
      <dgm:spPr/>
      <dgm:t>
        <a:bodyPr/>
        <a:lstStyle/>
        <a:p>
          <a:endParaRPr lang="de-AT"/>
        </a:p>
      </dgm:t>
    </dgm:pt>
    <dgm:pt modelId="{6A31A7AE-B3ED-4C7E-9935-6289A4A609FB}">
      <dgm:prSet phldrT="[Text]"/>
      <dgm:spPr/>
      <dgm:t>
        <a:bodyPr/>
        <a:lstStyle/>
        <a:p>
          <a:r>
            <a:rPr lang="de-AT" dirty="0" smtClean="0"/>
            <a:t>SQL Users &amp; </a:t>
          </a:r>
          <a:r>
            <a:rPr lang="de-AT" dirty="0" err="1" smtClean="0"/>
            <a:t>Permissions</a:t>
          </a:r>
          <a:endParaRPr lang="de-AT" dirty="0"/>
        </a:p>
      </dgm:t>
    </dgm:pt>
    <dgm:pt modelId="{14E165F3-D2C3-4BB9-9C96-EAD1E96982BF}" type="parTrans" cxnId="{675E5254-49BA-4C2B-AA48-6E68F55B1A26}">
      <dgm:prSet/>
      <dgm:spPr/>
      <dgm:t>
        <a:bodyPr/>
        <a:lstStyle/>
        <a:p>
          <a:endParaRPr lang="de-AT"/>
        </a:p>
      </dgm:t>
    </dgm:pt>
    <dgm:pt modelId="{BB53A79B-C860-4487-9788-E24C91078CA1}" type="sibTrans" cxnId="{675E5254-49BA-4C2B-AA48-6E68F55B1A26}">
      <dgm:prSet/>
      <dgm:spPr/>
      <dgm:t>
        <a:bodyPr/>
        <a:lstStyle/>
        <a:p>
          <a:endParaRPr lang="de-AT"/>
        </a:p>
      </dgm:t>
    </dgm:pt>
    <dgm:pt modelId="{2686D0B8-2B8C-44AC-B4AD-9D566BCA62F4}">
      <dgm:prSet phldrT="[Text]"/>
      <dgm:spPr/>
      <dgm:t>
        <a:bodyPr/>
        <a:lstStyle/>
        <a:p>
          <a:r>
            <a:rPr lang="de-AT" dirty="0" smtClean="0"/>
            <a:t>Https</a:t>
          </a:r>
          <a:endParaRPr lang="de-AT" dirty="0"/>
        </a:p>
      </dgm:t>
    </dgm:pt>
    <dgm:pt modelId="{83C0BB33-96F1-45D0-8D75-BBA9A19D177B}" type="parTrans" cxnId="{3DEA3542-E89A-446F-A073-98DA04DF8654}">
      <dgm:prSet/>
      <dgm:spPr/>
      <dgm:t>
        <a:bodyPr/>
        <a:lstStyle/>
        <a:p>
          <a:endParaRPr lang="de-AT"/>
        </a:p>
      </dgm:t>
    </dgm:pt>
    <dgm:pt modelId="{A1E01C7A-EC48-4A47-831B-D5695AA8C096}" type="sibTrans" cxnId="{3DEA3542-E89A-446F-A073-98DA04DF8654}">
      <dgm:prSet/>
      <dgm:spPr/>
      <dgm:t>
        <a:bodyPr/>
        <a:lstStyle/>
        <a:p>
          <a:endParaRPr lang="de-AT"/>
        </a:p>
      </dgm:t>
    </dgm:pt>
    <dgm:pt modelId="{77D764BF-009B-4E67-9642-34734A53051E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AC7A33BD-1FD7-45F3-8130-126471E9A132}" type="parTrans" cxnId="{31F29915-9046-4F0C-9D78-DA3C06BC249B}">
      <dgm:prSet/>
      <dgm:spPr/>
      <dgm:t>
        <a:bodyPr/>
        <a:lstStyle/>
        <a:p>
          <a:endParaRPr lang="de-AT"/>
        </a:p>
      </dgm:t>
    </dgm:pt>
    <dgm:pt modelId="{5EFCC8EB-3FCB-4B9B-B23D-EAE7C8A11FD9}" type="sibTrans" cxnId="{31F29915-9046-4F0C-9D78-DA3C06BC249B}">
      <dgm:prSet/>
      <dgm:spPr/>
      <dgm:t>
        <a:bodyPr/>
        <a:lstStyle/>
        <a:p>
          <a:endParaRPr lang="de-AT"/>
        </a:p>
      </dgm:t>
    </dgm:pt>
    <dgm:pt modelId="{E9F569EA-F623-4D18-8146-BC388B59391D}">
      <dgm:prSet phldrT="[Text]"/>
      <dgm:spPr/>
      <dgm:t>
        <a:bodyPr/>
        <a:lstStyle/>
        <a:p>
          <a:r>
            <a:rPr lang="de-AT" dirty="0" smtClean="0"/>
            <a:t>Output </a:t>
          </a:r>
          <a:r>
            <a:rPr lang="de-AT" dirty="0" err="1" smtClean="0"/>
            <a:t>Escaping</a:t>
          </a:r>
          <a:endParaRPr lang="de-AT" dirty="0"/>
        </a:p>
      </dgm:t>
    </dgm:pt>
    <dgm:pt modelId="{539ECF9E-0CD2-48AE-8C06-C953FEA2AD1E}" type="parTrans" cxnId="{FC80C907-81D3-410E-9931-58E3EE78EF01}">
      <dgm:prSet/>
      <dgm:spPr/>
      <dgm:t>
        <a:bodyPr/>
        <a:lstStyle/>
        <a:p>
          <a:endParaRPr lang="de-AT"/>
        </a:p>
      </dgm:t>
    </dgm:pt>
    <dgm:pt modelId="{9FC0F681-7EE2-4986-BDF5-45D7EFB1141C}" type="sibTrans" cxnId="{FC80C907-81D3-410E-9931-58E3EE78EF01}">
      <dgm:prSet/>
      <dgm:spPr/>
      <dgm:t>
        <a:bodyPr/>
        <a:lstStyle/>
        <a:p>
          <a:endParaRPr lang="de-AT"/>
        </a:p>
      </dgm:t>
    </dgm:pt>
    <dgm:pt modelId="{ECE4F1BD-C099-4566-B8D0-E9F7EDC8DC73}" type="pres">
      <dgm:prSet presAssocID="{6D82DBEA-5CC0-4980-A7CB-9060B7AE3D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61D8BFCA-ED5B-4AD9-A5ED-3BD66DA474A0}" type="pres">
      <dgm:prSet presAssocID="{717B1881-6732-467F-8100-624B8BF71946}" presName="composite" presStyleCnt="0"/>
      <dgm:spPr/>
    </dgm:pt>
    <dgm:pt modelId="{28BA9BE9-D4DB-46B0-B146-422E49D9DB44}" type="pres">
      <dgm:prSet presAssocID="{717B1881-6732-467F-8100-624B8BF7194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D8BA6E-98C0-4C33-88B4-40289551911A}" type="pres">
      <dgm:prSet presAssocID="{717B1881-6732-467F-8100-624B8BF7194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72C034-2CD7-418D-903A-20A4CE30AC4E}" type="pres">
      <dgm:prSet presAssocID="{C8F01F97-0D0D-4741-B200-CDD04F856EA7}" presName="sp" presStyleCnt="0"/>
      <dgm:spPr/>
    </dgm:pt>
    <dgm:pt modelId="{9570B634-1960-4F81-B08A-FF30E3881D57}" type="pres">
      <dgm:prSet presAssocID="{AD5D05E9-EB4A-4D91-B494-E459E3D79CF8}" presName="composite" presStyleCnt="0"/>
      <dgm:spPr/>
    </dgm:pt>
    <dgm:pt modelId="{91524A07-76C5-4C1E-9B86-B94CDCF20971}" type="pres">
      <dgm:prSet presAssocID="{AD5D05E9-EB4A-4D91-B494-E459E3D79CF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3088ED6-5EF0-4F90-B3E2-9E286FC01DAF}" type="pres">
      <dgm:prSet presAssocID="{AD5D05E9-EB4A-4D91-B494-E459E3D79C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2C9A27B-9596-43DE-8A41-FC608B3F21A1}" type="pres">
      <dgm:prSet presAssocID="{0D018BB3-52B0-40CF-87BD-C4AEEE286F37}" presName="sp" presStyleCnt="0"/>
      <dgm:spPr/>
    </dgm:pt>
    <dgm:pt modelId="{6C606741-D484-4B2F-A7F3-DC9891E6117A}" type="pres">
      <dgm:prSet presAssocID="{1DCD6D39-0773-4522-8F07-2DF0A000F4D3}" presName="composite" presStyleCnt="0"/>
      <dgm:spPr/>
    </dgm:pt>
    <dgm:pt modelId="{8BCCC03A-B0D6-4765-A2F7-8902AD0C945F}" type="pres">
      <dgm:prSet presAssocID="{1DCD6D39-0773-4522-8F07-2DF0A000F4D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58F3B35C-52D3-4A88-B711-B1514621889C}" type="pres">
      <dgm:prSet presAssocID="{1DCD6D39-0773-4522-8F07-2DF0A000F4D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8A0C03D-DB75-4ACA-BEC1-8430F0996741}" type="pres">
      <dgm:prSet presAssocID="{77E7B5FA-8C60-452B-AEFB-F5B50C2E9589}" presName="sp" presStyleCnt="0"/>
      <dgm:spPr/>
    </dgm:pt>
    <dgm:pt modelId="{58CF1E76-1C65-41D3-AD71-796689067C1D}" type="pres">
      <dgm:prSet presAssocID="{77D764BF-009B-4E67-9642-34734A53051E}" presName="composite" presStyleCnt="0"/>
      <dgm:spPr/>
    </dgm:pt>
    <dgm:pt modelId="{F2561750-5C0E-43DF-BF7B-420C5B526526}" type="pres">
      <dgm:prSet presAssocID="{77D764BF-009B-4E67-9642-34734A53051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AE2DE17-FA3B-420B-9009-BA87213D019E}" type="pres">
      <dgm:prSet presAssocID="{77D764BF-009B-4E67-9642-34734A53051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5412E397-4C29-4E73-AD0F-7EB3FB7BEE13}" type="presOf" srcId="{77D764BF-009B-4E67-9642-34734A53051E}" destId="{F2561750-5C0E-43DF-BF7B-420C5B526526}" srcOrd="0" destOrd="0" presId="urn:microsoft.com/office/officeart/2005/8/layout/chevron2"/>
    <dgm:cxn modelId="{BA6CEA97-7CE0-4272-91A7-79B74F8B5744}" srcId="{6D82DBEA-5CC0-4980-A7CB-9060B7AE3DF2}" destId="{717B1881-6732-467F-8100-624B8BF71946}" srcOrd="0" destOrd="0" parTransId="{7E843DDC-57C3-42F3-84BD-3FF1A3FD8FE1}" sibTransId="{C8F01F97-0D0D-4741-B200-CDD04F856EA7}"/>
    <dgm:cxn modelId="{1A7787B3-D02C-419D-839D-0F62BE157B71}" srcId="{6D82DBEA-5CC0-4980-A7CB-9060B7AE3DF2}" destId="{AD5D05E9-EB4A-4D91-B494-E459E3D79CF8}" srcOrd="1" destOrd="0" parTransId="{E24DA742-1F45-43F2-BF3A-4577E933EE8B}" sibTransId="{0D018BB3-52B0-40CF-87BD-C4AEEE286F37}"/>
    <dgm:cxn modelId="{569C533F-9C78-4900-B145-A5FF34A0633A}" type="presOf" srcId="{1DCD6D39-0773-4522-8F07-2DF0A000F4D3}" destId="{8BCCC03A-B0D6-4765-A2F7-8902AD0C945F}" srcOrd="0" destOrd="0" presId="urn:microsoft.com/office/officeart/2005/8/layout/chevron2"/>
    <dgm:cxn modelId="{E98F3620-7229-46B8-9F1C-B7485C635A08}" type="presOf" srcId="{6A31A7AE-B3ED-4C7E-9935-6289A4A609FB}" destId="{58F3B35C-52D3-4A88-B711-B1514621889C}" srcOrd="0" destOrd="0" presId="urn:microsoft.com/office/officeart/2005/8/layout/chevron2"/>
    <dgm:cxn modelId="{910B3014-F035-435C-A56C-06B4899E9E8D}" type="presOf" srcId="{717B1881-6732-467F-8100-624B8BF71946}" destId="{28BA9BE9-D4DB-46B0-B146-422E49D9DB44}" srcOrd="0" destOrd="0" presId="urn:microsoft.com/office/officeart/2005/8/layout/chevron2"/>
    <dgm:cxn modelId="{FCFD97A0-59E7-46B8-A213-658313FA4625}" srcId="{AD5D05E9-EB4A-4D91-B494-E459E3D79CF8}" destId="{BB924A30-4472-456C-B8F2-EB6A411A550F}" srcOrd="0" destOrd="0" parTransId="{5EA31FC4-9A72-4037-B6DE-E61D4DBE96E2}" sibTransId="{37F588C6-6225-4DAF-BE61-DF23DC021337}"/>
    <dgm:cxn modelId="{F6594229-9070-4876-A8AB-956E5877E428}" type="presOf" srcId="{59F45FC5-7E24-4690-A937-57789AD636F3}" destId="{09D8BA6E-98C0-4C33-88B4-40289551911A}" srcOrd="0" destOrd="0" presId="urn:microsoft.com/office/officeart/2005/8/layout/chevron2"/>
    <dgm:cxn modelId="{BB950820-B237-4C9E-B35E-D6839625ECF4}" type="presOf" srcId="{2686D0B8-2B8C-44AC-B4AD-9D566BCA62F4}" destId="{A3088ED6-5EF0-4F90-B3E2-9E286FC01DAF}" srcOrd="0" destOrd="1" presId="urn:microsoft.com/office/officeart/2005/8/layout/chevron2"/>
    <dgm:cxn modelId="{3DEA3542-E89A-446F-A073-98DA04DF8654}" srcId="{AD5D05E9-EB4A-4D91-B494-E459E3D79CF8}" destId="{2686D0B8-2B8C-44AC-B4AD-9D566BCA62F4}" srcOrd="1" destOrd="0" parTransId="{83C0BB33-96F1-45D0-8D75-BBA9A19D177B}" sibTransId="{A1E01C7A-EC48-4A47-831B-D5695AA8C096}"/>
    <dgm:cxn modelId="{085462D0-137E-44C6-ABD3-0732CA3A0990}" type="presOf" srcId="{BB924A30-4472-456C-B8F2-EB6A411A550F}" destId="{A3088ED6-5EF0-4F90-B3E2-9E286FC01DAF}" srcOrd="0" destOrd="0" presId="urn:microsoft.com/office/officeart/2005/8/layout/chevron2"/>
    <dgm:cxn modelId="{7C7A0518-21BE-4493-9770-E293676A0E1C}" type="presOf" srcId="{E9F569EA-F623-4D18-8146-BC388B59391D}" destId="{BAE2DE17-FA3B-420B-9009-BA87213D019E}" srcOrd="0" destOrd="0" presId="urn:microsoft.com/office/officeart/2005/8/layout/chevron2"/>
    <dgm:cxn modelId="{85FCA9CE-0284-4DC0-9DF2-3EE89B3D4EB0}" type="presOf" srcId="{6D82DBEA-5CC0-4980-A7CB-9060B7AE3DF2}" destId="{ECE4F1BD-C099-4566-B8D0-E9F7EDC8DC73}" srcOrd="0" destOrd="0" presId="urn:microsoft.com/office/officeart/2005/8/layout/chevron2"/>
    <dgm:cxn modelId="{B0850A42-7E09-479F-BC91-A427F16A1B9B}" type="presOf" srcId="{AD5D05E9-EB4A-4D91-B494-E459E3D79CF8}" destId="{91524A07-76C5-4C1E-9B86-B94CDCF20971}" srcOrd="0" destOrd="0" presId="urn:microsoft.com/office/officeart/2005/8/layout/chevron2"/>
    <dgm:cxn modelId="{675E5254-49BA-4C2B-AA48-6E68F55B1A26}" srcId="{1DCD6D39-0773-4522-8F07-2DF0A000F4D3}" destId="{6A31A7AE-B3ED-4C7E-9935-6289A4A609FB}" srcOrd="0" destOrd="0" parTransId="{14E165F3-D2C3-4BB9-9C96-EAD1E96982BF}" sibTransId="{BB53A79B-C860-4487-9788-E24C91078CA1}"/>
    <dgm:cxn modelId="{31F29915-9046-4F0C-9D78-DA3C06BC249B}" srcId="{6D82DBEA-5CC0-4980-A7CB-9060B7AE3DF2}" destId="{77D764BF-009B-4E67-9642-34734A53051E}" srcOrd="3" destOrd="0" parTransId="{AC7A33BD-1FD7-45F3-8130-126471E9A132}" sibTransId="{5EFCC8EB-3FCB-4B9B-B23D-EAE7C8A11FD9}"/>
    <dgm:cxn modelId="{D9B70337-118C-47C7-843F-F538836C7807}" srcId="{6D82DBEA-5CC0-4980-A7CB-9060B7AE3DF2}" destId="{1DCD6D39-0773-4522-8F07-2DF0A000F4D3}" srcOrd="2" destOrd="0" parTransId="{B3B705E0-1F60-4368-B371-C2B489546C67}" sibTransId="{77E7B5FA-8C60-452B-AEFB-F5B50C2E9589}"/>
    <dgm:cxn modelId="{799FFADE-D1BD-4906-A045-BC4437C6F63A}" srcId="{717B1881-6732-467F-8100-624B8BF71946}" destId="{59F45FC5-7E24-4690-A937-57789AD636F3}" srcOrd="0" destOrd="0" parTransId="{5F375CF4-BAE6-4F9E-9DC5-89CE21931AD8}" sibTransId="{EE738DED-20D9-4EC6-B1BB-0424B7C14BCB}"/>
    <dgm:cxn modelId="{FC80C907-81D3-410E-9931-58E3EE78EF01}" srcId="{77D764BF-009B-4E67-9642-34734A53051E}" destId="{E9F569EA-F623-4D18-8146-BC388B59391D}" srcOrd="0" destOrd="0" parTransId="{539ECF9E-0CD2-48AE-8C06-C953FEA2AD1E}" sibTransId="{9FC0F681-7EE2-4986-BDF5-45D7EFB1141C}"/>
    <dgm:cxn modelId="{6C321B35-1D60-46EB-A3AE-094C710C5FA8}" type="presParOf" srcId="{ECE4F1BD-C099-4566-B8D0-E9F7EDC8DC73}" destId="{61D8BFCA-ED5B-4AD9-A5ED-3BD66DA474A0}" srcOrd="0" destOrd="0" presId="urn:microsoft.com/office/officeart/2005/8/layout/chevron2"/>
    <dgm:cxn modelId="{312C8944-9596-4224-AD72-4880B32E2F0D}" type="presParOf" srcId="{61D8BFCA-ED5B-4AD9-A5ED-3BD66DA474A0}" destId="{28BA9BE9-D4DB-46B0-B146-422E49D9DB44}" srcOrd="0" destOrd="0" presId="urn:microsoft.com/office/officeart/2005/8/layout/chevron2"/>
    <dgm:cxn modelId="{710E278F-083A-49D5-AFAF-DE521E4CA742}" type="presParOf" srcId="{61D8BFCA-ED5B-4AD9-A5ED-3BD66DA474A0}" destId="{09D8BA6E-98C0-4C33-88B4-40289551911A}" srcOrd="1" destOrd="0" presId="urn:microsoft.com/office/officeart/2005/8/layout/chevron2"/>
    <dgm:cxn modelId="{96A5DC19-8AEC-472E-A106-0C9E7AB01C6B}" type="presParOf" srcId="{ECE4F1BD-C099-4566-B8D0-E9F7EDC8DC73}" destId="{0972C034-2CD7-418D-903A-20A4CE30AC4E}" srcOrd="1" destOrd="0" presId="urn:microsoft.com/office/officeart/2005/8/layout/chevron2"/>
    <dgm:cxn modelId="{BE3EBECA-2A24-4C88-BDCA-5841B3B05310}" type="presParOf" srcId="{ECE4F1BD-C099-4566-B8D0-E9F7EDC8DC73}" destId="{9570B634-1960-4F81-B08A-FF30E3881D57}" srcOrd="2" destOrd="0" presId="urn:microsoft.com/office/officeart/2005/8/layout/chevron2"/>
    <dgm:cxn modelId="{CADA3FD2-7FC5-443E-B9E3-0D487F0BFB8F}" type="presParOf" srcId="{9570B634-1960-4F81-B08A-FF30E3881D57}" destId="{91524A07-76C5-4C1E-9B86-B94CDCF20971}" srcOrd="0" destOrd="0" presId="urn:microsoft.com/office/officeart/2005/8/layout/chevron2"/>
    <dgm:cxn modelId="{3353047A-64BA-4865-B1D7-007B631A1CC3}" type="presParOf" srcId="{9570B634-1960-4F81-B08A-FF30E3881D57}" destId="{A3088ED6-5EF0-4F90-B3E2-9E286FC01DAF}" srcOrd="1" destOrd="0" presId="urn:microsoft.com/office/officeart/2005/8/layout/chevron2"/>
    <dgm:cxn modelId="{8F2E0B6C-7B07-4EA6-810D-0246705BFD01}" type="presParOf" srcId="{ECE4F1BD-C099-4566-B8D0-E9F7EDC8DC73}" destId="{A2C9A27B-9596-43DE-8A41-FC608B3F21A1}" srcOrd="3" destOrd="0" presId="urn:microsoft.com/office/officeart/2005/8/layout/chevron2"/>
    <dgm:cxn modelId="{3E43BBF8-131E-4A0C-BF1D-B42C333ED7B2}" type="presParOf" srcId="{ECE4F1BD-C099-4566-B8D0-E9F7EDC8DC73}" destId="{6C606741-D484-4B2F-A7F3-DC9891E6117A}" srcOrd="4" destOrd="0" presId="urn:microsoft.com/office/officeart/2005/8/layout/chevron2"/>
    <dgm:cxn modelId="{1ED53CCE-5A73-4768-A563-1037A49F61C4}" type="presParOf" srcId="{6C606741-D484-4B2F-A7F3-DC9891E6117A}" destId="{8BCCC03A-B0D6-4765-A2F7-8902AD0C945F}" srcOrd="0" destOrd="0" presId="urn:microsoft.com/office/officeart/2005/8/layout/chevron2"/>
    <dgm:cxn modelId="{17F39535-D0DF-4835-9F56-6A9CB88C3BC8}" type="presParOf" srcId="{6C606741-D484-4B2F-A7F3-DC9891E6117A}" destId="{58F3B35C-52D3-4A88-B711-B1514621889C}" srcOrd="1" destOrd="0" presId="urn:microsoft.com/office/officeart/2005/8/layout/chevron2"/>
    <dgm:cxn modelId="{33C7EDE6-284D-4533-AC74-9DFDC4CC7A37}" type="presParOf" srcId="{ECE4F1BD-C099-4566-B8D0-E9F7EDC8DC73}" destId="{88A0C03D-DB75-4ACA-BEC1-8430F0996741}" srcOrd="5" destOrd="0" presId="urn:microsoft.com/office/officeart/2005/8/layout/chevron2"/>
    <dgm:cxn modelId="{28319F36-3EC0-433A-A728-D040428BB933}" type="presParOf" srcId="{ECE4F1BD-C099-4566-B8D0-E9F7EDC8DC73}" destId="{58CF1E76-1C65-41D3-AD71-796689067C1D}" srcOrd="6" destOrd="0" presId="urn:microsoft.com/office/officeart/2005/8/layout/chevron2"/>
    <dgm:cxn modelId="{C1BA725D-43CC-492F-9EEF-F866FA33C26D}" type="presParOf" srcId="{58CF1E76-1C65-41D3-AD71-796689067C1D}" destId="{F2561750-5C0E-43DF-BF7B-420C5B526526}" srcOrd="0" destOrd="0" presId="urn:microsoft.com/office/officeart/2005/8/layout/chevron2"/>
    <dgm:cxn modelId="{EC016B83-91DB-4AFB-A4FB-CB80716584A6}" type="presParOf" srcId="{58CF1E76-1C65-41D3-AD71-796689067C1D}" destId="{BAE2DE17-FA3B-420B-9009-BA87213D01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A9BE9-D4DB-46B0-B146-422E49D9DB44}">
      <dsp:nvSpPr>
        <dsp:cNvPr id="0" name=""/>
        <dsp:cNvSpPr/>
      </dsp:nvSpPr>
      <dsp:spPr>
        <a:xfrm rot="5400000">
          <a:off x="-158288" y="16132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Transport </a:t>
          </a:r>
          <a:r>
            <a:rPr lang="de-AT" sz="1000" kern="1200" dirty="0" err="1" smtClean="0"/>
            <a:t>Layers</a:t>
          </a:r>
          <a:endParaRPr lang="de-AT" sz="1000" kern="1200" dirty="0"/>
        </a:p>
      </dsp:txBody>
      <dsp:txXfrm rot="-5400000">
        <a:off x="1" y="372377"/>
        <a:ext cx="738677" cy="316576"/>
      </dsp:txXfrm>
    </dsp:sp>
    <dsp:sp modelId="{09D8BA6E-98C0-4C33-88B4-40289551911A}">
      <dsp:nvSpPr>
        <dsp:cNvPr id="0" name=""/>
        <dsp:cNvSpPr/>
      </dsp:nvSpPr>
      <dsp:spPr>
        <a:xfrm rot="5400000">
          <a:off x="4484081" y="-374236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Transport Security - VPN</a:t>
          </a:r>
          <a:endParaRPr lang="de-AT" sz="1900" kern="1200" dirty="0"/>
        </a:p>
      </dsp:txBody>
      <dsp:txXfrm rot="-5400000">
        <a:off x="738677" y="36523"/>
        <a:ext cx="8143238" cy="618946"/>
      </dsp:txXfrm>
    </dsp:sp>
    <dsp:sp modelId="{91524A07-76C5-4C1E-9B86-B94CDCF20971}">
      <dsp:nvSpPr>
        <dsp:cNvPr id="0" name=""/>
        <dsp:cNvSpPr/>
      </dsp:nvSpPr>
      <dsp:spPr>
        <a:xfrm rot="5400000">
          <a:off x="-158288" y="106696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1278017"/>
        <a:ext cx="738677" cy="316576"/>
      </dsp:txXfrm>
    </dsp:sp>
    <dsp:sp modelId="{A3088ED6-5EF0-4F90-B3E2-9E286FC01DAF}">
      <dsp:nvSpPr>
        <dsp:cNvPr id="0" name=""/>
        <dsp:cNvSpPr/>
      </dsp:nvSpPr>
      <dsp:spPr>
        <a:xfrm rot="5400000">
          <a:off x="4484081" y="-283672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Users, Logins, </a:t>
          </a:r>
          <a:r>
            <a:rPr lang="de-AT" sz="1900" kern="1200" dirty="0" err="1" smtClean="0"/>
            <a:t>Permissions</a:t>
          </a:r>
          <a:endParaRPr lang="de-A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Https</a:t>
          </a:r>
          <a:endParaRPr lang="de-AT" sz="1900" kern="1200" dirty="0"/>
        </a:p>
      </dsp:txBody>
      <dsp:txXfrm rot="-5400000">
        <a:off x="738677" y="942163"/>
        <a:ext cx="8143238" cy="618946"/>
      </dsp:txXfrm>
    </dsp:sp>
    <dsp:sp modelId="{8BCCC03A-B0D6-4765-A2F7-8902AD0C945F}">
      <dsp:nvSpPr>
        <dsp:cNvPr id="0" name=""/>
        <dsp:cNvSpPr/>
      </dsp:nvSpPr>
      <dsp:spPr>
        <a:xfrm rot="5400000">
          <a:off x="-158288" y="197260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SQL</a:t>
          </a:r>
          <a:endParaRPr lang="de-AT" sz="1000" kern="1200" dirty="0"/>
        </a:p>
      </dsp:txBody>
      <dsp:txXfrm rot="-5400000">
        <a:off x="1" y="2183657"/>
        <a:ext cx="738677" cy="316576"/>
      </dsp:txXfrm>
    </dsp:sp>
    <dsp:sp modelId="{58F3B35C-52D3-4A88-B711-B1514621889C}">
      <dsp:nvSpPr>
        <dsp:cNvPr id="0" name=""/>
        <dsp:cNvSpPr/>
      </dsp:nvSpPr>
      <dsp:spPr>
        <a:xfrm rot="5400000">
          <a:off x="4484081" y="-193108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SQL Users &amp; </a:t>
          </a:r>
          <a:r>
            <a:rPr lang="de-AT" sz="1900" kern="1200" dirty="0" err="1" smtClean="0"/>
            <a:t>Permissions</a:t>
          </a:r>
          <a:endParaRPr lang="de-AT" sz="1900" kern="1200" dirty="0"/>
        </a:p>
      </dsp:txBody>
      <dsp:txXfrm rot="-5400000">
        <a:off x="738677" y="1847803"/>
        <a:ext cx="8143238" cy="618946"/>
      </dsp:txXfrm>
    </dsp:sp>
    <dsp:sp modelId="{F2561750-5C0E-43DF-BF7B-420C5B526526}">
      <dsp:nvSpPr>
        <dsp:cNvPr id="0" name=""/>
        <dsp:cNvSpPr/>
      </dsp:nvSpPr>
      <dsp:spPr>
        <a:xfrm rot="5400000">
          <a:off x="-158288" y="2878245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3089296"/>
        <a:ext cx="738677" cy="316576"/>
      </dsp:txXfrm>
    </dsp:sp>
    <dsp:sp modelId="{BAE2DE17-FA3B-420B-9009-BA87213D019E}">
      <dsp:nvSpPr>
        <dsp:cNvPr id="0" name=""/>
        <dsp:cNvSpPr/>
      </dsp:nvSpPr>
      <dsp:spPr>
        <a:xfrm rot="5400000">
          <a:off x="4484081" y="-1025446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Output </a:t>
          </a:r>
          <a:r>
            <a:rPr lang="de-AT" sz="1900" kern="1200" dirty="0" err="1" smtClean="0"/>
            <a:t>Escaping</a:t>
          </a:r>
          <a:endParaRPr lang="de-AT" sz="1900" kern="1200" dirty="0"/>
        </a:p>
      </dsp:txBody>
      <dsp:txXfrm rot="-5400000">
        <a:off x="738677" y="2753442"/>
        <a:ext cx="8143238" cy="618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32D4-2CEB-40B4-964B-124002D63243}" type="datetimeFigureOut">
              <a:rPr lang="de-AT" smtClean="0"/>
              <a:t>13.02.2015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6F24-109C-42D3-BF90-9BF7292520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47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4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67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8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872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6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A1663B2-2152-4241-B2EA-C657A943C73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C07E-7F8F-4901-8A51-10011C91E4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4D0-4565-4561-8F3D-8D6A934E173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2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5A7-8696-4752-9B20-B58131B90F5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998-6315-4047-8AF9-82E7AACD86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91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A3A-92F4-4D26-842C-B5A4E8959F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0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E03-E234-4A2B-9A6F-C5D5F8046ED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97C4-1F1A-49EB-96F7-FC44DB3C6BD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90F67B44-076E-49FD-8F26-4D417AEA4C7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EC2414D-07E7-4FA4-A448-06B96823E4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74B4DB1-75FC-4736-B6F1-F7E01E222F76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1195BFD-BF80-4769-B534-08F85C1A0F49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0D4E-9322-4433-8E20-34F9C01A815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07A-8737-4CA2-9BBD-217DA6B2FB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0B3E-5FDB-42F6-824B-73ACC520005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6DE1-0D21-4883-93E4-6B094136566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2514497"/>
            <a:ext cx="8915399" cy="2262781"/>
          </a:xfrm>
        </p:spPr>
        <p:txBody>
          <a:bodyPr/>
          <a:lstStyle/>
          <a:p>
            <a:r>
              <a:rPr lang="en-US" noProof="0" dirty="0" smtClean="0"/>
              <a:t>Java EE - Security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Ari M. Ayvazyan</a:t>
            </a:r>
            <a:r>
              <a:rPr lang="en-US" dirty="0" smtClean="0"/>
              <a:t>, Adrian W. Bergler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84080" y="6135807"/>
            <a:ext cx="1723815" cy="365025"/>
          </a:xfrm>
        </p:spPr>
        <p:txBody>
          <a:bodyPr/>
          <a:lstStyle/>
          <a:p>
            <a:fld id="{7C6EEE63-011F-407C-8150-357F64FCF13F}" type="datetime1">
              <a:rPr lang="de-AT" sz="2400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how the Application should be Deployed.</a:t>
            </a:r>
          </a:p>
          <a:p>
            <a:r>
              <a:rPr lang="en-US" dirty="0" smtClean="0"/>
              <a:t>Defines Security Constraints</a:t>
            </a:r>
          </a:p>
          <a:p>
            <a:pPr lvl="1"/>
            <a:r>
              <a:rPr lang="en-US" dirty="0" smtClean="0"/>
              <a:t>Protected Information</a:t>
            </a:r>
          </a:p>
          <a:p>
            <a:pPr lvl="1"/>
            <a:r>
              <a:rPr lang="en-US" dirty="0" smtClean="0"/>
              <a:t>Probably SSL</a:t>
            </a:r>
          </a:p>
          <a:p>
            <a:pPr lvl="1"/>
            <a:r>
              <a:rPr lang="en-US" dirty="0" smtClean="0"/>
              <a:t>Specify which user may access them</a:t>
            </a:r>
          </a:p>
          <a:p>
            <a:r>
              <a:rPr lang="en-US" dirty="0" smtClean="0"/>
              <a:t>XML-Files</a:t>
            </a:r>
          </a:p>
          <a:p>
            <a:r>
              <a:rPr lang="en-US" dirty="0" smtClean="0"/>
              <a:t>Usually located in /WEB-INF/</a:t>
            </a:r>
          </a:p>
          <a:p>
            <a:pPr lvl="1"/>
            <a:r>
              <a:rPr lang="en-US" dirty="0" smtClean="0"/>
              <a:t>web.xml</a:t>
            </a:r>
          </a:p>
          <a:p>
            <a:pPr lvl="1"/>
            <a:r>
              <a:rPr lang="en-US" dirty="0" smtClean="0"/>
              <a:t>Vendor-specific.xml (E.g. Glassfish: glassfish-web.xml)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D300-0263-4546-9E1B-4FBB24987E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br>
              <a:rPr lang="en-US" noProof="0" dirty="0" smtClean="0"/>
            </a:br>
            <a:r>
              <a:rPr lang="en-US" b="1" noProof="0" dirty="0" smtClean="0"/>
              <a:t>w</a:t>
            </a:r>
            <a:r>
              <a:rPr lang="en-US" b="1" dirty="0" smtClean="0"/>
              <a:t>eb.xml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Resources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Authentication methods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68E5-4EB8-43AB-871E-B268C39F66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(vendor-specific).xml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– Role mapping</a:t>
            </a:r>
          </a:p>
          <a:p>
            <a:r>
              <a:rPr lang="en-US" dirty="0" smtClean="0"/>
              <a:t>Group – Role mapping</a:t>
            </a:r>
            <a:endParaRPr lang="de-AT" dirty="0" smtClean="0"/>
          </a:p>
          <a:p>
            <a:endParaRPr lang="en-US" dirty="0" smtClean="0"/>
          </a:p>
          <a:p>
            <a:r>
              <a:rPr lang="en-US" dirty="0" smtClean="0"/>
              <a:t>Vendor specific settings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3B-4503-4062-9B5D-FB31BFAFE53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Principals, Credential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Principal</a:t>
            </a:r>
            <a:r>
              <a:rPr lang="en-US" dirty="0" smtClean="0"/>
              <a:t> is a </a:t>
            </a:r>
            <a:r>
              <a:rPr lang="en-US" b="1" dirty="0" smtClean="0"/>
              <a:t>identity</a:t>
            </a:r>
            <a:r>
              <a:rPr lang="en-US" dirty="0" smtClean="0"/>
              <a:t> that can be authenticated.</a:t>
            </a:r>
          </a:p>
          <a:p>
            <a:pPr lvl="1"/>
            <a:r>
              <a:rPr lang="en-US" dirty="0"/>
              <a:t>E.g. a Unique Username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Credential</a:t>
            </a:r>
            <a:r>
              <a:rPr lang="en-US" dirty="0" smtClean="0"/>
              <a:t> is defined as information that is used to authenticate a Principal.</a:t>
            </a:r>
          </a:p>
          <a:p>
            <a:pPr lvl="1"/>
            <a:r>
              <a:rPr lang="en-US" dirty="0" smtClean="0"/>
              <a:t>E.g. a Password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2E1E-3397-4287-BDE5-9421B50999B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Groups,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Roles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Permissions</a:t>
            </a:r>
            <a:r>
              <a:rPr lang="en-US" dirty="0" smtClean="0"/>
              <a:t> are granted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and </a:t>
            </a:r>
            <a:r>
              <a:rPr lang="en-US" b="1" dirty="0"/>
              <a:t>Principals</a:t>
            </a:r>
            <a:r>
              <a:rPr lang="en-US" dirty="0"/>
              <a:t> </a:t>
            </a:r>
            <a:r>
              <a:rPr lang="en-US" dirty="0" smtClean="0"/>
              <a:t>can be mapped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Roles</a:t>
            </a:r>
            <a:r>
              <a:rPr lang="en-US" dirty="0" smtClean="0"/>
              <a:t> are defined in web.xml</a:t>
            </a:r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are defined in vendor-specific.xml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CF87-C68C-4384-93E9-D69F9298936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Realm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information about </a:t>
            </a:r>
            <a:r>
              <a:rPr lang="en-US" b="1" dirty="0" smtClean="0"/>
              <a:t>principals</a:t>
            </a:r>
            <a:r>
              <a:rPr lang="en-US" dirty="0" smtClean="0"/>
              <a:t>, their </a:t>
            </a:r>
            <a:r>
              <a:rPr lang="en-US" b="1" dirty="0" smtClean="0"/>
              <a:t>Groups</a:t>
            </a:r>
            <a:r>
              <a:rPr lang="en-US" dirty="0" smtClean="0"/>
              <a:t> and their </a:t>
            </a:r>
            <a:r>
              <a:rPr lang="en-US" b="1" dirty="0" smtClean="0"/>
              <a:t>credentials</a:t>
            </a:r>
            <a:endParaRPr lang="en-US" dirty="0" smtClean="0"/>
          </a:p>
          <a:p>
            <a:r>
              <a:rPr lang="en-US" dirty="0" smtClean="0"/>
              <a:t>May be a Database, File structure, connection…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In other words</a:t>
            </a:r>
          </a:p>
          <a:p>
            <a:pPr lvl="1"/>
            <a:r>
              <a:rPr lang="en-US" dirty="0" smtClean="0"/>
              <a:t>Contains User Information</a:t>
            </a:r>
          </a:p>
          <a:p>
            <a:pPr lvl="2"/>
            <a:r>
              <a:rPr lang="en-US" dirty="0" smtClean="0"/>
              <a:t>E.g. Username, Password &amp; Permissions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EEA2-7E20-4DE6-8072-5B7BC1217A2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preview</a:t>
            </a:r>
            <a:endParaRPr lang="en-US" noProof="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71" y="2670810"/>
            <a:ext cx="819150" cy="7810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EB54-2694-4D37-9947-776AEAA831A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6695440" y="1264555"/>
            <a:ext cx="20320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HTTP/1.1 401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Unauthorized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preview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CF64-DE0C-440F-BB08-2E633AEBDAE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5882640" y="1264555"/>
            <a:ext cx="28448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</a:p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AUTORIZATION DATA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385060"/>
            <a:ext cx="1038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Live example</a:t>
            </a:r>
            <a:endParaRPr lang="de-AT" sz="3600" dirty="0" smtClean="0">
              <a:effectLst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D967-9D5C-4FE7-B558-253609022E1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41680" y="2133600"/>
            <a:ext cx="1076293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800" b="1" dirty="0" smtClean="0"/>
              <a:t>https://github.com/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sz="2800" b="1" dirty="0" smtClean="0">
                <a:solidFill>
                  <a:schemeClr val="tx1"/>
                </a:solidFill>
              </a:rPr>
              <a:t>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pPr marL="0" indent="0">
              <a:buNone/>
            </a:pPr>
            <a:endParaRPr lang="de-AT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EJB Slides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0268-AA4D-4BC5-A34A-E9BE3AB96B6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Principles of Secure Systems</a:t>
            </a:r>
          </a:p>
          <a:p>
            <a:r>
              <a:rPr lang="en-US" b="1" dirty="0" smtClean="0"/>
              <a:t>Introduction to Security Architecture</a:t>
            </a:r>
          </a:p>
          <a:p>
            <a:r>
              <a:rPr lang="en-US" dirty="0" smtClean="0"/>
              <a:t>Authentication &amp; Authorization</a:t>
            </a:r>
          </a:p>
          <a:p>
            <a:r>
              <a:rPr lang="en-US" dirty="0" smtClean="0"/>
              <a:t>Deployment Descriptors</a:t>
            </a:r>
          </a:p>
          <a:p>
            <a:r>
              <a:rPr lang="en-US" dirty="0" smtClean="0"/>
              <a:t>Realms, Roles, Principals, Groups</a:t>
            </a:r>
          </a:p>
          <a:p>
            <a:r>
              <a:rPr lang="en-US" b="1" dirty="0" smtClean="0"/>
              <a:t>Live example</a:t>
            </a:r>
          </a:p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endParaRPr lang="en-US" b="1" dirty="0" smtClean="0"/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Output escaping</a:t>
            </a:r>
          </a:p>
          <a:p>
            <a:r>
              <a:rPr lang="en-US" b="1" dirty="0" smtClean="0"/>
              <a:t>Summary &amp; Questions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745B-5193-4371-B385-61CE6E1B55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Client Slides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651D-7A83-4608-A243-C4C14129226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Digital Certificates Slides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D12-5EA7-4906-81DF-D3F9CA3728B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Shiro</a:t>
            </a:r>
          </a:p>
          <a:p>
            <a:pPr lvl="1"/>
            <a:r>
              <a:rPr lang="en-US" dirty="0" smtClean="0"/>
              <a:t>Authentication, Authorization, Cryptography</a:t>
            </a:r>
          </a:p>
          <a:p>
            <a:pPr lvl="1"/>
            <a:r>
              <a:rPr lang="en-US" dirty="0" smtClean="0"/>
              <a:t>Simple Code Structure</a:t>
            </a:r>
          </a:p>
          <a:p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Authentication, Authorization, Cryptography</a:t>
            </a:r>
          </a:p>
          <a:p>
            <a:pPr lvl="1"/>
            <a:r>
              <a:rPr lang="en-US" dirty="0" smtClean="0"/>
              <a:t>Very structured</a:t>
            </a:r>
          </a:p>
          <a:p>
            <a:r>
              <a:rPr lang="en-US" dirty="0"/>
              <a:t>JAAS </a:t>
            </a:r>
            <a:r>
              <a:rPr lang="en-US" dirty="0" smtClean="0"/>
              <a:t>- Java </a:t>
            </a:r>
            <a:r>
              <a:rPr lang="en-US" dirty="0"/>
              <a:t>Authentication and Authorization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Authentication</a:t>
            </a:r>
            <a:r>
              <a:rPr lang="en-US" dirty="0"/>
              <a:t>, </a:t>
            </a:r>
            <a:r>
              <a:rPr lang="en-US" dirty="0" smtClean="0"/>
              <a:t>Authorization, Cryptography</a:t>
            </a:r>
          </a:p>
          <a:p>
            <a:pPr lvl="1"/>
            <a:r>
              <a:rPr lang="en-US" dirty="0" smtClean="0"/>
              <a:t>Included in Java SE since Java 1.4 (</a:t>
            </a:r>
            <a:r>
              <a:rPr lang="de-AT" dirty="0" err="1" smtClean="0"/>
              <a:t>javax.security.auth</a:t>
            </a:r>
            <a:r>
              <a:rPr lang="de-AT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Output escaping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Escape user input</a:t>
            </a:r>
          </a:p>
          <a:p>
            <a:pPr lvl="1"/>
            <a:r>
              <a:rPr lang="en-US" dirty="0" smtClean="0"/>
              <a:t>To prevent injections</a:t>
            </a:r>
          </a:p>
          <a:p>
            <a:endParaRPr lang="en-US" dirty="0" smtClean="0"/>
          </a:p>
          <a:p>
            <a:r>
              <a:rPr lang="en-US" dirty="0" smtClean="0"/>
              <a:t>Escape the output</a:t>
            </a:r>
          </a:p>
          <a:p>
            <a:pPr lvl="1"/>
            <a:r>
              <a:rPr lang="en-US" dirty="0" smtClean="0"/>
              <a:t>To add an extra layer of security (for the user)</a:t>
            </a:r>
          </a:p>
          <a:p>
            <a:endParaRPr lang="en-US" dirty="0"/>
          </a:p>
          <a:p>
            <a:r>
              <a:rPr lang="en-US" dirty="0" smtClean="0"/>
              <a:t>Use a Framework!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A2D8-44B8-467F-9223-0D7436D4199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What‘s to come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Digital Certificates</a:t>
            </a:r>
          </a:p>
          <a:p>
            <a:r>
              <a:rPr lang="en-US" dirty="0" smtClean="0"/>
              <a:t>Securing Application Clients</a:t>
            </a:r>
          </a:p>
          <a:p>
            <a:r>
              <a:rPr lang="en-US" dirty="0" smtClean="0"/>
              <a:t>Security with Enterprise Beans</a:t>
            </a:r>
          </a:p>
          <a:p>
            <a:r>
              <a:rPr lang="en-US" dirty="0" smtClean="0"/>
              <a:t>Further Framework Information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B59D-EF96-4D6A-A29A-A1ED56883F4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i="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Sources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AT" sz="800" b="1" dirty="0" err="1"/>
              <a:t>JavaOne</a:t>
            </a:r>
            <a:r>
              <a:rPr lang="de-AT" sz="800" b="1" dirty="0"/>
              <a:t> 2014: </a:t>
            </a:r>
            <a:r>
              <a:rPr lang="de-AT" sz="800" dirty="0"/>
              <a:t>The </a:t>
            </a:r>
            <a:r>
              <a:rPr lang="de-AT" sz="800" dirty="0" err="1"/>
              <a:t>Anatomy</a:t>
            </a:r>
            <a:r>
              <a:rPr lang="de-AT" sz="800" dirty="0"/>
              <a:t> </a:t>
            </a:r>
            <a:r>
              <a:rPr lang="de-AT" sz="800" dirty="0" err="1"/>
              <a:t>of</a:t>
            </a:r>
            <a:r>
              <a:rPr lang="de-AT" sz="800" dirty="0"/>
              <a:t> a Secure Web </a:t>
            </a:r>
            <a:r>
              <a:rPr lang="de-AT" sz="800" dirty="0" err="1"/>
              <a:t>Application</a:t>
            </a:r>
            <a:r>
              <a:rPr lang="de-AT" sz="800" dirty="0"/>
              <a:t> </a:t>
            </a:r>
            <a:r>
              <a:rPr lang="de-AT" sz="800" dirty="0" err="1"/>
              <a:t>Using</a:t>
            </a:r>
            <a:r>
              <a:rPr lang="de-AT" sz="800" dirty="0"/>
              <a:t> Java,</a:t>
            </a:r>
            <a:br>
              <a:rPr lang="de-AT" sz="800" dirty="0"/>
            </a:br>
            <a:r>
              <a:rPr lang="de-AT" sz="800" dirty="0"/>
              <a:t>Shawn </a:t>
            </a:r>
            <a:r>
              <a:rPr lang="de-AT" sz="800" dirty="0" err="1"/>
              <a:t>McKinney</a:t>
            </a:r>
            <a:r>
              <a:rPr lang="de-AT" sz="800" dirty="0"/>
              <a:t> &amp; John Field, September 29, 2014</a:t>
            </a:r>
            <a:br>
              <a:rPr lang="de-AT" sz="800" dirty="0"/>
            </a:br>
            <a:r>
              <a:rPr lang="de-AT" sz="800" dirty="0"/>
              <a:t>San </a:t>
            </a:r>
            <a:r>
              <a:rPr lang="de-AT" sz="800" dirty="0" smtClean="0"/>
              <a:t>Francisco</a:t>
            </a:r>
            <a:endParaRPr lang="de-AT" sz="800" dirty="0"/>
          </a:p>
          <a:p>
            <a:pPr lvl="0"/>
            <a:r>
              <a:rPr lang="de-AT" sz="800" b="1" dirty="0"/>
              <a:t>Java Security: </a:t>
            </a:r>
            <a:r>
              <a:rPr lang="de-AT" sz="800" dirty="0"/>
              <a:t>Sicherheitslücken identifizieren und vermeiden,</a:t>
            </a:r>
            <a:br>
              <a:rPr lang="de-AT" sz="800" dirty="0"/>
            </a:br>
            <a:r>
              <a:rPr lang="de-AT" sz="800" dirty="0"/>
              <a:t>Marc Schönefeld, 1. </a:t>
            </a:r>
            <a:r>
              <a:rPr lang="de-AT" sz="800" dirty="0" err="1"/>
              <a:t>edition</a:t>
            </a:r>
            <a:r>
              <a:rPr lang="de-AT" sz="800" dirty="0"/>
              <a:t> 2011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Hüthig</a:t>
            </a:r>
            <a:r>
              <a:rPr lang="de-AT" sz="800" dirty="0"/>
              <a:t> </a:t>
            </a:r>
            <a:r>
              <a:rPr lang="de-AT" sz="800" dirty="0" err="1"/>
              <a:t>Jehle</a:t>
            </a:r>
            <a:r>
              <a:rPr lang="de-AT" sz="800" dirty="0"/>
              <a:t> Rehm GmbH, Heidelberg.</a:t>
            </a:r>
            <a:br>
              <a:rPr lang="de-AT" sz="800" dirty="0"/>
            </a:br>
            <a:r>
              <a:rPr lang="de-AT" sz="800" dirty="0"/>
              <a:t>ISBN/ISSN </a:t>
            </a:r>
            <a:r>
              <a:rPr lang="de-AT" sz="800" dirty="0" smtClean="0"/>
              <a:t>978-3-8266-9105-8</a:t>
            </a:r>
            <a:endParaRPr lang="de-AT" sz="800" dirty="0"/>
          </a:p>
          <a:p>
            <a:pPr lvl="0"/>
            <a:r>
              <a:rPr lang="de-AT" sz="800" b="1" dirty="0"/>
              <a:t>Enterprise Java Security:</a:t>
            </a:r>
            <a:r>
              <a:rPr lang="de-AT" sz="800" dirty="0"/>
              <a:t> Building Secure J2EE </a:t>
            </a:r>
            <a:r>
              <a:rPr lang="de-AT" sz="800" dirty="0" err="1"/>
              <a:t>Applications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Marco </a:t>
            </a:r>
            <a:r>
              <a:rPr lang="de-AT" sz="800" dirty="0" err="1"/>
              <a:t>Pistoia</a:t>
            </a:r>
            <a:r>
              <a:rPr lang="de-AT" sz="800" dirty="0"/>
              <a:t>, </a:t>
            </a:r>
            <a:r>
              <a:rPr lang="de-AT" sz="800" dirty="0" err="1"/>
              <a:t>Natara</a:t>
            </a:r>
            <a:r>
              <a:rPr lang="de-AT" sz="800" dirty="0"/>
              <a:t> j </a:t>
            </a:r>
            <a:r>
              <a:rPr lang="de-AT" sz="800" dirty="0" err="1"/>
              <a:t>Nagaratnam</a:t>
            </a:r>
            <a:r>
              <a:rPr lang="de-AT" sz="800" dirty="0"/>
              <a:t>, Larry </a:t>
            </a:r>
            <a:r>
              <a:rPr lang="de-AT" sz="800" dirty="0" err="1"/>
              <a:t>Koved</a:t>
            </a:r>
            <a:r>
              <a:rPr lang="de-AT" sz="800" dirty="0"/>
              <a:t>, Anthony </a:t>
            </a:r>
            <a:r>
              <a:rPr lang="de-AT" sz="800" dirty="0" err="1"/>
              <a:t>Nadalin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2004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0-321-11889-8</a:t>
            </a:r>
            <a:endParaRPr lang="de-AT" sz="800" dirty="0"/>
          </a:p>
          <a:p>
            <a:pPr lvl="0"/>
            <a:r>
              <a:rPr lang="de-AT" sz="800" b="1" dirty="0"/>
              <a:t>Official </a:t>
            </a:r>
            <a:r>
              <a:rPr lang="de-AT" sz="800" b="1" dirty="0" err="1"/>
              <a:t>JavaEE</a:t>
            </a:r>
            <a:r>
              <a:rPr lang="de-AT" sz="800" b="1" dirty="0"/>
              <a:t> </a:t>
            </a:r>
            <a:r>
              <a:rPr lang="de-AT" sz="800" b="1" dirty="0" err="1"/>
              <a:t>Documentation</a:t>
            </a:r>
            <a:r>
              <a:rPr lang="de-AT" sz="800" dirty="0"/>
              <a:t>, Oracle,</a:t>
            </a:r>
            <a:br>
              <a:rPr lang="de-AT" sz="800" dirty="0"/>
            </a:br>
            <a:r>
              <a:rPr lang="de-AT" sz="800" dirty="0"/>
              <a:t>29.09.2014 http://do cs.oracle.com/</a:t>
            </a:r>
            <a:r>
              <a:rPr lang="de-AT" sz="800" dirty="0" err="1"/>
              <a:t>javaee</a:t>
            </a:r>
            <a:r>
              <a:rPr lang="de-AT" sz="800" dirty="0"/>
              <a:t>/7/</a:t>
            </a:r>
            <a:r>
              <a:rPr lang="de-AT" sz="800" dirty="0" err="1"/>
              <a:t>tutorial</a:t>
            </a:r>
            <a:r>
              <a:rPr lang="de-AT" sz="800" dirty="0"/>
              <a:t>/do </a:t>
            </a:r>
            <a:r>
              <a:rPr lang="de-AT" sz="800" dirty="0" smtClean="0"/>
              <a:t>c/security-intro.htm</a:t>
            </a:r>
            <a:endParaRPr lang="de-AT" sz="800" dirty="0"/>
          </a:p>
          <a:p>
            <a:pPr lvl="0"/>
            <a:r>
              <a:rPr lang="de-AT" sz="800" b="1" dirty="0"/>
              <a:t>Java EE 6,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Dirk Weil, 1. </a:t>
            </a:r>
            <a:r>
              <a:rPr lang="de-AT" sz="800" dirty="0" err="1"/>
              <a:t>edition</a:t>
            </a:r>
            <a:r>
              <a:rPr lang="de-AT" sz="800" dirty="0"/>
              <a:t> 2012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entwickler.press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ISBN </a:t>
            </a:r>
            <a:r>
              <a:rPr lang="de-AT" sz="800" dirty="0" smtClean="0"/>
              <a:t>978-3-86802-077-9</a:t>
            </a:r>
            <a:endParaRPr lang="de-AT" sz="800" dirty="0"/>
          </a:p>
          <a:p>
            <a:pPr lvl="0"/>
            <a:r>
              <a:rPr lang="de-AT" sz="800" b="1" dirty="0"/>
              <a:t>Java EE 6 </a:t>
            </a:r>
            <a:r>
              <a:rPr lang="de-AT" sz="800" b="1" dirty="0" err="1"/>
              <a:t>Cookbook</a:t>
            </a:r>
            <a:r>
              <a:rPr lang="de-AT" sz="800" dirty="0"/>
              <a:t> </a:t>
            </a:r>
            <a:r>
              <a:rPr lang="de-AT" sz="800" dirty="0" err="1"/>
              <a:t>for</a:t>
            </a:r>
            <a:r>
              <a:rPr lang="de-AT" sz="800" dirty="0"/>
              <a:t> </a:t>
            </a:r>
            <a:r>
              <a:rPr lang="de-AT" sz="800" dirty="0" err="1"/>
              <a:t>Securing</a:t>
            </a:r>
            <a:r>
              <a:rPr lang="de-AT" sz="800" dirty="0"/>
              <a:t>, Tuning, </a:t>
            </a:r>
            <a:r>
              <a:rPr lang="de-AT" sz="800" dirty="0" err="1"/>
              <a:t>and</a:t>
            </a:r>
            <a:r>
              <a:rPr lang="de-AT" sz="800" dirty="0"/>
              <a:t> </a:t>
            </a:r>
            <a:r>
              <a:rPr lang="de-AT" sz="800" dirty="0" err="1"/>
              <a:t>Extending</a:t>
            </a:r>
            <a:r>
              <a:rPr lang="de-AT" sz="800" dirty="0"/>
              <a:t> Enterprise </a:t>
            </a:r>
            <a:r>
              <a:rPr lang="de-AT" sz="800" dirty="0" err="1"/>
              <a:t>Applications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Mick </a:t>
            </a:r>
            <a:r>
              <a:rPr lang="de-AT" sz="800" dirty="0" err="1"/>
              <a:t>Knutson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June 2012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9781849683166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08F-6D3B-4E3E-8B05-C729AFCB21A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B51-554B-42A7-A5CE-65CE19D217E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Secure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CIA-Triad</a:t>
            </a:r>
          </a:p>
          <a:p>
            <a:pPr lvl="1"/>
            <a:r>
              <a:rPr lang="de-AT" dirty="0" smtClean="0"/>
              <a:t>Confidentiality</a:t>
            </a:r>
          </a:p>
          <a:p>
            <a:pPr lvl="1"/>
            <a:r>
              <a:rPr lang="de-AT" dirty="0" smtClean="0"/>
              <a:t>Integrity</a:t>
            </a:r>
          </a:p>
          <a:p>
            <a:pPr lvl="1"/>
            <a:r>
              <a:rPr lang="de-AT" dirty="0" smtClean="0"/>
              <a:t>Availability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EE28-1F13-4A8A-B42E-2AB51677B37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Confidentiality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Data can‘t be read by unauthorized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77D9-CB24-478F-9164-59001334A58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State of system can‘t be modified by unauthorized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0CBD-2482-405E-AA83-083B684F37A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Availability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How stable the system is</a:t>
            </a:r>
            <a:r>
              <a:rPr lang="de-AT" dirty="0"/>
              <a:t> </a:t>
            </a:r>
            <a:r>
              <a:rPr lang="de-AT" dirty="0" smtClean="0"/>
              <a:t>against errors and attacks</a:t>
            </a:r>
          </a:p>
          <a:p>
            <a:endParaRPr lang="de-AT" dirty="0"/>
          </a:p>
          <a:p>
            <a:r>
              <a:rPr lang="de-AT" dirty="0" smtClean="0"/>
              <a:t>Being available in general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D7B9-8C02-4C19-A665-5B005BE48CD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only </a:t>
            </a:r>
            <a:r>
              <a:rPr lang="en-US" dirty="0"/>
              <a:t>be executed by their defined identities (</a:t>
            </a:r>
            <a:r>
              <a:rPr lang="en-US" dirty="0" err="1"/>
              <a:t>eg</a:t>
            </a:r>
            <a:r>
              <a:rPr lang="en-US" dirty="0"/>
              <a:t>. user groups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Also: Ability </a:t>
            </a:r>
            <a:r>
              <a:rPr lang="en-US" dirty="0"/>
              <a:t>to make users accountable for their </a:t>
            </a:r>
            <a:r>
              <a:rPr lang="en-US" dirty="0" smtClean="0"/>
              <a:t>actions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FE41-E31C-4061-BE17-A2D9A341638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936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0C-1BC1-4B8C-83BF-0133510994B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Authentication &amp; Authorization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</a:p>
          <a:p>
            <a:pPr lvl="1"/>
            <a:r>
              <a:rPr lang="en-US" i="1" dirty="0"/>
              <a:t>Who are you?</a:t>
            </a:r>
            <a:endParaRPr lang="en-US" i="1" dirty="0" smtClean="0"/>
          </a:p>
          <a:p>
            <a:pPr lvl="1"/>
            <a:r>
              <a:rPr lang="en-US" dirty="0" smtClean="0"/>
              <a:t>Identification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Authorization</a:t>
            </a:r>
          </a:p>
          <a:p>
            <a:pPr lvl="1"/>
            <a:r>
              <a:rPr lang="en-US" i="1" dirty="0" smtClean="0"/>
              <a:t>What are you allowed to do?</a:t>
            </a:r>
          </a:p>
          <a:p>
            <a:pPr lvl="1"/>
            <a:r>
              <a:rPr lang="en-US" dirty="0" smtClean="0"/>
              <a:t>Assignment of Permissions to a </a:t>
            </a:r>
            <a:r>
              <a:rPr lang="en-US" b="1" i="1" dirty="0" smtClean="0"/>
              <a:t>Authenticated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757</Words>
  <Application>Microsoft Office PowerPoint</Application>
  <PresentationFormat>Widescreen</PresentationFormat>
  <Paragraphs>231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Wingdings 3</vt:lpstr>
      <vt:lpstr>Fetzen</vt:lpstr>
      <vt:lpstr>Java EE - Security</vt:lpstr>
      <vt:lpstr>Agenda</vt:lpstr>
      <vt:lpstr>Secure Systems</vt:lpstr>
      <vt:lpstr>Confidentiality</vt:lpstr>
      <vt:lpstr>Integrity</vt:lpstr>
      <vt:lpstr>Availability</vt:lpstr>
      <vt:lpstr>Non-Repudiation</vt:lpstr>
      <vt:lpstr>Introduction</vt:lpstr>
      <vt:lpstr>Authentication &amp; Authorization</vt:lpstr>
      <vt:lpstr>Deployment Descriptors</vt:lpstr>
      <vt:lpstr>Deployment Descriptors web.xml</vt:lpstr>
      <vt:lpstr>Deployment Descriptors (vendor-specific).xml</vt:lpstr>
      <vt:lpstr>Principals, Credential</vt:lpstr>
      <vt:lpstr>Groups, Roles</vt:lpstr>
      <vt:lpstr>Realm</vt:lpstr>
      <vt:lpstr>Live example preview</vt:lpstr>
      <vt:lpstr>Live example preview</vt:lpstr>
      <vt:lpstr>Live example</vt:lpstr>
      <vt:lpstr>EJB Slides</vt:lpstr>
      <vt:lpstr>Application Client Slides</vt:lpstr>
      <vt:lpstr>Digital Certificates Slides</vt:lpstr>
      <vt:lpstr>Frameworks</vt:lpstr>
      <vt:lpstr>Output escaping</vt:lpstr>
      <vt:lpstr>What‘s to come</vt:lpstr>
      <vt:lpstr>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- Security</dc:title>
  <dc:creator>Ari Ayvazyan</dc:creator>
  <cp:lastModifiedBy>Adrian Bergler</cp:lastModifiedBy>
  <cp:revision>72</cp:revision>
  <dcterms:created xsi:type="dcterms:W3CDTF">2015-01-29T19:50:17Z</dcterms:created>
  <dcterms:modified xsi:type="dcterms:W3CDTF">2015-02-13T00:02:20Z</dcterms:modified>
</cp:coreProperties>
</file>