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Lst>
  <p:sldIdLst>
    <p:sldId id="271" r:id="rId2"/>
    <p:sldId id="257" r:id="rId3"/>
    <p:sldId id="258" r:id="rId4"/>
    <p:sldId id="256" r:id="rId5"/>
    <p:sldId id="259"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EB96647-8F0A-4101-846B-54BBEF9A5DC5}" type="datetimeFigureOut">
              <a:rPr lang="en-US" smtClean="0"/>
              <a:t>5/7/2023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1FE800B-206A-435C-8087-B4A19CC5B24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468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96647-8F0A-4101-846B-54BBEF9A5DC5}"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FE800B-206A-435C-8087-B4A19CC5B249}" type="slidenum">
              <a:rPr lang="en-US" smtClean="0"/>
              <a:t>‹#›</a:t>
            </a:fld>
            <a:endParaRPr lang="en-US"/>
          </a:p>
        </p:txBody>
      </p:sp>
    </p:spTree>
    <p:extLst>
      <p:ext uri="{BB962C8B-B14F-4D97-AF65-F5344CB8AC3E}">
        <p14:creationId xmlns:p14="http://schemas.microsoft.com/office/powerpoint/2010/main" val="3957667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96647-8F0A-4101-846B-54BBEF9A5DC5}"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800B-206A-435C-8087-B4A19CC5B24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371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96647-8F0A-4101-846B-54BBEF9A5DC5}"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800B-206A-435C-8087-B4A19CC5B24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4433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96647-8F0A-4101-846B-54BBEF9A5DC5}"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800B-206A-435C-8087-B4A19CC5B249}" type="slidenum">
              <a:rPr lang="en-US" smtClean="0"/>
              <a:t>‹#›</a:t>
            </a:fld>
            <a:endParaRPr lang="en-US"/>
          </a:p>
        </p:txBody>
      </p:sp>
    </p:spTree>
    <p:extLst>
      <p:ext uri="{BB962C8B-B14F-4D97-AF65-F5344CB8AC3E}">
        <p14:creationId xmlns:p14="http://schemas.microsoft.com/office/powerpoint/2010/main" val="668181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96647-8F0A-4101-846B-54BBEF9A5DC5}"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800B-206A-435C-8087-B4A19CC5B24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3361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96647-8F0A-4101-846B-54BBEF9A5DC5}"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800B-206A-435C-8087-B4A19CC5B24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0578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96647-8F0A-4101-846B-54BBEF9A5DC5}"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800B-206A-435C-8087-B4A19CC5B24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134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96647-8F0A-4101-846B-54BBEF9A5DC5}"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800B-206A-435C-8087-B4A19CC5B24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0315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96647-8F0A-4101-846B-54BBEF9A5DC5}"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800B-206A-435C-8087-B4A19CC5B249}" type="slidenum">
              <a:rPr lang="en-US" smtClean="0"/>
              <a:t>‹#›</a:t>
            </a:fld>
            <a:endParaRPr lang="en-US"/>
          </a:p>
        </p:txBody>
      </p:sp>
    </p:spTree>
    <p:extLst>
      <p:ext uri="{BB962C8B-B14F-4D97-AF65-F5344CB8AC3E}">
        <p14:creationId xmlns:p14="http://schemas.microsoft.com/office/powerpoint/2010/main" val="158722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96647-8F0A-4101-846B-54BBEF9A5DC5}"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800B-206A-435C-8087-B4A19CC5B249}" type="slidenum">
              <a:rPr lang="en-US" smtClean="0"/>
              <a:t>‹#›</a:t>
            </a:fld>
            <a:endParaRPr lang="en-US"/>
          </a:p>
        </p:txBody>
      </p:sp>
    </p:spTree>
    <p:extLst>
      <p:ext uri="{BB962C8B-B14F-4D97-AF65-F5344CB8AC3E}">
        <p14:creationId xmlns:p14="http://schemas.microsoft.com/office/powerpoint/2010/main" val="45017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96647-8F0A-4101-846B-54BBEF9A5DC5}"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FE800B-206A-435C-8087-B4A19CC5B24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7694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96647-8F0A-4101-846B-54BBEF9A5DC5}"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FE800B-206A-435C-8087-B4A19CC5B249}" type="slidenum">
              <a:rPr lang="en-US" smtClean="0"/>
              <a:t>‹#›</a:t>
            </a:fld>
            <a:endParaRPr lang="en-US"/>
          </a:p>
        </p:txBody>
      </p:sp>
    </p:spTree>
    <p:extLst>
      <p:ext uri="{BB962C8B-B14F-4D97-AF65-F5344CB8AC3E}">
        <p14:creationId xmlns:p14="http://schemas.microsoft.com/office/powerpoint/2010/main" val="1972567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96647-8F0A-4101-846B-54BBEF9A5DC5}" type="datetimeFigureOut">
              <a:rPr lang="en-US" smtClean="0"/>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FE800B-206A-435C-8087-B4A19CC5B24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7247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96647-8F0A-4101-846B-54BBEF9A5DC5}"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FE800B-206A-435C-8087-B4A19CC5B24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7440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96647-8F0A-4101-846B-54BBEF9A5DC5}" type="datetimeFigureOut">
              <a:rPr lang="en-US" smtClean="0"/>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FE800B-206A-435C-8087-B4A19CC5B249}" type="slidenum">
              <a:rPr lang="en-US" smtClean="0"/>
              <a:t>‹#›</a:t>
            </a:fld>
            <a:endParaRPr lang="en-US"/>
          </a:p>
        </p:txBody>
      </p:sp>
    </p:spTree>
    <p:extLst>
      <p:ext uri="{BB962C8B-B14F-4D97-AF65-F5344CB8AC3E}">
        <p14:creationId xmlns:p14="http://schemas.microsoft.com/office/powerpoint/2010/main" val="3598323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96647-8F0A-4101-846B-54BBEF9A5DC5}"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FE800B-206A-435C-8087-B4A19CC5B24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3016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96647-8F0A-4101-846B-54BBEF9A5DC5}"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FE800B-206A-435C-8087-B4A19CC5B249}" type="slidenum">
              <a:rPr lang="en-US" smtClean="0"/>
              <a:t>‹#›</a:t>
            </a:fld>
            <a:endParaRPr lang="en-US"/>
          </a:p>
        </p:txBody>
      </p:sp>
    </p:spTree>
    <p:extLst>
      <p:ext uri="{BB962C8B-B14F-4D97-AF65-F5344CB8AC3E}">
        <p14:creationId xmlns:p14="http://schemas.microsoft.com/office/powerpoint/2010/main" val="4137784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B96647-8F0A-4101-846B-54BBEF9A5DC5}" type="datetimeFigureOut">
              <a:rPr lang="en-US" smtClean="0"/>
              <a:t>5/7/2023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FE800B-206A-435C-8087-B4A19CC5B249}" type="slidenum">
              <a:rPr lang="en-US" smtClean="0"/>
              <a:t>‹#›</a:t>
            </a:fld>
            <a:endParaRPr lang="en-US"/>
          </a:p>
        </p:txBody>
      </p:sp>
    </p:spTree>
    <p:extLst>
      <p:ext uri="{BB962C8B-B14F-4D97-AF65-F5344CB8AC3E}">
        <p14:creationId xmlns:p14="http://schemas.microsoft.com/office/powerpoint/2010/main" val="2982057916"/>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 id="2147483824"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android.com/guide/platform#api-framework" TargetMode="External"/><Relationship Id="rId2" Type="http://schemas.openxmlformats.org/officeDocument/2006/relationships/hyperlink" Target="https://source.android.com/devices/architecture/hal" TargetMode="External"/><Relationship Id="rId1" Type="http://schemas.openxmlformats.org/officeDocument/2006/relationships/slideLayout" Target="../slideLayouts/slideLayout18.xml"/><Relationship Id="rId5" Type="http://schemas.openxmlformats.org/officeDocument/2006/relationships/hyperlink" Target="https://source.android.com/devices/bluetooth.html" TargetMode="External"/><Relationship Id="rId4" Type="http://schemas.openxmlformats.org/officeDocument/2006/relationships/hyperlink" Target="https://source.android.com/devices/camera/index.html"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ndroid.com/reference/packages"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ndroid.com/about/versions/pie/android-9.0#art-aot-dex" TargetMode="Externa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the-linux-kernel/" TargetMode="External"/><Relationship Id="rId2" Type="http://schemas.openxmlformats.org/officeDocument/2006/relationships/hyperlink" Target="https://www.geeksforgeeks.org/introduction-to-android-development/" TargetMode="Externa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A7B0-B5F3-6AB7-337E-4BEE324E3055}"/>
              </a:ext>
            </a:extLst>
          </p:cNvPr>
          <p:cNvSpPr>
            <a:spLocks noGrp="1"/>
          </p:cNvSpPr>
          <p:nvPr>
            <p:ph type="title"/>
          </p:nvPr>
        </p:nvSpPr>
        <p:spPr/>
        <p:txBody>
          <a:bodyPr>
            <a:normAutofit/>
          </a:bodyPr>
          <a:lstStyle/>
          <a:p>
            <a:r>
              <a:rPr lang="en-US" sz="4800" dirty="0"/>
              <a:t>MOBILE OS</a:t>
            </a:r>
          </a:p>
        </p:txBody>
      </p:sp>
      <p:sp>
        <p:nvSpPr>
          <p:cNvPr id="3" name="Content Placeholder 2">
            <a:extLst>
              <a:ext uri="{FF2B5EF4-FFF2-40B4-BE49-F238E27FC236}">
                <a16:creationId xmlns:a16="http://schemas.microsoft.com/office/drawing/2014/main" id="{585ABA2F-818C-FD79-91D6-FA07F33B561F}"/>
              </a:ext>
            </a:extLst>
          </p:cNvPr>
          <p:cNvSpPr>
            <a:spLocks noGrp="1"/>
          </p:cNvSpPr>
          <p:nvPr>
            <p:ph idx="1"/>
          </p:nvPr>
        </p:nvSpPr>
        <p:spPr>
          <a:xfrm>
            <a:off x="1295401" y="2556932"/>
            <a:ext cx="9601196" cy="3078758"/>
          </a:xfrm>
        </p:spPr>
        <p:txBody>
          <a:bodyPr>
            <a:normAutofit fontScale="92500" lnSpcReduction="20000"/>
          </a:bodyPr>
          <a:lstStyle/>
          <a:p>
            <a:r>
              <a:rPr lang="en-US" sz="2600" dirty="0"/>
              <a:t>Android Architecture</a:t>
            </a:r>
          </a:p>
          <a:p>
            <a:r>
              <a:rPr lang="en-US" sz="2600" dirty="0"/>
              <a:t>Comparison between Android OS Vs iPhone OS</a:t>
            </a:r>
          </a:p>
          <a:p>
            <a:r>
              <a:rPr lang="en-US" sz="2600" dirty="0"/>
              <a:t>Android Benefits</a:t>
            </a:r>
          </a:p>
          <a:p>
            <a:r>
              <a:rPr lang="en-US" sz="2600" dirty="0"/>
              <a:t>Zygote</a:t>
            </a:r>
          </a:p>
          <a:p>
            <a:pPr marL="0" indent="0">
              <a:buNone/>
            </a:pPr>
            <a:endParaRPr lang="en-US" sz="2400" dirty="0"/>
          </a:p>
          <a:p>
            <a:pPr marL="0" indent="0">
              <a:buNone/>
            </a:pPr>
            <a:r>
              <a:rPr lang="en-US" dirty="0"/>
              <a:t>														With Notes……</a:t>
            </a:r>
          </a:p>
          <a:p>
            <a:pPr marL="0" indent="0">
              <a:buNone/>
            </a:pPr>
            <a:r>
              <a:rPr lang="en-US" sz="2400" dirty="0"/>
              <a:t>																By Vaibhav……</a:t>
            </a:r>
          </a:p>
          <a:p>
            <a:endParaRPr lang="en-US" sz="2400" dirty="0"/>
          </a:p>
          <a:p>
            <a:endParaRPr lang="en-US" dirty="0"/>
          </a:p>
        </p:txBody>
      </p:sp>
    </p:spTree>
    <p:extLst>
      <p:ext uri="{BB962C8B-B14F-4D97-AF65-F5344CB8AC3E}">
        <p14:creationId xmlns:p14="http://schemas.microsoft.com/office/powerpoint/2010/main" val="1089361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59A586F9-4150-5BCF-BD43-8DF123FEA06B}"/>
              </a:ext>
            </a:extLst>
          </p:cNvPr>
          <p:cNvGraphicFramePr>
            <a:graphicFrameLocks noGrp="1"/>
          </p:cNvGraphicFramePr>
          <p:nvPr>
            <p:extLst>
              <p:ext uri="{D42A27DB-BD31-4B8C-83A1-F6EECF244321}">
                <p14:modId xmlns:p14="http://schemas.microsoft.com/office/powerpoint/2010/main" val="1653954386"/>
              </p:ext>
            </p:extLst>
          </p:nvPr>
        </p:nvGraphicFramePr>
        <p:xfrm>
          <a:off x="578497" y="257451"/>
          <a:ext cx="10786187" cy="6343097"/>
        </p:xfrm>
        <a:graphic>
          <a:graphicData uri="http://schemas.openxmlformats.org/drawingml/2006/table">
            <a:tbl>
              <a:tblPr firstRow="1" firstCol="1" bandRow="1">
                <a:tableStyleId>{5C22544A-7EE6-4342-B048-85BDC9FD1C3A}</a:tableStyleId>
              </a:tblPr>
              <a:tblGrid>
                <a:gridCol w="2945807">
                  <a:extLst>
                    <a:ext uri="{9D8B030D-6E8A-4147-A177-3AD203B41FA5}">
                      <a16:colId xmlns:a16="http://schemas.microsoft.com/office/drawing/2014/main" val="1634833522"/>
                    </a:ext>
                  </a:extLst>
                </a:gridCol>
                <a:gridCol w="3920190">
                  <a:extLst>
                    <a:ext uri="{9D8B030D-6E8A-4147-A177-3AD203B41FA5}">
                      <a16:colId xmlns:a16="http://schemas.microsoft.com/office/drawing/2014/main" val="642246302"/>
                    </a:ext>
                  </a:extLst>
                </a:gridCol>
                <a:gridCol w="3920190">
                  <a:extLst>
                    <a:ext uri="{9D8B030D-6E8A-4147-A177-3AD203B41FA5}">
                      <a16:colId xmlns:a16="http://schemas.microsoft.com/office/drawing/2014/main" val="220343590"/>
                    </a:ext>
                  </a:extLst>
                </a:gridCol>
              </a:tblGrid>
              <a:tr h="359087">
                <a:tc>
                  <a:txBody>
                    <a:bodyPr/>
                    <a:lstStyle/>
                    <a:p>
                      <a:pPr marL="0" marR="0" algn="ctr">
                        <a:lnSpc>
                          <a:spcPct val="107000"/>
                        </a:lnSpc>
                        <a:spcBef>
                          <a:spcPts val="0"/>
                        </a:spcBef>
                        <a:spcAft>
                          <a:spcPts val="0"/>
                        </a:spcAft>
                      </a:pPr>
                      <a:r>
                        <a:rPr lang="en-US" sz="1800" kern="0" spc="10" dirty="0" err="1">
                          <a:effectLst/>
                        </a:rPr>
                        <a:t>S.No</a:t>
                      </a:r>
                      <a:r>
                        <a:rPr lang="en-US" sz="1800" kern="0" spc="10" dirty="0">
                          <a:effectLst/>
                        </a:rPr>
                        <a:t>.</a:t>
                      </a:r>
                      <a:endParaRPr lang="en-US"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18821" marR="18821" marT="47051" marB="47051" anchor="b"/>
                </a:tc>
                <a:tc>
                  <a:txBody>
                    <a:bodyPr/>
                    <a:lstStyle/>
                    <a:p>
                      <a:pPr marL="0" marR="0" algn="ctr">
                        <a:lnSpc>
                          <a:spcPct val="107000"/>
                        </a:lnSpc>
                        <a:spcBef>
                          <a:spcPts val="0"/>
                        </a:spcBef>
                        <a:spcAft>
                          <a:spcPts val="0"/>
                        </a:spcAft>
                      </a:pPr>
                      <a:r>
                        <a:rPr lang="en-US" sz="1800" kern="0" spc="10">
                          <a:effectLst/>
                        </a:rPr>
                        <a:t>IOS</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47051" marR="47051" marT="47051" marB="47051" anchor="b"/>
                </a:tc>
                <a:tc>
                  <a:txBody>
                    <a:bodyPr/>
                    <a:lstStyle/>
                    <a:p>
                      <a:pPr marL="0" marR="0" algn="ctr">
                        <a:lnSpc>
                          <a:spcPct val="107000"/>
                        </a:lnSpc>
                        <a:spcBef>
                          <a:spcPts val="0"/>
                        </a:spcBef>
                        <a:spcAft>
                          <a:spcPts val="0"/>
                        </a:spcAft>
                      </a:pPr>
                      <a:r>
                        <a:rPr lang="en-US" sz="1800" kern="0" spc="10">
                          <a:effectLst/>
                        </a:rPr>
                        <a:t>ANDROID</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47051" marR="47051" marT="47051" marB="47051" anchor="b"/>
                </a:tc>
                <a:extLst>
                  <a:ext uri="{0D108BD9-81ED-4DB2-BD59-A6C34878D82A}">
                    <a16:rowId xmlns:a16="http://schemas.microsoft.com/office/drawing/2014/main" val="402861018"/>
                  </a:ext>
                </a:extLst>
              </a:tr>
              <a:tr h="580671">
                <a:tc>
                  <a:txBody>
                    <a:bodyPr/>
                    <a:lstStyle/>
                    <a:p>
                      <a:pPr marL="0" marR="0" algn="ctr">
                        <a:lnSpc>
                          <a:spcPct val="107000"/>
                        </a:lnSpc>
                        <a:spcBef>
                          <a:spcPts val="0"/>
                        </a:spcBef>
                        <a:spcAft>
                          <a:spcPts val="0"/>
                        </a:spcAft>
                      </a:pPr>
                      <a:r>
                        <a:rPr lang="en-US" sz="1600" kern="0" spc="10">
                          <a:effectLst/>
                        </a:rPr>
                        <a:t>1.</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18821" marR="18821" marT="35132" marB="35132" anchor="b"/>
                </a:tc>
                <a:tc>
                  <a:txBody>
                    <a:bodyPr/>
                    <a:lstStyle/>
                    <a:p>
                      <a:pPr marL="0" marR="0">
                        <a:lnSpc>
                          <a:spcPct val="107000"/>
                        </a:lnSpc>
                        <a:spcBef>
                          <a:spcPts val="0"/>
                        </a:spcBef>
                        <a:spcAft>
                          <a:spcPts val="0"/>
                        </a:spcAft>
                      </a:pPr>
                      <a:r>
                        <a:rPr lang="en-US" sz="1600" kern="0" spc="10">
                          <a:effectLst/>
                        </a:rPr>
                        <a:t>It was developed and is owned by Apple Incorporation.</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47051" marR="47051" marT="65872" marB="65872" anchor="ctr"/>
                </a:tc>
                <a:tc>
                  <a:txBody>
                    <a:bodyPr/>
                    <a:lstStyle/>
                    <a:p>
                      <a:pPr marL="0" marR="0">
                        <a:lnSpc>
                          <a:spcPct val="107000"/>
                        </a:lnSpc>
                        <a:spcBef>
                          <a:spcPts val="0"/>
                        </a:spcBef>
                        <a:spcAft>
                          <a:spcPts val="0"/>
                        </a:spcAft>
                      </a:pPr>
                      <a:r>
                        <a:rPr lang="en-US" sz="1600" kern="0" spc="10">
                          <a:effectLst/>
                        </a:rPr>
                        <a:t>It was developed by Google and Open Handset Alliance and is owned by Google LLC.</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47051" marR="47051" marT="65872" marB="65872" anchor="ctr"/>
                </a:tc>
                <a:extLst>
                  <a:ext uri="{0D108BD9-81ED-4DB2-BD59-A6C34878D82A}">
                    <a16:rowId xmlns:a16="http://schemas.microsoft.com/office/drawing/2014/main" val="611007997"/>
                  </a:ext>
                </a:extLst>
              </a:tr>
              <a:tr h="580671">
                <a:tc>
                  <a:txBody>
                    <a:bodyPr/>
                    <a:lstStyle/>
                    <a:p>
                      <a:pPr marL="0" marR="0" algn="ctr">
                        <a:lnSpc>
                          <a:spcPct val="107000"/>
                        </a:lnSpc>
                        <a:spcBef>
                          <a:spcPts val="0"/>
                        </a:spcBef>
                        <a:spcAft>
                          <a:spcPts val="0"/>
                        </a:spcAft>
                      </a:pPr>
                      <a:r>
                        <a:rPr lang="en-US" sz="1600" kern="0" spc="10">
                          <a:effectLst/>
                        </a:rPr>
                        <a:t>2.</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18821" marR="18821" marT="35132" marB="35132" anchor="b"/>
                </a:tc>
                <a:tc>
                  <a:txBody>
                    <a:bodyPr/>
                    <a:lstStyle/>
                    <a:p>
                      <a:pPr marL="0" marR="0">
                        <a:lnSpc>
                          <a:spcPct val="107000"/>
                        </a:lnSpc>
                        <a:spcBef>
                          <a:spcPts val="0"/>
                        </a:spcBef>
                        <a:spcAft>
                          <a:spcPts val="0"/>
                        </a:spcAft>
                      </a:pPr>
                      <a:r>
                        <a:rPr lang="en-US" sz="1600" kern="0" spc="10">
                          <a:effectLst/>
                        </a:rPr>
                        <a:t>IOS was initially released on July 29, 2007</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47051" marR="47051" marT="65872" marB="65872" anchor="ctr"/>
                </a:tc>
                <a:tc>
                  <a:txBody>
                    <a:bodyPr/>
                    <a:lstStyle/>
                    <a:p>
                      <a:pPr marL="0" marR="0">
                        <a:lnSpc>
                          <a:spcPct val="107000"/>
                        </a:lnSpc>
                        <a:spcBef>
                          <a:spcPts val="0"/>
                        </a:spcBef>
                        <a:spcAft>
                          <a:spcPts val="0"/>
                        </a:spcAft>
                      </a:pPr>
                      <a:r>
                        <a:rPr lang="en-US" sz="1600" kern="0" spc="10">
                          <a:effectLst/>
                        </a:rPr>
                        <a:t>Google was initially released on 23 September 2008.</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47051" marR="47051" marT="65872" marB="65872" anchor="ctr"/>
                </a:tc>
                <a:extLst>
                  <a:ext uri="{0D108BD9-81ED-4DB2-BD59-A6C34878D82A}">
                    <a16:rowId xmlns:a16="http://schemas.microsoft.com/office/drawing/2014/main" val="4119581330"/>
                  </a:ext>
                </a:extLst>
              </a:tr>
              <a:tr h="580671">
                <a:tc>
                  <a:txBody>
                    <a:bodyPr/>
                    <a:lstStyle/>
                    <a:p>
                      <a:pPr marL="0" marR="0" algn="ctr">
                        <a:lnSpc>
                          <a:spcPct val="107000"/>
                        </a:lnSpc>
                        <a:spcBef>
                          <a:spcPts val="0"/>
                        </a:spcBef>
                        <a:spcAft>
                          <a:spcPts val="0"/>
                        </a:spcAft>
                      </a:pPr>
                      <a:r>
                        <a:rPr lang="en-US" sz="1600" kern="0" spc="10">
                          <a:effectLst/>
                        </a:rPr>
                        <a:t>3.</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18821" marR="18821" marT="35132" marB="35132" anchor="b"/>
                </a:tc>
                <a:tc>
                  <a:txBody>
                    <a:bodyPr/>
                    <a:lstStyle/>
                    <a:p>
                      <a:pPr marL="0" marR="0">
                        <a:lnSpc>
                          <a:spcPct val="107000"/>
                        </a:lnSpc>
                        <a:spcBef>
                          <a:spcPts val="0"/>
                        </a:spcBef>
                        <a:spcAft>
                          <a:spcPts val="0"/>
                        </a:spcAft>
                      </a:pPr>
                      <a:r>
                        <a:rPr lang="en-US" sz="1600" kern="0" spc="10">
                          <a:effectLst/>
                        </a:rPr>
                        <a:t>when IOS was released its first version is iPhone OS 1 before named IOS.</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47051" marR="47051" marT="65872" marB="65872" anchor="ctr"/>
                </a:tc>
                <a:tc>
                  <a:txBody>
                    <a:bodyPr/>
                    <a:lstStyle/>
                    <a:p>
                      <a:pPr marL="0" marR="0">
                        <a:lnSpc>
                          <a:spcPct val="107000"/>
                        </a:lnSpc>
                        <a:spcBef>
                          <a:spcPts val="0"/>
                        </a:spcBef>
                        <a:spcAft>
                          <a:spcPts val="0"/>
                        </a:spcAft>
                      </a:pPr>
                      <a:r>
                        <a:rPr lang="en-US" sz="1600" kern="0" spc="10">
                          <a:effectLst/>
                        </a:rPr>
                        <a:t>When Google released its first version of Android 1.0, Alpha.</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47051" marR="47051" marT="65872" marB="65872" anchor="ctr"/>
                </a:tc>
                <a:extLst>
                  <a:ext uri="{0D108BD9-81ED-4DB2-BD59-A6C34878D82A}">
                    <a16:rowId xmlns:a16="http://schemas.microsoft.com/office/drawing/2014/main" val="1429145368"/>
                  </a:ext>
                </a:extLst>
              </a:tr>
              <a:tr h="404261">
                <a:tc>
                  <a:txBody>
                    <a:bodyPr/>
                    <a:lstStyle/>
                    <a:p>
                      <a:pPr marL="0" marR="0" algn="ctr">
                        <a:lnSpc>
                          <a:spcPct val="107000"/>
                        </a:lnSpc>
                        <a:spcBef>
                          <a:spcPts val="0"/>
                        </a:spcBef>
                        <a:spcAft>
                          <a:spcPts val="0"/>
                        </a:spcAft>
                      </a:pPr>
                      <a:r>
                        <a:rPr lang="en-US" sz="1600" kern="0" spc="10">
                          <a:effectLst/>
                        </a:rPr>
                        <a:t>4.</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18821" marR="18821" marT="35132" marB="35132" anchor="b"/>
                </a:tc>
                <a:tc>
                  <a:txBody>
                    <a:bodyPr/>
                    <a:lstStyle/>
                    <a:p>
                      <a:pPr marL="0" marR="0">
                        <a:lnSpc>
                          <a:spcPct val="107000"/>
                        </a:lnSpc>
                        <a:spcBef>
                          <a:spcPts val="0"/>
                        </a:spcBef>
                        <a:spcAft>
                          <a:spcPts val="0"/>
                        </a:spcAft>
                      </a:pPr>
                      <a:r>
                        <a:rPr lang="en-US" sz="1600" kern="0" spc="10">
                          <a:effectLst/>
                        </a:rPr>
                        <a:t>It was launched in 2007.</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47051" marR="47051" marT="65872" marB="65872" anchor="ctr"/>
                </a:tc>
                <a:tc>
                  <a:txBody>
                    <a:bodyPr/>
                    <a:lstStyle/>
                    <a:p>
                      <a:pPr marL="0" marR="0">
                        <a:lnSpc>
                          <a:spcPct val="107000"/>
                        </a:lnSpc>
                        <a:spcBef>
                          <a:spcPts val="0"/>
                        </a:spcBef>
                        <a:spcAft>
                          <a:spcPts val="0"/>
                        </a:spcAft>
                      </a:pPr>
                      <a:r>
                        <a:rPr lang="en-US" sz="1600" kern="0" spc="10">
                          <a:effectLst/>
                        </a:rPr>
                        <a:t>It was launched in 2008.</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47051" marR="47051" marT="65872" marB="65872" anchor="ctr"/>
                </a:tc>
                <a:extLst>
                  <a:ext uri="{0D108BD9-81ED-4DB2-BD59-A6C34878D82A}">
                    <a16:rowId xmlns:a16="http://schemas.microsoft.com/office/drawing/2014/main" val="2092580928"/>
                  </a:ext>
                </a:extLst>
              </a:tr>
              <a:tr h="580671">
                <a:tc>
                  <a:txBody>
                    <a:bodyPr/>
                    <a:lstStyle/>
                    <a:p>
                      <a:pPr marL="0" marR="0" algn="ctr">
                        <a:lnSpc>
                          <a:spcPct val="107000"/>
                        </a:lnSpc>
                        <a:spcBef>
                          <a:spcPts val="0"/>
                        </a:spcBef>
                        <a:spcAft>
                          <a:spcPts val="0"/>
                        </a:spcAft>
                      </a:pPr>
                      <a:r>
                        <a:rPr lang="en-US" sz="1600" kern="0" spc="10">
                          <a:effectLst/>
                        </a:rPr>
                        <a:t>5.</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18821" marR="18821" marT="35132" marB="35132" anchor="b"/>
                </a:tc>
                <a:tc>
                  <a:txBody>
                    <a:bodyPr/>
                    <a:lstStyle/>
                    <a:p>
                      <a:pPr marL="0" marR="0">
                        <a:lnSpc>
                          <a:spcPct val="107000"/>
                        </a:lnSpc>
                        <a:spcBef>
                          <a:spcPts val="0"/>
                        </a:spcBef>
                        <a:spcAft>
                          <a:spcPts val="0"/>
                        </a:spcAft>
                      </a:pPr>
                      <a:r>
                        <a:rPr lang="en-US" sz="1600" kern="0" spc="10">
                          <a:effectLst/>
                        </a:rPr>
                        <a:t>Latest stable release version: iOS 15.3.1 and iPadOS 15.3.1</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47051" marR="47051" marT="65872" marB="65872" anchor="ctr"/>
                </a:tc>
                <a:tc>
                  <a:txBody>
                    <a:bodyPr/>
                    <a:lstStyle/>
                    <a:p>
                      <a:pPr marL="0" marR="0">
                        <a:lnSpc>
                          <a:spcPct val="107000"/>
                        </a:lnSpc>
                        <a:spcBef>
                          <a:spcPts val="0"/>
                        </a:spcBef>
                        <a:spcAft>
                          <a:spcPts val="0"/>
                        </a:spcAft>
                      </a:pPr>
                      <a:r>
                        <a:rPr lang="en-US" sz="1600" kern="0" spc="10">
                          <a:effectLst/>
                        </a:rPr>
                        <a:t>Latest stable release version: Android 12</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47051" marR="47051" marT="65872" marB="65872" anchor="ctr"/>
                </a:tc>
                <a:extLst>
                  <a:ext uri="{0D108BD9-81ED-4DB2-BD59-A6C34878D82A}">
                    <a16:rowId xmlns:a16="http://schemas.microsoft.com/office/drawing/2014/main" val="692350481"/>
                  </a:ext>
                </a:extLst>
              </a:tr>
              <a:tr h="580671">
                <a:tc>
                  <a:txBody>
                    <a:bodyPr/>
                    <a:lstStyle/>
                    <a:p>
                      <a:pPr marL="0" marR="0" algn="ctr">
                        <a:lnSpc>
                          <a:spcPct val="107000"/>
                        </a:lnSpc>
                        <a:spcBef>
                          <a:spcPts val="0"/>
                        </a:spcBef>
                        <a:spcAft>
                          <a:spcPts val="0"/>
                        </a:spcAft>
                      </a:pPr>
                      <a:r>
                        <a:rPr lang="en-US" sz="1600" kern="0" spc="10">
                          <a:effectLst/>
                        </a:rPr>
                        <a:t>6.</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18821" marR="18821" marT="35132" marB="35132" anchor="b"/>
                </a:tc>
                <a:tc>
                  <a:txBody>
                    <a:bodyPr/>
                    <a:lstStyle/>
                    <a:p>
                      <a:pPr marL="0" marR="0">
                        <a:lnSpc>
                          <a:spcPct val="107000"/>
                        </a:lnSpc>
                        <a:spcBef>
                          <a:spcPts val="0"/>
                        </a:spcBef>
                        <a:spcAft>
                          <a:spcPts val="0"/>
                        </a:spcAft>
                      </a:pPr>
                      <a:r>
                        <a:rPr lang="en-US" sz="1600" kern="0" spc="10" dirty="0">
                          <a:effectLst/>
                        </a:rPr>
                        <a:t>Its target system types are smartphones, music players, and tablet computers.</a:t>
                      </a:r>
                      <a:endParaRPr lang="en-US"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47051" marR="47051" marT="65872" marB="65872" anchor="ctr"/>
                </a:tc>
                <a:tc>
                  <a:txBody>
                    <a:bodyPr/>
                    <a:lstStyle/>
                    <a:p>
                      <a:pPr marL="0" marR="0">
                        <a:lnSpc>
                          <a:spcPct val="107000"/>
                        </a:lnSpc>
                        <a:spcBef>
                          <a:spcPts val="0"/>
                        </a:spcBef>
                        <a:spcAft>
                          <a:spcPts val="0"/>
                        </a:spcAft>
                      </a:pPr>
                      <a:r>
                        <a:rPr lang="en-US" sz="1600" kern="0" spc="10">
                          <a:effectLst/>
                        </a:rPr>
                        <a:t>Its target system types are smartphones and tablets.</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47051" marR="47051" marT="65872" marB="65872" anchor="ctr"/>
                </a:tc>
                <a:extLst>
                  <a:ext uri="{0D108BD9-81ED-4DB2-BD59-A6C34878D82A}">
                    <a16:rowId xmlns:a16="http://schemas.microsoft.com/office/drawing/2014/main" val="134666124"/>
                  </a:ext>
                </a:extLst>
              </a:tr>
              <a:tr h="580671">
                <a:tc>
                  <a:txBody>
                    <a:bodyPr/>
                    <a:lstStyle/>
                    <a:p>
                      <a:pPr marL="0" marR="0" algn="ctr">
                        <a:lnSpc>
                          <a:spcPct val="107000"/>
                        </a:lnSpc>
                        <a:spcBef>
                          <a:spcPts val="0"/>
                        </a:spcBef>
                        <a:spcAft>
                          <a:spcPts val="0"/>
                        </a:spcAft>
                      </a:pPr>
                      <a:r>
                        <a:rPr lang="en-US" sz="1600" kern="0" spc="10">
                          <a:effectLst/>
                        </a:rPr>
                        <a:t>7.</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18821" marR="18821" marT="35132" marB="35132" anchor="b"/>
                </a:tc>
                <a:tc>
                  <a:txBody>
                    <a:bodyPr/>
                    <a:lstStyle/>
                    <a:p>
                      <a:pPr marL="0" marR="0">
                        <a:lnSpc>
                          <a:spcPct val="107000"/>
                        </a:lnSpc>
                        <a:spcBef>
                          <a:spcPts val="0"/>
                        </a:spcBef>
                        <a:spcAft>
                          <a:spcPts val="0"/>
                        </a:spcAft>
                      </a:pPr>
                      <a:r>
                        <a:rPr lang="en-US" sz="1600" kern="0" spc="10">
                          <a:effectLst/>
                        </a:rPr>
                        <a:t>It is specially designed for Apple iphones and ipads.</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47051" marR="47051" marT="65872" marB="65872" anchor="ctr"/>
                </a:tc>
                <a:tc>
                  <a:txBody>
                    <a:bodyPr/>
                    <a:lstStyle/>
                    <a:p>
                      <a:pPr marL="0" marR="0">
                        <a:lnSpc>
                          <a:spcPct val="107000"/>
                        </a:lnSpc>
                        <a:spcBef>
                          <a:spcPts val="0"/>
                        </a:spcBef>
                        <a:spcAft>
                          <a:spcPts val="0"/>
                        </a:spcAft>
                      </a:pPr>
                      <a:r>
                        <a:rPr lang="en-US" sz="1600" kern="0" spc="10">
                          <a:effectLst/>
                        </a:rPr>
                        <a:t>It is designed for smartphones of all companies.</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47051" marR="47051" marT="65872" marB="65872" anchor="ctr"/>
                </a:tc>
                <a:extLst>
                  <a:ext uri="{0D108BD9-81ED-4DB2-BD59-A6C34878D82A}">
                    <a16:rowId xmlns:a16="http://schemas.microsoft.com/office/drawing/2014/main" val="4233525341"/>
                  </a:ext>
                </a:extLst>
              </a:tr>
              <a:tr h="404261">
                <a:tc>
                  <a:txBody>
                    <a:bodyPr/>
                    <a:lstStyle/>
                    <a:p>
                      <a:pPr marL="0" marR="0" algn="ctr">
                        <a:lnSpc>
                          <a:spcPct val="107000"/>
                        </a:lnSpc>
                        <a:spcBef>
                          <a:spcPts val="0"/>
                        </a:spcBef>
                        <a:spcAft>
                          <a:spcPts val="0"/>
                        </a:spcAft>
                      </a:pPr>
                      <a:r>
                        <a:rPr lang="en-US" sz="1600" kern="0" spc="10">
                          <a:effectLst/>
                        </a:rPr>
                        <a:t>8.</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18821" marR="18821" marT="35132" marB="35132" anchor="b"/>
                </a:tc>
                <a:tc>
                  <a:txBody>
                    <a:bodyPr/>
                    <a:lstStyle/>
                    <a:p>
                      <a:pPr marL="0" marR="0">
                        <a:lnSpc>
                          <a:spcPct val="107000"/>
                        </a:lnSpc>
                        <a:spcBef>
                          <a:spcPts val="0"/>
                        </a:spcBef>
                        <a:spcAft>
                          <a:spcPts val="0"/>
                        </a:spcAft>
                      </a:pPr>
                      <a:r>
                        <a:rPr lang="en-US" sz="1600" kern="0" spc="10">
                          <a:effectLst/>
                        </a:rPr>
                        <a:t>Its kernel type is Hybrid.</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47051" marR="47051" marT="65872" marB="65872" anchor="ctr"/>
                </a:tc>
                <a:tc>
                  <a:txBody>
                    <a:bodyPr/>
                    <a:lstStyle/>
                    <a:p>
                      <a:pPr marL="0" marR="0">
                        <a:lnSpc>
                          <a:spcPct val="107000"/>
                        </a:lnSpc>
                        <a:spcBef>
                          <a:spcPts val="0"/>
                        </a:spcBef>
                        <a:spcAft>
                          <a:spcPts val="0"/>
                        </a:spcAft>
                      </a:pPr>
                      <a:r>
                        <a:rPr lang="en-US" sz="1600" kern="0" spc="10">
                          <a:effectLst/>
                        </a:rPr>
                        <a:t>Its kernel type is Linux-based.</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47051" marR="47051" marT="65872" marB="65872" anchor="ctr"/>
                </a:tc>
                <a:extLst>
                  <a:ext uri="{0D108BD9-81ED-4DB2-BD59-A6C34878D82A}">
                    <a16:rowId xmlns:a16="http://schemas.microsoft.com/office/drawing/2014/main" val="3688809599"/>
                  </a:ext>
                </a:extLst>
              </a:tr>
              <a:tr h="580671">
                <a:tc>
                  <a:txBody>
                    <a:bodyPr/>
                    <a:lstStyle/>
                    <a:p>
                      <a:pPr marL="0" marR="0" algn="ctr">
                        <a:lnSpc>
                          <a:spcPct val="107000"/>
                        </a:lnSpc>
                        <a:spcBef>
                          <a:spcPts val="0"/>
                        </a:spcBef>
                        <a:spcAft>
                          <a:spcPts val="0"/>
                        </a:spcAft>
                      </a:pPr>
                      <a:r>
                        <a:rPr lang="en-US" sz="1600" kern="0" spc="10">
                          <a:effectLst/>
                        </a:rPr>
                        <a:t>9.</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18821" marR="18821" marT="35132" marB="35132" anchor="b"/>
                </a:tc>
                <a:tc>
                  <a:txBody>
                    <a:bodyPr/>
                    <a:lstStyle/>
                    <a:p>
                      <a:pPr marL="0" marR="0">
                        <a:lnSpc>
                          <a:spcPct val="107000"/>
                        </a:lnSpc>
                        <a:spcBef>
                          <a:spcPts val="0"/>
                        </a:spcBef>
                        <a:spcAft>
                          <a:spcPts val="0"/>
                        </a:spcAft>
                      </a:pPr>
                      <a:r>
                        <a:rPr lang="en-US" sz="1600" kern="0" spc="10">
                          <a:effectLst/>
                        </a:rPr>
                        <a:t>It has preferred license is Proprietary, APSL, and GNU GPL.</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47051" marR="47051" marT="65872" marB="65872" anchor="ctr"/>
                </a:tc>
                <a:tc>
                  <a:txBody>
                    <a:bodyPr/>
                    <a:lstStyle/>
                    <a:p>
                      <a:pPr marL="0" marR="0">
                        <a:lnSpc>
                          <a:spcPct val="107000"/>
                        </a:lnSpc>
                        <a:spcBef>
                          <a:spcPts val="0"/>
                        </a:spcBef>
                        <a:spcAft>
                          <a:spcPts val="0"/>
                        </a:spcAft>
                      </a:pPr>
                      <a:r>
                        <a:rPr lang="en-US" sz="1600" kern="0" spc="10">
                          <a:effectLst/>
                        </a:rPr>
                        <a:t>It has the preferred license of Apache 2.0 and GNU GPLv2.</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47051" marR="47051" marT="65872" marB="65872" anchor="ctr"/>
                </a:tc>
                <a:extLst>
                  <a:ext uri="{0D108BD9-81ED-4DB2-BD59-A6C34878D82A}">
                    <a16:rowId xmlns:a16="http://schemas.microsoft.com/office/drawing/2014/main" val="1419167381"/>
                  </a:ext>
                </a:extLst>
              </a:tr>
              <a:tr h="580671">
                <a:tc>
                  <a:txBody>
                    <a:bodyPr/>
                    <a:lstStyle/>
                    <a:p>
                      <a:pPr marL="0" marR="0" algn="ctr">
                        <a:lnSpc>
                          <a:spcPct val="107000"/>
                        </a:lnSpc>
                        <a:spcBef>
                          <a:spcPts val="0"/>
                        </a:spcBef>
                        <a:spcAft>
                          <a:spcPts val="0"/>
                        </a:spcAft>
                      </a:pPr>
                      <a:r>
                        <a:rPr lang="en-US" sz="1600" kern="0" spc="10">
                          <a:effectLst/>
                        </a:rPr>
                        <a:t>10.</a:t>
                      </a:r>
                      <a:endParaRPr lang="en-US" sz="1400" kern="100">
                        <a:effectLst/>
                        <a:latin typeface="Calibri" panose="020F0502020204030204" pitchFamily="34" charset="0"/>
                        <a:ea typeface="Calibri" panose="020F0502020204030204" pitchFamily="34" charset="0"/>
                        <a:cs typeface="Cordia New" panose="020B0304020202020204" pitchFamily="34" charset="-34"/>
                      </a:endParaRPr>
                    </a:p>
                  </a:txBody>
                  <a:tcPr marL="18821" marR="18821" marT="35132" marB="35132" anchor="b"/>
                </a:tc>
                <a:tc>
                  <a:txBody>
                    <a:bodyPr/>
                    <a:lstStyle/>
                    <a:p>
                      <a:pPr marL="0" marR="0">
                        <a:lnSpc>
                          <a:spcPct val="107000"/>
                        </a:lnSpc>
                        <a:spcBef>
                          <a:spcPts val="0"/>
                        </a:spcBef>
                        <a:spcAft>
                          <a:spcPts val="0"/>
                        </a:spcAft>
                      </a:pPr>
                      <a:r>
                        <a:rPr lang="en-US" sz="1600" kern="0" spc="10" dirty="0">
                          <a:effectLst/>
                        </a:rPr>
                        <a:t>It is mainly written in C, C++, Objective-C, assembly language, and Swift.</a:t>
                      </a:r>
                      <a:endParaRPr lang="en-US"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47051" marR="47051" marT="65872" marB="65872" anchor="ctr"/>
                </a:tc>
                <a:tc>
                  <a:txBody>
                    <a:bodyPr/>
                    <a:lstStyle/>
                    <a:p>
                      <a:pPr marL="0" marR="0">
                        <a:lnSpc>
                          <a:spcPct val="107000"/>
                        </a:lnSpc>
                        <a:spcBef>
                          <a:spcPts val="0"/>
                        </a:spcBef>
                        <a:spcAft>
                          <a:spcPts val="0"/>
                        </a:spcAft>
                      </a:pPr>
                      <a:r>
                        <a:rPr lang="en-US" sz="1600" kern="0" spc="10" dirty="0">
                          <a:effectLst/>
                        </a:rPr>
                        <a:t>It is written using C, C++, Java, and other languages.</a:t>
                      </a:r>
                      <a:endParaRPr lang="en-US" sz="1400" kern="100" dirty="0">
                        <a:effectLst/>
                        <a:latin typeface="Calibri" panose="020F0502020204030204" pitchFamily="34" charset="0"/>
                        <a:ea typeface="Calibri" panose="020F0502020204030204" pitchFamily="34" charset="0"/>
                        <a:cs typeface="Cordia New" panose="020B0304020202020204" pitchFamily="34" charset="-34"/>
                      </a:endParaRPr>
                    </a:p>
                  </a:txBody>
                  <a:tcPr marL="47051" marR="47051" marT="65872" marB="65872" anchor="ctr"/>
                </a:tc>
                <a:extLst>
                  <a:ext uri="{0D108BD9-81ED-4DB2-BD59-A6C34878D82A}">
                    <a16:rowId xmlns:a16="http://schemas.microsoft.com/office/drawing/2014/main" val="620015912"/>
                  </a:ext>
                </a:extLst>
              </a:tr>
            </a:tbl>
          </a:graphicData>
        </a:graphic>
      </p:graphicFrame>
    </p:spTree>
    <p:extLst>
      <p:ext uri="{BB962C8B-B14F-4D97-AF65-F5344CB8AC3E}">
        <p14:creationId xmlns:p14="http://schemas.microsoft.com/office/powerpoint/2010/main" val="3647052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3316678-63FB-D451-237C-BF6141D0C5CD}"/>
              </a:ext>
            </a:extLst>
          </p:cNvPr>
          <p:cNvGraphicFramePr>
            <a:graphicFrameLocks noGrp="1"/>
          </p:cNvGraphicFramePr>
          <p:nvPr>
            <p:extLst>
              <p:ext uri="{D42A27DB-BD31-4B8C-83A1-F6EECF244321}">
                <p14:modId xmlns:p14="http://schemas.microsoft.com/office/powerpoint/2010/main" val="3581717928"/>
              </p:ext>
            </p:extLst>
          </p:nvPr>
        </p:nvGraphicFramePr>
        <p:xfrm>
          <a:off x="534955" y="578499"/>
          <a:ext cx="11122089" cy="5701002"/>
        </p:xfrm>
        <a:graphic>
          <a:graphicData uri="http://schemas.openxmlformats.org/drawingml/2006/table">
            <a:tbl>
              <a:tblPr firstRow="1" firstCol="1" bandRow="1">
                <a:tableStyleId>{5C22544A-7EE6-4342-B048-85BDC9FD1C3A}</a:tableStyleId>
              </a:tblPr>
              <a:tblGrid>
                <a:gridCol w="2118493">
                  <a:extLst>
                    <a:ext uri="{9D8B030D-6E8A-4147-A177-3AD203B41FA5}">
                      <a16:colId xmlns:a16="http://schemas.microsoft.com/office/drawing/2014/main" val="1504339302"/>
                    </a:ext>
                  </a:extLst>
                </a:gridCol>
                <a:gridCol w="4501798">
                  <a:extLst>
                    <a:ext uri="{9D8B030D-6E8A-4147-A177-3AD203B41FA5}">
                      <a16:colId xmlns:a16="http://schemas.microsoft.com/office/drawing/2014/main" val="1708420147"/>
                    </a:ext>
                  </a:extLst>
                </a:gridCol>
                <a:gridCol w="4501798">
                  <a:extLst>
                    <a:ext uri="{9D8B030D-6E8A-4147-A177-3AD203B41FA5}">
                      <a16:colId xmlns:a16="http://schemas.microsoft.com/office/drawing/2014/main" val="3185690037"/>
                    </a:ext>
                  </a:extLst>
                </a:gridCol>
              </a:tblGrid>
              <a:tr h="648963">
                <a:tc>
                  <a:txBody>
                    <a:bodyPr/>
                    <a:lstStyle/>
                    <a:p>
                      <a:pPr marL="0" marR="0" algn="ctr">
                        <a:lnSpc>
                          <a:spcPct val="107000"/>
                        </a:lnSpc>
                        <a:spcBef>
                          <a:spcPts val="0"/>
                        </a:spcBef>
                        <a:spcAft>
                          <a:spcPts val="0"/>
                        </a:spcAft>
                      </a:pPr>
                      <a:r>
                        <a:rPr lang="en-US" sz="1400" kern="0" spc="10">
                          <a:effectLst/>
                        </a:rPr>
                        <a:t>. 11</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21447" marR="21447" marT="40035" marB="40035" anchor="b"/>
                </a:tc>
                <a:tc>
                  <a:txBody>
                    <a:bodyPr/>
                    <a:lstStyle/>
                    <a:p>
                      <a:pPr marL="0" marR="0">
                        <a:lnSpc>
                          <a:spcPct val="107000"/>
                        </a:lnSpc>
                        <a:spcBef>
                          <a:spcPts val="0"/>
                        </a:spcBef>
                        <a:spcAft>
                          <a:spcPts val="0"/>
                        </a:spcAft>
                      </a:pPr>
                      <a:r>
                        <a:rPr lang="en-US" sz="1400" kern="0" spc="10">
                          <a:effectLst/>
                        </a:rPr>
                        <a:t>Its update management is Software Update.</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53618" marR="53618" marT="75065" marB="75065" anchor="ctr"/>
                </a:tc>
                <a:tc>
                  <a:txBody>
                    <a:bodyPr/>
                    <a:lstStyle/>
                    <a:p>
                      <a:pPr marL="0" marR="0">
                        <a:lnSpc>
                          <a:spcPct val="107000"/>
                        </a:lnSpc>
                        <a:spcBef>
                          <a:spcPts val="0"/>
                        </a:spcBef>
                        <a:spcAft>
                          <a:spcPts val="0"/>
                        </a:spcAft>
                      </a:pPr>
                      <a:r>
                        <a:rPr lang="en-US" sz="1400" kern="0" spc="10">
                          <a:effectLst/>
                        </a:rPr>
                        <a:t>Its update management is Systems Software Update.</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53618" marR="53618" marT="75065" marB="75065" anchor="ctr"/>
                </a:tc>
                <a:extLst>
                  <a:ext uri="{0D108BD9-81ED-4DB2-BD59-A6C34878D82A}">
                    <a16:rowId xmlns:a16="http://schemas.microsoft.com/office/drawing/2014/main" val="1534215536"/>
                  </a:ext>
                </a:extLst>
              </a:tr>
              <a:tr h="648963">
                <a:tc>
                  <a:txBody>
                    <a:bodyPr/>
                    <a:lstStyle/>
                    <a:p>
                      <a:pPr marL="0" marR="0" algn="ctr">
                        <a:lnSpc>
                          <a:spcPct val="107000"/>
                        </a:lnSpc>
                        <a:spcBef>
                          <a:spcPts val="0"/>
                        </a:spcBef>
                        <a:spcAft>
                          <a:spcPts val="0"/>
                        </a:spcAft>
                      </a:pPr>
                      <a:r>
                        <a:rPr lang="en-US" sz="1400" kern="0" spc="10">
                          <a:effectLst/>
                        </a:rPr>
                        <a:t>12.</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21447" marR="21447" marT="40035" marB="40035" anchor="b"/>
                </a:tc>
                <a:tc>
                  <a:txBody>
                    <a:bodyPr/>
                    <a:lstStyle/>
                    <a:p>
                      <a:pPr marL="0" marR="0">
                        <a:lnSpc>
                          <a:spcPct val="107000"/>
                        </a:lnSpc>
                        <a:spcBef>
                          <a:spcPts val="0"/>
                        </a:spcBef>
                        <a:spcAft>
                          <a:spcPts val="0"/>
                        </a:spcAft>
                      </a:pPr>
                      <a:r>
                        <a:rPr lang="en-US" sz="1400" kern="0" spc="10" dirty="0">
                          <a:effectLst/>
                        </a:rPr>
                        <a:t>Swift is majorly used for iOS application development.</a:t>
                      </a:r>
                      <a:endParaRPr lang="en-US" sz="1200" kern="100" dirty="0">
                        <a:effectLst/>
                        <a:latin typeface="Calibri" panose="020F0502020204030204" pitchFamily="34" charset="0"/>
                        <a:ea typeface="Calibri" panose="020F0502020204030204" pitchFamily="34" charset="0"/>
                        <a:cs typeface="Cordia New" panose="020B0304020202020204" pitchFamily="34" charset="-34"/>
                      </a:endParaRPr>
                    </a:p>
                  </a:txBody>
                  <a:tcPr marL="53618" marR="53618" marT="75065" marB="75065" anchor="ctr"/>
                </a:tc>
                <a:tc>
                  <a:txBody>
                    <a:bodyPr/>
                    <a:lstStyle/>
                    <a:p>
                      <a:pPr marL="0" marR="0">
                        <a:lnSpc>
                          <a:spcPct val="107000"/>
                        </a:lnSpc>
                        <a:spcBef>
                          <a:spcPts val="0"/>
                        </a:spcBef>
                        <a:spcAft>
                          <a:spcPts val="0"/>
                        </a:spcAft>
                      </a:pPr>
                      <a:r>
                        <a:rPr lang="en-US" sz="1400" kern="0" spc="10">
                          <a:effectLst/>
                        </a:rPr>
                        <a:t>Java and Kotlin are majorly used for Android application development.</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53618" marR="53618" marT="75065" marB="75065" anchor="ctr"/>
                </a:tc>
                <a:extLst>
                  <a:ext uri="{0D108BD9-81ED-4DB2-BD59-A6C34878D82A}">
                    <a16:rowId xmlns:a16="http://schemas.microsoft.com/office/drawing/2014/main" val="265387666"/>
                  </a:ext>
                </a:extLst>
              </a:tr>
              <a:tr h="648963">
                <a:tc>
                  <a:txBody>
                    <a:bodyPr/>
                    <a:lstStyle/>
                    <a:p>
                      <a:pPr marL="0" marR="0" algn="ctr">
                        <a:lnSpc>
                          <a:spcPct val="107000"/>
                        </a:lnSpc>
                        <a:spcBef>
                          <a:spcPts val="0"/>
                        </a:spcBef>
                        <a:spcAft>
                          <a:spcPts val="0"/>
                        </a:spcAft>
                      </a:pPr>
                      <a:r>
                        <a:rPr lang="en-US" sz="1400" kern="0" spc="10">
                          <a:effectLst/>
                        </a:rPr>
                        <a:t>13.</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21447" marR="21447" marT="40035" marB="40035" anchor="b"/>
                </a:tc>
                <a:tc>
                  <a:txBody>
                    <a:bodyPr/>
                    <a:lstStyle/>
                    <a:p>
                      <a:pPr marL="0" marR="0">
                        <a:lnSpc>
                          <a:spcPct val="107000"/>
                        </a:lnSpc>
                        <a:spcBef>
                          <a:spcPts val="0"/>
                        </a:spcBef>
                        <a:spcAft>
                          <a:spcPts val="0"/>
                        </a:spcAft>
                      </a:pPr>
                      <a:r>
                        <a:rPr lang="en-US" sz="1400" kern="0" spc="10">
                          <a:effectLst/>
                        </a:rPr>
                        <a:t>IOS  has a Commercial Based Source model with open source components.</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53618" marR="53618" marT="75065" marB="75065" anchor="ctr"/>
                </a:tc>
                <a:tc>
                  <a:txBody>
                    <a:bodyPr/>
                    <a:lstStyle/>
                    <a:p>
                      <a:pPr marL="0" marR="0">
                        <a:lnSpc>
                          <a:spcPct val="107000"/>
                        </a:lnSpc>
                        <a:spcBef>
                          <a:spcPts val="0"/>
                        </a:spcBef>
                        <a:spcAft>
                          <a:spcPts val="0"/>
                        </a:spcAft>
                      </a:pPr>
                      <a:r>
                        <a:rPr lang="en-US" sz="1400" kern="0" spc="10">
                          <a:effectLst/>
                        </a:rPr>
                        <a:t>Android is an Open Source based Source model.</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53618" marR="53618" marT="75065" marB="75065" anchor="ctr"/>
                </a:tc>
                <a:extLst>
                  <a:ext uri="{0D108BD9-81ED-4DB2-BD59-A6C34878D82A}">
                    <a16:rowId xmlns:a16="http://schemas.microsoft.com/office/drawing/2014/main" val="1727331674"/>
                  </a:ext>
                </a:extLst>
              </a:tr>
              <a:tr h="648963">
                <a:tc>
                  <a:txBody>
                    <a:bodyPr/>
                    <a:lstStyle/>
                    <a:p>
                      <a:pPr marL="0" marR="0" algn="ctr">
                        <a:lnSpc>
                          <a:spcPct val="107000"/>
                        </a:lnSpc>
                        <a:spcBef>
                          <a:spcPts val="0"/>
                        </a:spcBef>
                        <a:spcAft>
                          <a:spcPts val="0"/>
                        </a:spcAft>
                      </a:pPr>
                      <a:r>
                        <a:rPr lang="en-US" sz="1400" kern="0" spc="10">
                          <a:effectLst/>
                        </a:rPr>
                        <a:t>14.</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21447" marR="21447" marT="40035" marB="40035" anchor="b"/>
                </a:tc>
                <a:tc>
                  <a:txBody>
                    <a:bodyPr/>
                    <a:lstStyle/>
                    <a:p>
                      <a:pPr marL="0" marR="0">
                        <a:lnSpc>
                          <a:spcPct val="107000"/>
                        </a:lnSpc>
                        <a:spcBef>
                          <a:spcPts val="0"/>
                        </a:spcBef>
                        <a:spcAft>
                          <a:spcPts val="0"/>
                        </a:spcAft>
                      </a:pPr>
                      <a:r>
                        <a:rPr lang="en-US" sz="1400" kern="0" spc="10">
                          <a:effectLst/>
                        </a:rPr>
                        <a:t>IOS-based Devices have Safari as the default Internet Browser.</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53618" marR="53618" marT="75065" marB="75065" anchor="ctr"/>
                </a:tc>
                <a:tc>
                  <a:txBody>
                    <a:bodyPr/>
                    <a:lstStyle/>
                    <a:p>
                      <a:pPr marL="0" marR="0">
                        <a:lnSpc>
                          <a:spcPct val="107000"/>
                        </a:lnSpc>
                        <a:spcBef>
                          <a:spcPts val="0"/>
                        </a:spcBef>
                        <a:spcAft>
                          <a:spcPts val="0"/>
                        </a:spcAft>
                      </a:pPr>
                      <a:r>
                        <a:rPr lang="en-US" sz="1400" kern="0" spc="10">
                          <a:effectLst/>
                        </a:rPr>
                        <a:t>Android devices have google chrome but one can install any Internet Browser.</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53618" marR="53618" marT="75065" marB="75065" anchor="ctr"/>
                </a:tc>
                <a:extLst>
                  <a:ext uri="{0D108BD9-81ED-4DB2-BD59-A6C34878D82A}">
                    <a16:rowId xmlns:a16="http://schemas.microsoft.com/office/drawing/2014/main" val="2867104041"/>
                  </a:ext>
                </a:extLst>
              </a:tr>
              <a:tr h="451806">
                <a:tc>
                  <a:txBody>
                    <a:bodyPr/>
                    <a:lstStyle/>
                    <a:p>
                      <a:pPr marL="0" marR="0" algn="ctr">
                        <a:lnSpc>
                          <a:spcPct val="107000"/>
                        </a:lnSpc>
                        <a:spcBef>
                          <a:spcPts val="0"/>
                        </a:spcBef>
                        <a:spcAft>
                          <a:spcPts val="0"/>
                        </a:spcAft>
                      </a:pPr>
                      <a:r>
                        <a:rPr lang="en-US" sz="1400" kern="0" spc="10">
                          <a:effectLst/>
                        </a:rPr>
                        <a:t>15.</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21447" marR="21447" marT="40035" marB="40035" anchor="b"/>
                </a:tc>
                <a:tc>
                  <a:txBody>
                    <a:bodyPr/>
                    <a:lstStyle/>
                    <a:p>
                      <a:pPr marL="0" marR="0">
                        <a:lnSpc>
                          <a:spcPct val="107000"/>
                        </a:lnSpc>
                        <a:spcBef>
                          <a:spcPts val="0"/>
                        </a:spcBef>
                        <a:spcAft>
                          <a:spcPts val="0"/>
                        </a:spcAft>
                      </a:pPr>
                      <a:r>
                        <a:rPr lang="en-US" sz="1400" kern="0" spc="10">
                          <a:effectLst/>
                        </a:rPr>
                        <a:t>IOS has Siri as Voice Assistant.</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53618" marR="53618" marT="75065" marB="75065" anchor="ctr"/>
                </a:tc>
                <a:tc>
                  <a:txBody>
                    <a:bodyPr/>
                    <a:lstStyle/>
                    <a:p>
                      <a:pPr marL="0" marR="0">
                        <a:lnSpc>
                          <a:spcPct val="107000"/>
                        </a:lnSpc>
                        <a:spcBef>
                          <a:spcPts val="0"/>
                        </a:spcBef>
                        <a:spcAft>
                          <a:spcPts val="0"/>
                        </a:spcAft>
                      </a:pPr>
                      <a:r>
                        <a:rPr lang="en-US" sz="1400" kern="0" spc="10">
                          <a:effectLst/>
                        </a:rPr>
                        <a:t>Google has Google Assistance.</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53618" marR="53618" marT="75065" marB="75065" anchor="ctr"/>
                </a:tc>
                <a:extLst>
                  <a:ext uri="{0D108BD9-81ED-4DB2-BD59-A6C34878D82A}">
                    <a16:rowId xmlns:a16="http://schemas.microsoft.com/office/drawing/2014/main" val="1861423927"/>
                  </a:ext>
                </a:extLst>
              </a:tr>
              <a:tr h="648963">
                <a:tc>
                  <a:txBody>
                    <a:bodyPr/>
                    <a:lstStyle/>
                    <a:p>
                      <a:pPr marL="0" marR="0" algn="ctr">
                        <a:lnSpc>
                          <a:spcPct val="107000"/>
                        </a:lnSpc>
                        <a:spcBef>
                          <a:spcPts val="0"/>
                        </a:spcBef>
                        <a:spcAft>
                          <a:spcPts val="0"/>
                        </a:spcAft>
                      </a:pPr>
                      <a:r>
                        <a:rPr lang="en-US" sz="1400" kern="0" spc="10">
                          <a:effectLst/>
                        </a:rPr>
                        <a:t>16.</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21447" marR="21447" marT="40035" marB="40035" anchor="b"/>
                </a:tc>
                <a:tc>
                  <a:txBody>
                    <a:bodyPr/>
                    <a:lstStyle/>
                    <a:p>
                      <a:pPr marL="0" marR="0">
                        <a:lnSpc>
                          <a:spcPct val="107000"/>
                        </a:lnSpc>
                        <a:spcBef>
                          <a:spcPts val="0"/>
                        </a:spcBef>
                        <a:spcAft>
                          <a:spcPts val="0"/>
                        </a:spcAft>
                      </a:pPr>
                      <a:r>
                        <a:rPr lang="en-US" sz="1400" kern="0" spc="10">
                          <a:effectLst/>
                        </a:rPr>
                        <a:t>IOS-based devices have the feature of blocking 3rd party app stores.</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53618" marR="53618" marT="75065" marB="75065" anchor="ctr"/>
                </a:tc>
                <a:tc>
                  <a:txBody>
                    <a:bodyPr/>
                    <a:lstStyle/>
                    <a:p>
                      <a:pPr marL="0" marR="0">
                        <a:lnSpc>
                          <a:spcPct val="107000"/>
                        </a:lnSpc>
                        <a:spcBef>
                          <a:spcPts val="0"/>
                        </a:spcBef>
                        <a:spcAft>
                          <a:spcPts val="0"/>
                        </a:spcAft>
                      </a:pPr>
                      <a:r>
                        <a:rPr lang="en-US" sz="1400" kern="0" spc="10">
                          <a:effectLst/>
                        </a:rPr>
                        <a:t>But Google doesn’t block 3rd party app stores.</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53618" marR="53618" marT="75065" marB="75065" anchor="ctr"/>
                </a:tc>
                <a:extLst>
                  <a:ext uri="{0D108BD9-81ED-4DB2-BD59-A6C34878D82A}">
                    <a16:rowId xmlns:a16="http://schemas.microsoft.com/office/drawing/2014/main" val="525306286"/>
                  </a:ext>
                </a:extLst>
              </a:tr>
              <a:tr h="451806">
                <a:tc>
                  <a:txBody>
                    <a:bodyPr/>
                    <a:lstStyle/>
                    <a:p>
                      <a:pPr marL="0" marR="0" algn="ctr">
                        <a:lnSpc>
                          <a:spcPct val="107000"/>
                        </a:lnSpc>
                        <a:spcBef>
                          <a:spcPts val="0"/>
                        </a:spcBef>
                        <a:spcAft>
                          <a:spcPts val="0"/>
                        </a:spcAft>
                      </a:pPr>
                      <a:r>
                        <a:rPr lang="en-US" sz="1400" kern="0" spc="10">
                          <a:effectLst/>
                        </a:rPr>
                        <a:t>17.</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21447" marR="21447" marT="40035" marB="40035" anchor="b"/>
                </a:tc>
                <a:tc>
                  <a:txBody>
                    <a:bodyPr/>
                    <a:lstStyle/>
                    <a:p>
                      <a:pPr marL="0" marR="0">
                        <a:lnSpc>
                          <a:spcPct val="107000"/>
                        </a:lnSpc>
                        <a:spcBef>
                          <a:spcPts val="0"/>
                        </a:spcBef>
                        <a:spcAft>
                          <a:spcPts val="0"/>
                        </a:spcAft>
                      </a:pPr>
                      <a:r>
                        <a:rPr lang="en-US" sz="1400" kern="0" spc="10">
                          <a:effectLst/>
                        </a:rPr>
                        <a:t>IOS devices are available in 40 languages.</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53618" marR="53618" marT="75065" marB="75065" anchor="ctr"/>
                </a:tc>
                <a:tc>
                  <a:txBody>
                    <a:bodyPr/>
                    <a:lstStyle/>
                    <a:p>
                      <a:pPr marL="0" marR="0">
                        <a:lnSpc>
                          <a:spcPct val="107000"/>
                        </a:lnSpc>
                        <a:spcBef>
                          <a:spcPts val="0"/>
                        </a:spcBef>
                        <a:spcAft>
                          <a:spcPts val="0"/>
                        </a:spcAft>
                      </a:pPr>
                      <a:r>
                        <a:rPr lang="en-US" sz="1400" kern="0" spc="10">
                          <a:effectLst/>
                        </a:rPr>
                        <a:t>Android Devices are available in 100+ languages.</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53618" marR="53618" marT="75065" marB="75065" anchor="ctr"/>
                </a:tc>
                <a:extLst>
                  <a:ext uri="{0D108BD9-81ED-4DB2-BD59-A6C34878D82A}">
                    <a16:rowId xmlns:a16="http://schemas.microsoft.com/office/drawing/2014/main" val="2347183283"/>
                  </a:ext>
                </a:extLst>
              </a:tr>
              <a:tr h="451806">
                <a:tc>
                  <a:txBody>
                    <a:bodyPr/>
                    <a:lstStyle/>
                    <a:p>
                      <a:pPr marL="0" marR="0" algn="ctr">
                        <a:lnSpc>
                          <a:spcPct val="107000"/>
                        </a:lnSpc>
                        <a:spcBef>
                          <a:spcPts val="0"/>
                        </a:spcBef>
                        <a:spcAft>
                          <a:spcPts val="0"/>
                        </a:spcAft>
                      </a:pPr>
                      <a:r>
                        <a:rPr lang="en-US" sz="1400" kern="0" spc="10">
                          <a:effectLst/>
                        </a:rPr>
                        <a:t>18.</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21447" marR="21447" marT="40035" marB="40035" anchor="b"/>
                </a:tc>
                <a:tc>
                  <a:txBody>
                    <a:bodyPr/>
                    <a:lstStyle/>
                    <a:p>
                      <a:pPr marL="0" marR="0">
                        <a:lnSpc>
                          <a:spcPct val="107000"/>
                        </a:lnSpc>
                        <a:spcBef>
                          <a:spcPts val="0"/>
                        </a:spcBef>
                        <a:spcAft>
                          <a:spcPts val="0"/>
                        </a:spcAft>
                      </a:pPr>
                      <a:r>
                        <a:rPr lang="en-US" sz="1400" kern="0" spc="10">
                          <a:effectLst/>
                        </a:rPr>
                        <a:t>In IOS customizability is limited unless jailbroken.</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53618" marR="53618" marT="75065" marB="75065" anchor="ctr"/>
                </a:tc>
                <a:tc>
                  <a:txBody>
                    <a:bodyPr/>
                    <a:lstStyle/>
                    <a:p>
                      <a:pPr marL="0" marR="0">
                        <a:lnSpc>
                          <a:spcPct val="107000"/>
                        </a:lnSpc>
                        <a:spcBef>
                          <a:spcPts val="0"/>
                        </a:spcBef>
                        <a:spcAft>
                          <a:spcPts val="0"/>
                        </a:spcAft>
                      </a:pPr>
                      <a:r>
                        <a:rPr lang="en-US" sz="1400" kern="0" spc="10">
                          <a:effectLst/>
                        </a:rPr>
                        <a:t>In Android, we can change almost anything.</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53618" marR="53618" marT="75065" marB="75065" anchor="ctr"/>
                </a:tc>
                <a:extLst>
                  <a:ext uri="{0D108BD9-81ED-4DB2-BD59-A6C34878D82A}">
                    <a16:rowId xmlns:a16="http://schemas.microsoft.com/office/drawing/2014/main" val="1813433675"/>
                  </a:ext>
                </a:extLst>
              </a:tr>
              <a:tr h="451806">
                <a:tc>
                  <a:txBody>
                    <a:bodyPr/>
                    <a:lstStyle/>
                    <a:p>
                      <a:pPr marL="0" marR="0" algn="ctr">
                        <a:lnSpc>
                          <a:spcPct val="107000"/>
                        </a:lnSpc>
                        <a:spcBef>
                          <a:spcPts val="0"/>
                        </a:spcBef>
                        <a:spcAft>
                          <a:spcPts val="0"/>
                        </a:spcAft>
                      </a:pPr>
                      <a:r>
                        <a:rPr lang="en-US" sz="1400" kern="0" spc="10">
                          <a:effectLst/>
                        </a:rPr>
                        <a:t>19.</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21447" marR="21447" marT="40035" marB="40035" anchor="b"/>
                </a:tc>
                <a:tc>
                  <a:txBody>
                    <a:bodyPr/>
                    <a:lstStyle/>
                    <a:p>
                      <a:pPr marL="0" marR="0">
                        <a:lnSpc>
                          <a:spcPct val="107000"/>
                        </a:lnSpc>
                        <a:spcBef>
                          <a:spcPts val="0"/>
                        </a:spcBef>
                        <a:spcAft>
                          <a:spcPts val="0"/>
                        </a:spcAft>
                      </a:pPr>
                      <a:r>
                        <a:rPr lang="en-US" sz="1400" kern="0" spc="10">
                          <a:effectLst/>
                        </a:rPr>
                        <a:t>File transfer in android is easier than in IOS.</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53618" marR="53618" marT="75065" marB="75065" anchor="ctr"/>
                </a:tc>
                <a:tc>
                  <a:txBody>
                    <a:bodyPr/>
                    <a:lstStyle/>
                    <a:p>
                      <a:pPr marL="0" marR="0">
                        <a:lnSpc>
                          <a:spcPct val="107000"/>
                        </a:lnSpc>
                        <a:spcBef>
                          <a:spcPts val="0"/>
                        </a:spcBef>
                        <a:spcAft>
                          <a:spcPts val="0"/>
                        </a:spcAft>
                      </a:pPr>
                      <a:r>
                        <a:rPr lang="en-US" sz="1400" kern="0" spc="10">
                          <a:effectLst/>
                        </a:rPr>
                        <a:t>File transfer in IOS is more difficult than in android.</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53618" marR="53618" marT="75065" marB="75065" anchor="ctr"/>
                </a:tc>
                <a:extLst>
                  <a:ext uri="{0D108BD9-81ED-4DB2-BD59-A6C34878D82A}">
                    <a16:rowId xmlns:a16="http://schemas.microsoft.com/office/drawing/2014/main" val="2581843130"/>
                  </a:ext>
                </a:extLst>
              </a:tr>
              <a:tr h="648963">
                <a:tc>
                  <a:txBody>
                    <a:bodyPr/>
                    <a:lstStyle/>
                    <a:p>
                      <a:pPr marL="0" marR="0" algn="ctr">
                        <a:lnSpc>
                          <a:spcPct val="107000"/>
                        </a:lnSpc>
                        <a:spcBef>
                          <a:spcPts val="0"/>
                        </a:spcBef>
                        <a:spcAft>
                          <a:spcPts val="0"/>
                        </a:spcAft>
                      </a:pPr>
                      <a:r>
                        <a:rPr lang="en-US" sz="1400" kern="0" spc="10">
                          <a:effectLst/>
                        </a:rPr>
                        <a:t>20.</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21447" marR="21447" marT="40035" marB="40035" anchor="b"/>
                </a:tc>
                <a:tc>
                  <a:txBody>
                    <a:bodyPr/>
                    <a:lstStyle/>
                    <a:p>
                      <a:pPr marL="0" marR="0">
                        <a:lnSpc>
                          <a:spcPct val="107000"/>
                        </a:lnSpc>
                        <a:spcBef>
                          <a:spcPts val="0"/>
                        </a:spcBef>
                        <a:spcAft>
                          <a:spcPts val="0"/>
                        </a:spcAft>
                      </a:pPr>
                      <a:r>
                        <a:rPr lang="en-US" sz="1400" kern="0" spc="10">
                          <a:effectLst/>
                        </a:rPr>
                        <a:t>None on the iPhone 7 and later; lighting 3.5mm no longer comes with the phone after the iPhone XS.</a:t>
                      </a:r>
                      <a:endParaRPr lang="en-US" sz="1200" kern="100">
                        <a:effectLst/>
                        <a:latin typeface="Calibri" panose="020F0502020204030204" pitchFamily="34" charset="0"/>
                        <a:ea typeface="Calibri" panose="020F0502020204030204" pitchFamily="34" charset="0"/>
                        <a:cs typeface="Cordia New" panose="020B0304020202020204" pitchFamily="34" charset="-34"/>
                      </a:endParaRPr>
                    </a:p>
                  </a:txBody>
                  <a:tcPr marL="53618" marR="53618" marT="75065" marB="75065" anchor="ctr"/>
                </a:tc>
                <a:tc>
                  <a:txBody>
                    <a:bodyPr/>
                    <a:lstStyle/>
                    <a:p>
                      <a:pPr marL="0" marR="0">
                        <a:lnSpc>
                          <a:spcPct val="107000"/>
                        </a:lnSpc>
                        <a:spcBef>
                          <a:spcPts val="0"/>
                        </a:spcBef>
                        <a:spcAft>
                          <a:spcPts val="0"/>
                        </a:spcAft>
                      </a:pPr>
                      <a:r>
                        <a:rPr lang="en-US" sz="1400" kern="0" spc="10" dirty="0">
                          <a:effectLst/>
                        </a:rPr>
                        <a:t>have a headphone jack, but some current Android smartphones lack a headphone jack.</a:t>
                      </a:r>
                      <a:endParaRPr lang="en-US" sz="1200" kern="100" dirty="0">
                        <a:effectLst/>
                        <a:latin typeface="Calibri" panose="020F0502020204030204" pitchFamily="34" charset="0"/>
                        <a:ea typeface="Calibri" panose="020F0502020204030204" pitchFamily="34" charset="0"/>
                        <a:cs typeface="Cordia New" panose="020B0304020202020204" pitchFamily="34" charset="-34"/>
                      </a:endParaRPr>
                    </a:p>
                  </a:txBody>
                  <a:tcPr marL="53618" marR="53618" marT="75065" marB="75065" anchor="ctr"/>
                </a:tc>
                <a:extLst>
                  <a:ext uri="{0D108BD9-81ED-4DB2-BD59-A6C34878D82A}">
                    <a16:rowId xmlns:a16="http://schemas.microsoft.com/office/drawing/2014/main" val="3465583316"/>
                  </a:ext>
                </a:extLst>
              </a:tr>
            </a:tbl>
          </a:graphicData>
        </a:graphic>
      </p:graphicFrame>
    </p:spTree>
    <p:extLst>
      <p:ext uri="{BB962C8B-B14F-4D97-AF65-F5344CB8AC3E}">
        <p14:creationId xmlns:p14="http://schemas.microsoft.com/office/powerpoint/2010/main" val="3555947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707649-3BE0-90EE-C72C-3BC76F985658}"/>
              </a:ext>
            </a:extLst>
          </p:cNvPr>
          <p:cNvSpPr txBox="1"/>
          <p:nvPr/>
        </p:nvSpPr>
        <p:spPr>
          <a:xfrm>
            <a:off x="643810" y="121298"/>
            <a:ext cx="8145625" cy="461665"/>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ANDROID BENEFITS</a:t>
            </a:r>
          </a:p>
        </p:txBody>
      </p:sp>
      <p:sp>
        <p:nvSpPr>
          <p:cNvPr id="6" name="TextBox 5">
            <a:extLst>
              <a:ext uri="{FF2B5EF4-FFF2-40B4-BE49-F238E27FC236}">
                <a16:creationId xmlns:a16="http://schemas.microsoft.com/office/drawing/2014/main" id="{AECE9DFA-54B2-BC42-995A-21903CE1E3B9}"/>
              </a:ext>
            </a:extLst>
          </p:cNvPr>
          <p:cNvSpPr txBox="1"/>
          <p:nvPr/>
        </p:nvSpPr>
        <p:spPr>
          <a:xfrm>
            <a:off x="643810" y="713591"/>
            <a:ext cx="10599575" cy="5863144"/>
          </a:xfrm>
          <a:prstGeom prst="rect">
            <a:avLst/>
          </a:prstGeom>
          <a:noFill/>
        </p:spPr>
        <p:txBody>
          <a:bodyPr wrap="square" rtlCol="0">
            <a:spAutoFit/>
          </a:bodyPr>
          <a:lstStyle/>
          <a:p>
            <a:pPr marL="171450" indent="-171450">
              <a:buFont typeface="Wingdings" panose="05000000000000000000" pitchFamily="2" charset="2"/>
              <a:buChar char="Ø"/>
            </a:pPr>
            <a:r>
              <a:rPr lang="en-US" sz="1500" dirty="0"/>
              <a:t>Android is a popular mobile operating system developed by Google. Some of the benefits of Android include:</a:t>
            </a:r>
          </a:p>
          <a:p>
            <a:endParaRPr lang="en-US" sz="1500" dirty="0"/>
          </a:p>
          <a:p>
            <a:pPr marL="342900" indent="-342900">
              <a:buAutoNum type="arabicPeriod"/>
            </a:pPr>
            <a:r>
              <a:rPr lang="en-US" sz="1500" dirty="0"/>
              <a:t>Customization: Android is highly customizable, allowing users to personalize their devices with various widgets, wallpapers, launchers, and themes.</a:t>
            </a:r>
          </a:p>
          <a:p>
            <a:pPr marL="342900" indent="-342900">
              <a:buAutoNum type="arabicPeriod"/>
            </a:pPr>
            <a:endParaRPr lang="en-US" sz="1500" dirty="0"/>
          </a:p>
          <a:p>
            <a:r>
              <a:rPr lang="en-US" sz="1500" dirty="0"/>
              <a:t>2. App Store: The Google Play Store has a vast collection of applications that are easily accessible, allowing users to download and install different types of apps, games, and utilities.</a:t>
            </a:r>
          </a:p>
          <a:p>
            <a:endParaRPr lang="en-US" sz="1500" dirty="0"/>
          </a:p>
          <a:p>
            <a:r>
              <a:rPr lang="en-US" sz="1500" dirty="0"/>
              <a:t>3. Open Source: Android is an open-source platform, which means that developers can access its source code and modify it according to their needs.</a:t>
            </a:r>
          </a:p>
          <a:p>
            <a:endParaRPr lang="en-US" sz="1500" dirty="0"/>
          </a:p>
          <a:p>
            <a:r>
              <a:rPr lang="en-US" sz="1500" dirty="0"/>
              <a:t>4. Multiple Devices: Android is used by many different smartphone manufacturers, providing users with a range of devices with various features and prices.</a:t>
            </a:r>
          </a:p>
          <a:p>
            <a:endParaRPr lang="en-US" sz="1500" dirty="0"/>
          </a:p>
          <a:p>
            <a:r>
              <a:rPr lang="en-US" sz="1500" dirty="0"/>
              <a:t>5. Google Integration: Android is developed by Google, which means that it integrates well with Google's services like Google Maps, Google Drive, Gmail, and more.</a:t>
            </a:r>
          </a:p>
          <a:p>
            <a:endParaRPr lang="en-US" sz="1500" dirty="0"/>
          </a:p>
          <a:p>
            <a:r>
              <a:rPr lang="en-US" sz="1500" dirty="0"/>
              <a:t>6. Voice Assistant: Android has a built-in voice assistant called Google Assistant, which can perform various tasks and functions using voice commands.</a:t>
            </a:r>
          </a:p>
          <a:p>
            <a:endParaRPr lang="en-US" sz="1500" dirty="0"/>
          </a:p>
          <a:p>
            <a:r>
              <a:rPr lang="en-US" sz="1500" dirty="0"/>
              <a:t>7. Security: Android provides regular security updates to ensure that users' devices are protected from malware, viruses, and other security threats. </a:t>
            </a:r>
          </a:p>
          <a:p>
            <a:endParaRPr lang="en-US" sz="1500" dirty="0"/>
          </a:p>
          <a:p>
            <a:r>
              <a:rPr lang="en-US" sz="1500" dirty="0"/>
              <a:t>8. Multitasking: Android devices allow users to run multiple applications simultaneously, making it easier to switch between apps and complete tasks more efficiently.</a:t>
            </a:r>
          </a:p>
        </p:txBody>
      </p:sp>
    </p:spTree>
    <p:extLst>
      <p:ext uri="{BB962C8B-B14F-4D97-AF65-F5344CB8AC3E}">
        <p14:creationId xmlns:p14="http://schemas.microsoft.com/office/powerpoint/2010/main" val="1533634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D6E145-8AB8-04BC-2BD8-AFF82AF1DF8C}"/>
              </a:ext>
            </a:extLst>
          </p:cNvPr>
          <p:cNvSpPr txBox="1"/>
          <p:nvPr/>
        </p:nvSpPr>
        <p:spPr>
          <a:xfrm>
            <a:off x="625150" y="534223"/>
            <a:ext cx="3144417" cy="461665"/>
          </a:xfrm>
          <a:prstGeom prst="rect">
            <a:avLst/>
          </a:prstGeom>
          <a:noFill/>
        </p:spPr>
        <p:txBody>
          <a:bodyPr wrap="square" rtlCol="0">
            <a:spAutoFit/>
          </a:bodyPr>
          <a:lstStyle/>
          <a:p>
            <a:pPr marL="285750" indent="-285750">
              <a:buFont typeface="Wingdings" panose="05000000000000000000" pitchFamily="2" charset="2"/>
              <a:buChar char="v"/>
            </a:pPr>
            <a:r>
              <a:rPr lang="en-US" sz="2400" dirty="0"/>
              <a:t>ZYGOTE</a:t>
            </a:r>
          </a:p>
        </p:txBody>
      </p:sp>
      <p:sp>
        <p:nvSpPr>
          <p:cNvPr id="5" name="TextBox 4">
            <a:extLst>
              <a:ext uri="{FF2B5EF4-FFF2-40B4-BE49-F238E27FC236}">
                <a16:creationId xmlns:a16="http://schemas.microsoft.com/office/drawing/2014/main" id="{04909A43-8118-E0BC-46AE-543BCD726DDE}"/>
              </a:ext>
            </a:extLst>
          </p:cNvPr>
          <p:cNvSpPr txBox="1"/>
          <p:nvPr/>
        </p:nvSpPr>
        <p:spPr>
          <a:xfrm>
            <a:off x="782216" y="1291630"/>
            <a:ext cx="10627568" cy="4801314"/>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chemeClr val="tx1">
                    <a:lumMod val="95000"/>
                    <a:lumOff val="5000"/>
                  </a:schemeClr>
                </a:solidFill>
                <a:effectLst/>
                <a:latin typeface="Söhne"/>
              </a:rPr>
              <a:t>a "Zygote" is a system process that is responsible for creating and launching new applications on an Android device.</a:t>
            </a:r>
          </a:p>
          <a:p>
            <a:pPr marL="285750" indent="-285750">
              <a:buFont typeface="Wingdings" panose="05000000000000000000" pitchFamily="2" charset="2"/>
              <a:buChar char="Ø"/>
            </a:pPr>
            <a:endParaRPr lang="en-US" b="0" i="0" dirty="0">
              <a:solidFill>
                <a:schemeClr val="tx1">
                  <a:lumMod val="95000"/>
                  <a:lumOff val="5000"/>
                </a:schemeClr>
              </a:solidFill>
              <a:effectLst/>
              <a:latin typeface="Söhne"/>
            </a:endParaRPr>
          </a:p>
          <a:p>
            <a:pPr marL="285750" indent="-285750">
              <a:buFont typeface="Wingdings" panose="05000000000000000000" pitchFamily="2" charset="2"/>
              <a:buChar char="Ø"/>
            </a:pPr>
            <a:r>
              <a:rPr lang="en-US" b="0" i="0" dirty="0">
                <a:solidFill>
                  <a:schemeClr val="tx1">
                    <a:lumMod val="95000"/>
                    <a:lumOff val="5000"/>
                  </a:schemeClr>
                </a:solidFill>
                <a:effectLst/>
                <a:latin typeface="Söhne"/>
              </a:rPr>
              <a:t>When an application is launched on an Android device, the Zygote process is responsible for creating a new Dalvik Virtual Machine (DVM) instance, which is used to run the application.</a:t>
            </a:r>
          </a:p>
          <a:p>
            <a:endParaRPr lang="en-US" dirty="0">
              <a:solidFill>
                <a:schemeClr val="tx1">
                  <a:lumMod val="95000"/>
                  <a:lumOff val="5000"/>
                </a:schemeClr>
              </a:solidFill>
              <a:latin typeface="Söhne"/>
            </a:endParaRPr>
          </a:p>
          <a:p>
            <a:pPr marL="285750" indent="-285750">
              <a:buFont typeface="Wingdings" panose="05000000000000000000" pitchFamily="2" charset="2"/>
              <a:buChar char="Ø"/>
            </a:pPr>
            <a:r>
              <a:rPr lang="en-US" b="0" i="0" dirty="0">
                <a:solidFill>
                  <a:schemeClr val="tx1">
                    <a:lumMod val="95000"/>
                    <a:lumOff val="5000"/>
                  </a:schemeClr>
                </a:solidFill>
                <a:effectLst/>
                <a:latin typeface="Söhne"/>
              </a:rPr>
              <a:t>The Zygote process preloads commonly used classes and resources, so that subsequent application launches can be faster.</a:t>
            </a:r>
          </a:p>
          <a:p>
            <a:pPr marL="285750" indent="-285750">
              <a:buFont typeface="Wingdings" panose="05000000000000000000" pitchFamily="2" charset="2"/>
              <a:buChar char="Ø"/>
            </a:pPr>
            <a:endParaRPr lang="en-US" b="0" i="0" dirty="0">
              <a:solidFill>
                <a:schemeClr val="tx1">
                  <a:lumMod val="95000"/>
                  <a:lumOff val="5000"/>
                </a:schemeClr>
              </a:solidFill>
              <a:effectLst/>
              <a:latin typeface="Söhne"/>
            </a:endParaRPr>
          </a:p>
          <a:p>
            <a:pPr marL="285750" indent="-285750">
              <a:buFont typeface="Wingdings" panose="05000000000000000000" pitchFamily="2" charset="2"/>
              <a:buChar char="Ø"/>
            </a:pPr>
            <a:r>
              <a:rPr lang="en-US" b="0" i="0" dirty="0">
                <a:solidFill>
                  <a:schemeClr val="tx1">
                    <a:lumMod val="95000"/>
                    <a:lumOff val="5000"/>
                  </a:schemeClr>
                </a:solidFill>
                <a:effectLst/>
                <a:latin typeface="Söhne"/>
              </a:rPr>
              <a:t>The Zygote process is started when the Android device is booted up and runs continuously in the background.</a:t>
            </a:r>
          </a:p>
          <a:p>
            <a:pPr marL="285750" indent="-285750">
              <a:buFont typeface="Wingdings" panose="05000000000000000000" pitchFamily="2" charset="2"/>
              <a:buChar char="Ø"/>
            </a:pPr>
            <a:endParaRPr lang="en-US" dirty="0">
              <a:solidFill>
                <a:schemeClr val="tx1">
                  <a:lumMod val="95000"/>
                  <a:lumOff val="5000"/>
                </a:schemeClr>
              </a:solidFill>
              <a:latin typeface="Söhne"/>
            </a:endParaRPr>
          </a:p>
          <a:p>
            <a:pPr marL="285750" indent="-285750">
              <a:buFont typeface="Wingdings" panose="05000000000000000000" pitchFamily="2" charset="2"/>
              <a:buChar char="Ø"/>
            </a:pPr>
            <a:r>
              <a:rPr lang="en-US" b="0" i="0" dirty="0">
                <a:solidFill>
                  <a:schemeClr val="tx1">
                    <a:lumMod val="95000"/>
                    <a:lumOff val="5000"/>
                  </a:schemeClr>
                </a:solidFill>
                <a:effectLst/>
                <a:latin typeface="Söhne"/>
              </a:rPr>
              <a:t>It is designed to reduce the time and resources required to start new applications on an Android device, by creating a shared environment for all the applications that are launched.</a:t>
            </a:r>
          </a:p>
          <a:p>
            <a:pPr marL="285750" indent="-285750">
              <a:buFont typeface="Wingdings" panose="05000000000000000000" pitchFamily="2" charset="2"/>
              <a:buChar char="Ø"/>
            </a:pPr>
            <a:endParaRPr lang="en-US" b="0" i="0" dirty="0">
              <a:solidFill>
                <a:schemeClr val="tx1">
                  <a:lumMod val="95000"/>
                  <a:lumOff val="5000"/>
                </a:schemeClr>
              </a:solidFill>
              <a:effectLst/>
              <a:latin typeface="Söhne"/>
            </a:endParaRPr>
          </a:p>
          <a:p>
            <a:pPr marL="285750" indent="-285750">
              <a:buFont typeface="Wingdings" panose="05000000000000000000" pitchFamily="2" charset="2"/>
              <a:buChar char="ü"/>
            </a:pPr>
            <a:r>
              <a:rPr lang="en-US" b="0" i="0" dirty="0">
                <a:solidFill>
                  <a:schemeClr val="tx1">
                    <a:lumMod val="95000"/>
                    <a:lumOff val="5000"/>
                  </a:schemeClr>
                </a:solidFill>
                <a:effectLst/>
                <a:latin typeface="Söhne"/>
              </a:rPr>
              <a:t>Overall, the Zygote process is an important component of the Android operating system that plays a critical role in the performance and efficiency of the system.</a:t>
            </a:r>
            <a:endParaRPr lang="en-US" dirty="0">
              <a:solidFill>
                <a:schemeClr val="tx1">
                  <a:lumMod val="95000"/>
                  <a:lumOff val="5000"/>
                </a:schemeClr>
              </a:solidFill>
            </a:endParaRPr>
          </a:p>
        </p:txBody>
      </p:sp>
    </p:spTree>
    <p:extLst>
      <p:ext uri="{BB962C8B-B14F-4D97-AF65-F5344CB8AC3E}">
        <p14:creationId xmlns:p14="http://schemas.microsoft.com/office/powerpoint/2010/main" val="1324074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Why You Shouldn't Use a Thank You Slide (And What to Do Instead)">
            <a:extLst>
              <a:ext uri="{FF2B5EF4-FFF2-40B4-BE49-F238E27FC236}">
                <a16:creationId xmlns:a16="http://schemas.microsoft.com/office/drawing/2014/main" id="{0B144163-ADF1-571B-A60B-45A2C919D3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803" y="606490"/>
            <a:ext cx="10776857" cy="5626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735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EC71E2-3F92-B44D-7C55-5931EB540C97}"/>
              </a:ext>
            </a:extLst>
          </p:cNvPr>
          <p:cNvSpPr txBox="1"/>
          <p:nvPr/>
        </p:nvSpPr>
        <p:spPr>
          <a:xfrm>
            <a:off x="609601" y="578499"/>
            <a:ext cx="7380513" cy="1200329"/>
          </a:xfrm>
          <a:prstGeom prst="rect">
            <a:avLst/>
          </a:prstGeom>
          <a:noFill/>
        </p:spPr>
        <p:txBody>
          <a:bodyPr wrap="square" rtlCol="0">
            <a:spAutoFit/>
          </a:bodyPr>
          <a:lstStyle/>
          <a:p>
            <a:pPr marL="571500" indent="-571500" algn="l">
              <a:buFont typeface="Arial" panose="020B0604020202020204" pitchFamily="34" charset="0"/>
              <a:buChar char="•"/>
            </a:pPr>
            <a:r>
              <a:rPr lang="en-US" sz="3600" dirty="0">
                <a:solidFill>
                  <a:srgbClr val="000000"/>
                </a:solidFill>
                <a:latin typeface="Heebo" panose="020B0604020202020204" pitchFamily="2" charset="-79"/>
                <a:cs typeface="Heebo" panose="020B0604020202020204" pitchFamily="2" charset="-79"/>
              </a:rPr>
              <a:t>Mobile OS :</a:t>
            </a:r>
            <a:r>
              <a:rPr lang="en-US" sz="3600" b="0" i="0" dirty="0">
                <a:solidFill>
                  <a:srgbClr val="000000"/>
                </a:solidFill>
                <a:effectLst/>
                <a:latin typeface="Heebo" panose="020B0604020202020204" pitchFamily="2" charset="-79"/>
                <a:cs typeface="Heebo" panose="020B0604020202020204" pitchFamily="2" charset="-79"/>
              </a:rPr>
              <a:t> Android</a:t>
            </a:r>
            <a:br>
              <a:rPr lang="en-US" sz="3600" dirty="0"/>
            </a:br>
            <a:endParaRPr lang="en-US" sz="3600" dirty="0"/>
          </a:p>
        </p:txBody>
      </p:sp>
      <p:pic>
        <p:nvPicPr>
          <p:cNvPr id="2050" name="Picture 2" descr="Who I Am">
            <a:extLst>
              <a:ext uri="{FF2B5EF4-FFF2-40B4-BE49-F238E27FC236}">
                <a16:creationId xmlns:a16="http://schemas.microsoft.com/office/drawing/2014/main" id="{6F7307AE-A967-8B9F-B255-5E2CE37B0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2143" y="961053"/>
            <a:ext cx="3722914" cy="5029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A7AF28-357D-0541-F1C1-88E7D35C536D}"/>
              </a:ext>
            </a:extLst>
          </p:cNvPr>
          <p:cNvSpPr txBox="1"/>
          <p:nvPr/>
        </p:nvSpPr>
        <p:spPr>
          <a:xfrm>
            <a:off x="830425" y="1386942"/>
            <a:ext cx="6410131" cy="4801314"/>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000000"/>
                </a:solidFill>
                <a:effectLst/>
                <a:latin typeface="Nunito" panose="020B0604020202020204" pitchFamily="2" charset="0"/>
              </a:rPr>
              <a:t>Android is an open source and Linux-based </a:t>
            </a:r>
            <a:r>
              <a:rPr lang="en-US" b="1" i="0" dirty="0">
                <a:solidFill>
                  <a:srgbClr val="000000"/>
                </a:solidFill>
                <a:effectLst/>
                <a:latin typeface="Nunito" panose="020B0604020202020204" pitchFamily="2" charset="0"/>
              </a:rPr>
              <a:t>Operating System</a:t>
            </a:r>
            <a:r>
              <a:rPr lang="en-US" b="0" i="0" dirty="0">
                <a:solidFill>
                  <a:srgbClr val="000000"/>
                </a:solidFill>
                <a:effectLst/>
                <a:latin typeface="Nunito" panose="020B0604020202020204" pitchFamily="2" charset="0"/>
              </a:rPr>
              <a:t> for mobile devices such as smartphones and tablet computers.     </a:t>
            </a:r>
          </a:p>
          <a:p>
            <a:pPr marL="285750" indent="-285750">
              <a:buFont typeface="Wingdings" panose="05000000000000000000" pitchFamily="2" charset="2"/>
              <a:buChar char="q"/>
            </a:pPr>
            <a:endParaRPr lang="en-US" dirty="0">
              <a:solidFill>
                <a:srgbClr val="000000"/>
              </a:solidFill>
              <a:latin typeface="Nunito" panose="020B0604020202020204" pitchFamily="2" charset="0"/>
            </a:endParaRPr>
          </a:p>
          <a:p>
            <a:pPr marL="285750" indent="-285750">
              <a:buFont typeface="Wingdings" panose="05000000000000000000" pitchFamily="2" charset="2"/>
              <a:buChar char="q"/>
            </a:pPr>
            <a:endParaRPr lang="en-US" b="0" i="0" dirty="0">
              <a:solidFill>
                <a:srgbClr val="000000"/>
              </a:solidFill>
              <a:effectLst/>
              <a:latin typeface="Nunito" panose="020B0604020202020204" pitchFamily="2" charset="0"/>
            </a:endParaRPr>
          </a:p>
          <a:p>
            <a:pPr marL="285750" indent="-285750">
              <a:buFont typeface="Wingdings" panose="05000000000000000000" pitchFamily="2" charset="2"/>
              <a:buChar char="q"/>
            </a:pPr>
            <a:r>
              <a:rPr lang="en-US" b="0" i="0" dirty="0">
                <a:solidFill>
                  <a:srgbClr val="000000"/>
                </a:solidFill>
                <a:effectLst/>
                <a:latin typeface="Nunito" panose="020B0604020202020204" pitchFamily="2" charset="0"/>
              </a:rPr>
              <a:t>Android was developed by the </a:t>
            </a:r>
            <a:r>
              <a:rPr lang="en-US" b="0" i="1" dirty="0">
                <a:solidFill>
                  <a:srgbClr val="000000"/>
                </a:solidFill>
                <a:effectLst/>
                <a:latin typeface="Nunito" pitchFamily="2" charset="0"/>
              </a:rPr>
              <a:t>Open Handset Alliance</a:t>
            </a:r>
            <a:r>
              <a:rPr lang="en-US" b="0" i="0" dirty="0">
                <a:solidFill>
                  <a:srgbClr val="000000"/>
                </a:solidFill>
                <a:effectLst/>
                <a:latin typeface="Nunito" pitchFamily="2" charset="0"/>
              </a:rPr>
              <a:t>, led by Google, and other companies.</a:t>
            </a:r>
          </a:p>
          <a:p>
            <a:pPr marL="285750" indent="-285750">
              <a:buFont typeface="Wingdings" panose="05000000000000000000" pitchFamily="2" charset="2"/>
              <a:buChar char="q"/>
            </a:pPr>
            <a:endParaRPr lang="en-US" dirty="0">
              <a:solidFill>
                <a:srgbClr val="000000"/>
              </a:solidFill>
              <a:latin typeface="Nunito" pitchFamily="2" charset="0"/>
            </a:endParaRPr>
          </a:p>
          <a:p>
            <a:pPr marL="285750" indent="-285750">
              <a:buFont typeface="Wingdings" panose="05000000000000000000" pitchFamily="2" charset="2"/>
              <a:buChar char="q"/>
            </a:pPr>
            <a:endParaRPr lang="en-US" b="0" i="0" dirty="0">
              <a:solidFill>
                <a:srgbClr val="000000"/>
              </a:solidFill>
              <a:effectLst/>
              <a:latin typeface="Nunito" pitchFamily="2" charset="0"/>
            </a:endParaRPr>
          </a:p>
          <a:p>
            <a:pPr marL="285750" indent="-285750">
              <a:buFont typeface="Wingdings" panose="05000000000000000000" pitchFamily="2" charset="2"/>
              <a:buChar char="q"/>
            </a:pPr>
            <a:r>
              <a:rPr lang="en-US" b="0" i="0" dirty="0">
                <a:solidFill>
                  <a:srgbClr val="000000"/>
                </a:solidFill>
                <a:effectLst/>
                <a:latin typeface="Nunito" pitchFamily="2" charset="0"/>
              </a:rPr>
              <a:t>The first beta version of the Android Software Development Kit (SDK) was released by Google in 2007 where as the first commercial version, Android 1.0, was released in September 2008.</a:t>
            </a:r>
          </a:p>
          <a:p>
            <a:pPr marL="285750" indent="-285750">
              <a:buFont typeface="Wingdings" panose="05000000000000000000" pitchFamily="2" charset="2"/>
              <a:buChar char="q"/>
            </a:pPr>
            <a:endParaRPr lang="en-US" dirty="0">
              <a:solidFill>
                <a:srgbClr val="000000"/>
              </a:solidFill>
              <a:latin typeface="Nunito" pitchFamily="2" charset="0"/>
            </a:endParaRPr>
          </a:p>
          <a:p>
            <a:pPr marL="285750" indent="-285750">
              <a:buFont typeface="Wingdings" panose="05000000000000000000" pitchFamily="2" charset="2"/>
              <a:buChar char="q"/>
            </a:pPr>
            <a:endParaRPr lang="en-US" b="0" i="0" dirty="0">
              <a:solidFill>
                <a:srgbClr val="000000"/>
              </a:solidFill>
              <a:effectLst/>
              <a:latin typeface="Nunito" pitchFamily="2" charset="0"/>
            </a:endParaRPr>
          </a:p>
          <a:p>
            <a:pPr marL="285750" indent="-285750">
              <a:buFont typeface="Wingdings" panose="05000000000000000000" pitchFamily="2" charset="2"/>
              <a:buChar char="q"/>
            </a:pPr>
            <a:r>
              <a:rPr lang="en-US" b="0" i="0" dirty="0">
                <a:solidFill>
                  <a:srgbClr val="000000"/>
                </a:solidFill>
                <a:effectLst/>
                <a:latin typeface="Nunito" pitchFamily="2" charset="0"/>
              </a:rPr>
              <a:t>On June 27, 2012, at the Google I/O conference, Google announced the next Android version, 4.1 </a:t>
            </a:r>
            <a:r>
              <a:rPr lang="en-US" b="1" i="0" dirty="0">
                <a:solidFill>
                  <a:srgbClr val="000000"/>
                </a:solidFill>
                <a:effectLst/>
                <a:latin typeface="Nunito" pitchFamily="2" charset="0"/>
              </a:rPr>
              <a:t>Jelly Bean</a:t>
            </a:r>
            <a:r>
              <a:rPr lang="en-US" b="0" i="0" dirty="0">
                <a:solidFill>
                  <a:srgbClr val="000000"/>
                </a:solidFill>
                <a:effectLst/>
                <a:latin typeface="Nunito" pitchFamily="2" charset="0"/>
              </a:rPr>
              <a:t>. </a:t>
            </a:r>
            <a:endParaRPr lang="en-US" dirty="0"/>
          </a:p>
        </p:txBody>
      </p:sp>
    </p:spTree>
    <p:extLst>
      <p:ext uri="{BB962C8B-B14F-4D97-AF65-F5344CB8AC3E}">
        <p14:creationId xmlns:p14="http://schemas.microsoft.com/office/powerpoint/2010/main" val="1272616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F6BB40-3F1B-6928-D7D7-74DEEA445C4B}"/>
              </a:ext>
            </a:extLst>
          </p:cNvPr>
          <p:cNvSpPr txBox="1"/>
          <p:nvPr/>
        </p:nvSpPr>
        <p:spPr>
          <a:xfrm>
            <a:off x="646765" y="21715"/>
            <a:ext cx="3778898" cy="584775"/>
          </a:xfrm>
          <a:prstGeom prst="rect">
            <a:avLst/>
          </a:prstGeom>
          <a:noFill/>
        </p:spPr>
        <p:txBody>
          <a:bodyPr wrap="square" rtlCol="0">
            <a:spAutoFit/>
          </a:bodyPr>
          <a:lstStyle/>
          <a:p>
            <a:pPr marL="457200" indent="-457200">
              <a:buFont typeface="Arial" panose="020B0604020202020204" pitchFamily="34" charset="0"/>
              <a:buChar char="•"/>
            </a:pPr>
            <a:r>
              <a:rPr lang="en-US" sz="3200" b="0" i="0" dirty="0">
                <a:solidFill>
                  <a:srgbClr val="000000"/>
                </a:solidFill>
                <a:effectLst/>
                <a:latin typeface="Heebo" pitchFamily="2" charset="-79"/>
                <a:cs typeface="Heebo" pitchFamily="2" charset="-79"/>
              </a:rPr>
              <a:t>Why Android ?</a:t>
            </a:r>
          </a:p>
        </p:txBody>
      </p:sp>
      <p:pic>
        <p:nvPicPr>
          <p:cNvPr id="3074" name="Picture 2" descr="Why Android">
            <a:extLst>
              <a:ext uri="{FF2B5EF4-FFF2-40B4-BE49-F238E27FC236}">
                <a16:creationId xmlns:a16="http://schemas.microsoft.com/office/drawing/2014/main" id="{A6CD665D-B483-08FE-0DCE-11A90D466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392" y="1281597"/>
            <a:ext cx="5567265" cy="518451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ategories">
            <a:extLst>
              <a:ext uri="{FF2B5EF4-FFF2-40B4-BE49-F238E27FC236}">
                <a16:creationId xmlns:a16="http://schemas.microsoft.com/office/drawing/2014/main" id="{BC9DC991-999F-CD10-BD42-3AB656F13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0158" y="2214466"/>
            <a:ext cx="4991295" cy="4037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B92E85D-91D4-71E8-FA43-D6CD8936D4F8}"/>
              </a:ext>
            </a:extLst>
          </p:cNvPr>
          <p:cNvSpPr txBox="1"/>
          <p:nvPr/>
        </p:nvSpPr>
        <p:spPr>
          <a:xfrm>
            <a:off x="6970549" y="606490"/>
            <a:ext cx="4810904"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b="0" i="0" dirty="0">
                <a:solidFill>
                  <a:srgbClr val="000000"/>
                </a:solidFill>
                <a:effectLst/>
                <a:latin typeface="Nunito" pitchFamily="2" charset="0"/>
              </a:rPr>
              <a:t>There are many android applications in the market. The top categories are −</a:t>
            </a:r>
          </a:p>
        </p:txBody>
      </p:sp>
    </p:spTree>
    <p:extLst>
      <p:ext uri="{BB962C8B-B14F-4D97-AF65-F5344CB8AC3E}">
        <p14:creationId xmlns:p14="http://schemas.microsoft.com/office/powerpoint/2010/main" val="1545610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9BD8-4A97-88A2-43E0-FB652E3AB5EE}"/>
              </a:ext>
            </a:extLst>
          </p:cNvPr>
          <p:cNvSpPr>
            <a:spLocks noGrp="1"/>
          </p:cNvSpPr>
          <p:nvPr>
            <p:ph type="ctrTitle"/>
          </p:nvPr>
        </p:nvSpPr>
        <p:spPr>
          <a:xfrm>
            <a:off x="130627" y="27993"/>
            <a:ext cx="7380514" cy="844098"/>
          </a:xfrm>
        </p:spPr>
        <p:txBody>
          <a:bodyPr>
            <a:normAutofit fontScale="90000"/>
          </a:bodyPr>
          <a:lstStyle/>
          <a:p>
            <a:pPr marL="571500" indent="-571500">
              <a:buFont typeface="Arial" panose="020B0604020202020204" pitchFamily="34" charset="0"/>
              <a:buChar char="•"/>
            </a:pPr>
            <a:r>
              <a:rPr lang="en-US" sz="4400" dirty="0"/>
              <a:t>ANDROID ARCHITECTURE</a:t>
            </a:r>
          </a:p>
        </p:txBody>
      </p:sp>
      <p:pic>
        <p:nvPicPr>
          <p:cNvPr id="1026" name="Picture 2" descr="The Android software stack">
            <a:extLst>
              <a:ext uri="{FF2B5EF4-FFF2-40B4-BE49-F238E27FC236}">
                <a16:creationId xmlns:a16="http://schemas.microsoft.com/office/drawing/2014/main" id="{D0FEF05C-C121-3BB3-AFAE-801F13603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841" y="1012049"/>
            <a:ext cx="10338318" cy="5659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85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913931-CF5A-BCD1-FC7F-AC1303C9D765}"/>
              </a:ext>
            </a:extLst>
          </p:cNvPr>
          <p:cNvSpPr txBox="1"/>
          <p:nvPr/>
        </p:nvSpPr>
        <p:spPr>
          <a:xfrm>
            <a:off x="168087" y="0"/>
            <a:ext cx="11687876" cy="6524863"/>
          </a:xfrm>
          <a:prstGeom prst="rect">
            <a:avLst/>
          </a:prstGeom>
          <a:noFill/>
        </p:spPr>
        <p:txBody>
          <a:bodyPr wrap="square">
            <a:spAutoFit/>
          </a:bodyPr>
          <a:lstStyle/>
          <a:p>
            <a:pPr marL="285750" indent="-285750" algn="l">
              <a:buFont typeface="Wingdings" panose="05000000000000000000" pitchFamily="2" charset="2"/>
              <a:buChar char="v"/>
            </a:pPr>
            <a:r>
              <a:rPr lang="en-US" sz="3200" b="0" i="0" dirty="0">
                <a:solidFill>
                  <a:srgbClr val="000000"/>
                </a:solidFill>
                <a:effectLst/>
                <a:latin typeface="Heebo" pitchFamily="2" charset="-79"/>
                <a:cs typeface="Heebo" pitchFamily="2" charset="-79"/>
              </a:rPr>
              <a:t>Linux kernel</a:t>
            </a:r>
          </a:p>
          <a:p>
            <a:pPr marL="285750" indent="-285750" algn="l">
              <a:buFont typeface="Wingdings" panose="05000000000000000000" pitchFamily="2" charset="2"/>
              <a:buChar char="v"/>
            </a:pPr>
            <a:endParaRPr lang="en-US" b="0" i="0" dirty="0">
              <a:solidFill>
                <a:srgbClr val="000000"/>
              </a:solidFill>
              <a:effectLst/>
              <a:latin typeface="Heebo" pitchFamily="2" charset="-79"/>
              <a:cs typeface="Heebo" pitchFamily="2" charset="-79"/>
            </a:endParaRPr>
          </a:p>
          <a:p>
            <a:pPr marL="342900" indent="-342900" algn="just">
              <a:buFont typeface="Wingdings" panose="05000000000000000000" pitchFamily="2" charset="2"/>
              <a:buChar char="Ø"/>
            </a:pPr>
            <a:r>
              <a:rPr lang="en-US" sz="2000" b="0" i="0" dirty="0">
                <a:solidFill>
                  <a:srgbClr val="000000"/>
                </a:solidFill>
                <a:effectLst/>
                <a:latin typeface="Nunito" pitchFamily="2" charset="0"/>
              </a:rPr>
              <a:t>At the bottom of the layers is Linux - Linux 3.6 with approximately 115 patches.</a:t>
            </a:r>
          </a:p>
          <a:p>
            <a:pPr marL="342900" indent="-342900" algn="just">
              <a:buFont typeface="Wingdings" panose="05000000000000000000" pitchFamily="2" charset="2"/>
              <a:buChar char="Ø"/>
            </a:pPr>
            <a:endParaRPr lang="en-US" sz="2000" b="0" i="0" dirty="0">
              <a:solidFill>
                <a:srgbClr val="000000"/>
              </a:solidFill>
              <a:effectLst/>
              <a:latin typeface="Nunito" pitchFamily="2" charset="0"/>
            </a:endParaRPr>
          </a:p>
          <a:p>
            <a:pPr marL="342900" indent="-342900" algn="just">
              <a:buFont typeface="Wingdings" panose="05000000000000000000" pitchFamily="2" charset="2"/>
              <a:buChar char="Ø"/>
            </a:pPr>
            <a:r>
              <a:rPr lang="en-US" sz="2000" b="0" i="0" dirty="0">
                <a:solidFill>
                  <a:srgbClr val="000000"/>
                </a:solidFill>
                <a:effectLst/>
                <a:latin typeface="Nunito" pitchFamily="2" charset="0"/>
              </a:rPr>
              <a:t>This provides a level of abstraction between the device hardware and it contains all the essential hardware drivers like camera, keypad, display etc. </a:t>
            </a:r>
          </a:p>
          <a:p>
            <a:pPr marL="342900" indent="-342900" algn="just">
              <a:buFont typeface="Wingdings" panose="05000000000000000000" pitchFamily="2" charset="2"/>
              <a:buChar char="Ø"/>
            </a:pPr>
            <a:endParaRPr lang="en-US" sz="2000" b="0" i="0" dirty="0">
              <a:solidFill>
                <a:srgbClr val="000000"/>
              </a:solidFill>
              <a:effectLst/>
              <a:latin typeface="Nunito" pitchFamily="2" charset="0"/>
            </a:endParaRPr>
          </a:p>
          <a:p>
            <a:pPr marL="342900" indent="-342900" algn="just">
              <a:buFont typeface="Wingdings" panose="05000000000000000000" pitchFamily="2" charset="2"/>
              <a:buChar char="Ø"/>
            </a:pPr>
            <a:r>
              <a:rPr lang="en-US" sz="2000" b="0" i="0" dirty="0">
                <a:solidFill>
                  <a:srgbClr val="000000"/>
                </a:solidFill>
                <a:effectLst/>
                <a:latin typeface="Nunito" pitchFamily="2" charset="0"/>
              </a:rPr>
              <a:t>Also, the kernel handles all the things that Linux is really good at such as networking and a vast array of device drivers, which take the pain out of interfacing to peripheral hardware.</a:t>
            </a:r>
          </a:p>
          <a:p>
            <a:pPr algn="just"/>
            <a:endParaRPr lang="en-US" sz="2000" dirty="0">
              <a:solidFill>
                <a:srgbClr val="000000"/>
              </a:solidFill>
              <a:latin typeface="Nunito" pitchFamily="2" charset="0"/>
            </a:endParaRPr>
          </a:p>
          <a:p>
            <a:pPr marL="285750" indent="-285750">
              <a:buFont typeface="Wingdings" panose="05000000000000000000" pitchFamily="2" charset="2"/>
              <a:buChar char="v"/>
            </a:pPr>
            <a:r>
              <a:rPr lang="en-US" sz="2800" b="0" i="0" dirty="0">
                <a:effectLst/>
                <a:latin typeface="Söhne"/>
              </a:rPr>
              <a:t>Hardware Abstraction Layer (HAL):</a:t>
            </a:r>
            <a:endParaRPr lang="en-US" sz="2000" b="0" i="0" dirty="0">
              <a:effectLst/>
              <a:latin typeface="Söhne"/>
            </a:endParaRPr>
          </a:p>
          <a:p>
            <a:pPr marL="342900" indent="-342900">
              <a:buFont typeface="Wingdings" panose="05000000000000000000" pitchFamily="2" charset="2"/>
              <a:buChar char="Ø"/>
            </a:pPr>
            <a:r>
              <a:rPr lang="en-US" sz="2000" b="0" i="0" dirty="0">
                <a:effectLst/>
                <a:latin typeface="Söhne"/>
              </a:rPr>
              <a:t> This layer provides an abstraction layer between the Android platform and the hardware, allowing the platform to work with a variety of hardware platforms and device types.</a:t>
            </a:r>
          </a:p>
          <a:p>
            <a:pPr marL="342900" indent="-342900">
              <a:buFont typeface="Wingdings" panose="05000000000000000000" pitchFamily="2" charset="2"/>
              <a:buChar char="Ø"/>
            </a:pPr>
            <a:endParaRPr lang="en-US" sz="2000" b="0" i="0" dirty="0">
              <a:effectLst/>
              <a:latin typeface="Söhne"/>
            </a:endParaRPr>
          </a:p>
          <a:p>
            <a:pPr marL="342900" indent="-342900">
              <a:buFont typeface="Wingdings" panose="05000000000000000000" pitchFamily="2" charset="2"/>
              <a:buChar char="Ø"/>
            </a:pPr>
            <a:r>
              <a:rPr lang="en-US" sz="2000" b="0" i="0" dirty="0">
                <a:solidFill>
                  <a:srgbClr val="202124"/>
                </a:solidFill>
                <a:effectLst/>
                <a:latin typeface="Roboto" panose="02000000000000000000" pitchFamily="2" charset="0"/>
              </a:rPr>
              <a:t>The </a:t>
            </a:r>
            <a:r>
              <a:rPr lang="en-US" sz="2000" b="0" i="0" dirty="0">
                <a:effectLst/>
                <a:latin typeface="Roboto" panose="02000000000000000000" pitchFamily="2" charset="0"/>
                <a:hlinkClick r:id="rId2"/>
              </a:rPr>
              <a:t>hardware abstraction layer (HAL)</a:t>
            </a:r>
            <a:r>
              <a:rPr lang="en-US" sz="2000" b="0" i="0" dirty="0">
                <a:solidFill>
                  <a:srgbClr val="202124"/>
                </a:solidFill>
                <a:effectLst/>
                <a:latin typeface="Roboto" panose="02000000000000000000" pitchFamily="2" charset="0"/>
              </a:rPr>
              <a:t> provides standard interfaces that expose device hardware capabilities to the higher-level </a:t>
            </a:r>
            <a:r>
              <a:rPr lang="en-US" sz="2000" b="0" i="0" dirty="0">
                <a:effectLst/>
                <a:latin typeface="Roboto" panose="02000000000000000000" pitchFamily="2" charset="0"/>
                <a:hlinkClick r:id="rId3"/>
              </a:rPr>
              <a:t>Java API framework</a:t>
            </a:r>
            <a:r>
              <a:rPr lang="en-US" sz="2000" b="0" i="0" dirty="0">
                <a:solidFill>
                  <a:srgbClr val="202124"/>
                </a:solidFill>
                <a:effectLst/>
                <a:latin typeface="Roboto" panose="02000000000000000000" pitchFamily="2" charset="0"/>
              </a:rPr>
              <a:t>. </a:t>
            </a:r>
          </a:p>
          <a:p>
            <a:pPr marL="342900" indent="-342900">
              <a:buFont typeface="Wingdings" panose="05000000000000000000" pitchFamily="2" charset="2"/>
              <a:buChar char="Ø"/>
            </a:pPr>
            <a:endParaRPr lang="en-US" sz="2000" b="0" i="0" dirty="0">
              <a:solidFill>
                <a:srgbClr val="202124"/>
              </a:solidFill>
              <a:effectLst/>
              <a:latin typeface="Roboto" panose="02000000000000000000" pitchFamily="2" charset="0"/>
            </a:endParaRPr>
          </a:p>
          <a:p>
            <a:pPr marL="342900" indent="-342900">
              <a:buFont typeface="Wingdings" panose="05000000000000000000" pitchFamily="2" charset="2"/>
              <a:buChar char="Ø"/>
            </a:pPr>
            <a:r>
              <a:rPr lang="en-US" sz="2000" b="0" i="0" dirty="0">
                <a:solidFill>
                  <a:srgbClr val="202124"/>
                </a:solidFill>
                <a:effectLst/>
                <a:latin typeface="Roboto" panose="02000000000000000000" pitchFamily="2" charset="0"/>
              </a:rPr>
              <a:t>The HAL consists of multiple library modules,  each of which implements an interface for a specific type of hardware component, such as the </a:t>
            </a:r>
            <a:r>
              <a:rPr lang="en-US" sz="2000" b="0" i="0" dirty="0">
                <a:effectLst/>
                <a:latin typeface="Roboto" panose="02000000000000000000" pitchFamily="2" charset="0"/>
                <a:hlinkClick r:id="rId4"/>
              </a:rPr>
              <a:t>camera</a:t>
            </a:r>
            <a:r>
              <a:rPr lang="en-US" sz="2000" b="0" i="0" dirty="0">
                <a:solidFill>
                  <a:srgbClr val="202124"/>
                </a:solidFill>
                <a:effectLst/>
                <a:latin typeface="Roboto" panose="02000000000000000000" pitchFamily="2" charset="0"/>
              </a:rPr>
              <a:t> or </a:t>
            </a:r>
            <a:r>
              <a:rPr lang="en-US" sz="2000" b="0" i="0" dirty="0">
                <a:effectLst/>
                <a:latin typeface="Roboto" panose="02000000000000000000" pitchFamily="2" charset="0"/>
                <a:hlinkClick r:id="rId5"/>
              </a:rPr>
              <a:t>Bluetooth</a:t>
            </a:r>
            <a:r>
              <a:rPr lang="en-US" sz="2000" b="0" i="0" dirty="0">
                <a:solidFill>
                  <a:srgbClr val="202124"/>
                </a:solidFill>
                <a:effectLst/>
                <a:latin typeface="Roboto" panose="02000000000000000000" pitchFamily="2" charset="0"/>
              </a:rPr>
              <a:t> module.</a:t>
            </a:r>
            <a:endParaRPr lang="en-US" sz="2000" dirty="0">
              <a:latin typeface="Söhne"/>
            </a:endParaRPr>
          </a:p>
          <a:p>
            <a:pPr algn="just"/>
            <a:endParaRPr lang="en-US" sz="2000" b="0" i="0" dirty="0">
              <a:solidFill>
                <a:srgbClr val="000000"/>
              </a:solidFill>
              <a:effectLst/>
              <a:latin typeface="Nunito" pitchFamily="2" charset="0"/>
            </a:endParaRPr>
          </a:p>
        </p:txBody>
      </p:sp>
    </p:spTree>
    <p:extLst>
      <p:ext uri="{BB962C8B-B14F-4D97-AF65-F5344CB8AC3E}">
        <p14:creationId xmlns:p14="http://schemas.microsoft.com/office/powerpoint/2010/main" val="10107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CB7BD5-9631-5D44-02FC-B08B54AD2760}"/>
              </a:ext>
            </a:extLst>
          </p:cNvPr>
          <p:cNvSpPr txBox="1"/>
          <p:nvPr/>
        </p:nvSpPr>
        <p:spPr>
          <a:xfrm>
            <a:off x="107301" y="-140312"/>
            <a:ext cx="11439331" cy="523220"/>
          </a:xfrm>
          <a:prstGeom prst="rect">
            <a:avLst/>
          </a:prstGeom>
          <a:noFill/>
        </p:spPr>
        <p:txBody>
          <a:bodyPr wrap="square" rtlCol="0">
            <a:spAutoFit/>
          </a:bodyPr>
          <a:lstStyle/>
          <a:p>
            <a:endParaRPr lang="en-US" sz="2800" dirty="0"/>
          </a:p>
        </p:txBody>
      </p:sp>
      <p:sp>
        <p:nvSpPr>
          <p:cNvPr id="2" name="TextBox 1">
            <a:extLst>
              <a:ext uri="{FF2B5EF4-FFF2-40B4-BE49-F238E27FC236}">
                <a16:creationId xmlns:a16="http://schemas.microsoft.com/office/drawing/2014/main" id="{D8EF2AC8-2246-52BA-473C-EBEEC302FD53}"/>
              </a:ext>
            </a:extLst>
          </p:cNvPr>
          <p:cNvSpPr txBox="1"/>
          <p:nvPr/>
        </p:nvSpPr>
        <p:spPr>
          <a:xfrm>
            <a:off x="503851" y="0"/>
            <a:ext cx="10646229" cy="7017306"/>
          </a:xfrm>
          <a:prstGeom prst="rect">
            <a:avLst/>
          </a:prstGeom>
          <a:noFill/>
        </p:spPr>
        <p:txBody>
          <a:bodyPr wrap="square" rtlCol="0">
            <a:spAutoFit/>
          </a:bodyPr>
          <a:lstStyle/>
          <a:p>
            <a:pPr marL="342900" indent="-342900" algn="l">
              <a:buFont typeface="Wingdings" panose="05000000000000000000" pitchFamily="2" charset="2"/>
              <a:buChar char="v"/>
            </a:pPr>
            <a:r>
              <a:rPr lang="en-US" sz="2400" b="0" i="0" dirty="0">
                <a:solidFill>
                  <a:srgbClr val="000000"/>
                </a:solidFill>
                <a:effectLst/>
                <a:latin typeface="Heebo" pitchFamily="2" charset="-79"/>
                <a:cs typeface="Heebo" pitchFamily="2" charset="-79"/>
              </a:rPr>
              <a:t>Libraries(Native c/</a:t>
            </a:r>
            <a:r>
              <a:rPr lang="en-US" sz="2400" b="0" i="0" dirty="0" err="1">
                <a:solidFill>
                  <a:srgbClr val="000000"/>
                </a:solidFill>
                <a:effectLst/>
                <a:latin typeface="Heebo" pitchFamily="2" charset="-79"/>
                <a:cs typeface="Heebo" pitchFamily="2" charset="-79"/>
              </a:rPr>
              <a:t>c++</a:t>
            </a:r>
            <a:r>
              <a:rPr lang="en-US" sz="2400" b="0" i="0" dirty="0">
                <a:solidFill>
                  <a:srgbClr val="000000"/>
                </a:solidFill>
                <a:effectLst/>
                <a:latin typeface="Heebo" pitchFamily="2" charset="-79"/>
                <a:cs typeface="Heebo" pitchFamily="2" charset="-79"/>
              </a:rPr>
              <a:t>)</a:t>
            </a:r>
          </a:p>
          <a:p>
            <a:pPr marL="342900" indent="-342900" algn="l">
              <a:buFont typeface="Wingdings" panose="05000000000000000000" pitchFamily="2" charset="2"/>
              <a:buChar char="v"/>
            </a:pPr>
            <a:endParaRPr lang="en-US" sz="2800" b="0" i="0" dirty="0">
              <a:solidFill>
                <a:srgbClr val="000000"/>
              </a:solidFill>
              <a:effectLst/>
              <a:latin typeface="Heebo" pitchFamily="2" charset="-79"/>
              <a:cs typeface="Heebo" pitchFamily="2" charset="-79"/>
            </a:endParaRPr>
          </a:p>
          <a:p>
            <a:pPr marL="342900" indent="-342900" algn="just">
              <a:buFont typeface="Wingdings" panose="05000000000000000000" pitchFamily="2" charset="2"/>
              <a:buChar char="Ø"/>
            </a:pPr>
            <a:r>
              <a:rPr lang="en-US" b="0" i="0" dirty="0">
                <a:solidFill>
                  <a:srgbClr val="000000"/>
                </a:solidFill>
                <a:effectLst/>
                <a:latin typeface="Nunito" pitchFamily="2" charset="0"/>
              </a:rPr>
              <a:t>On top of Linux kernel there is a set of libraries including open-source Web browser engine </a:t>
            </a:r>
            <a:r>
              <a:rPr lang="en-US" b="0" i="0" dirty="0" err="1">
                <a:solidFill>
                  <a:srgbClr val="000000"/>
                </a:solidFill>
                <a:effectLst/>
                <a:latin typeface="Nunito" pitchFamily="2" charset="0"/>
              </a:rPr>
              <a:t>WebKit</a:t>
            </a:r>
            <a:r>
              <a:rPr lang="en-US" b="0" i="0" dirty="0">
                <a:solidFill>
                  <a:srgbClr val="000000"/>
                </a:solidFill>
                <a:effectLst/>
                <a:latin typeface="Nunito" pitchFamily="2" charset="0"/>
              </a:rPr>
              <a:t>, well known library </a:t>
            </a:r>
            <a:r>
              <a:rPr lang="en-US" b="0" i="0" dirty="0" err="1">
                <a:solidFill>
                  <a:srgbClr val="000000"/>
                </a:solidFill>
                <a:effectLst/>
                <a:latin typeface="Nunito" pitchFamily="2" charset="0"/>
              </a:rPr>
              <a:t>libc</a:t>
            </a:r>
            <a:r>
              <a:rPr lang="en-US" b="0" i="0" dirty="0">
                <a:solidFill>
                  <a:srgbClr val="000000"/>
                </a:solidFill>
                <a:effectLst/>
                <a:latin typeface="Nunito" pitchFamily="2" charset="0"/>
              </a:rPr>
              <a:t>, SQLite database which is a useful repository for storage and sharing of application data, libraries to play and record audio and video, SSL libraries responsible for Internet security etc.’</a:t>
            </a:r>
          </a:p>
          <a:p>
            <a:pPr marL="342900" indent="-342900" algn="just">
              <a:buFont typeface="Wingdings" panose="05000000000000000000" pitchFamily="2" charset="2"/>
              <a:buChar char="Ø"/>
            </a:pPr>
            <a:endParaRPr lang="en-US" b="0" i="0" dirty="0">
              <a:solidFill>
                <a:srgbClr val="000000"/>
              </a:solidFill>
              <a:effectLst/>
              <a:latin typeface="Nunito" pitchFamily="2" charset="0"/>
            </a:endParaRPr>
          </a:p>
          <a:p>
            <a:pPr marL="342900" indent="-342900" algn="just">
              <a:buFont typeface="Wingdings" panose="05000000000000000000" pitchFamily="2" charset="2"/>
              <a:buChar char="Ø"/>
            </a:pPr>
            <a:r>
              <a:rPr lang="en-US" b="0" i="0" dirty="0">
                <a:solidFill>
                  <a:srgbClr val="000000"/>
                </a:solidFill>
                <a:effectLst/>
                <a:latin typeface="Nunito" pitchFamily="2" charset="0"/>
              </a:rPr>
              <a:t>Libraries include a set of C/C++ libraries used by components of the android system. </a:t>
            </a:r>
            <a:r>
              <a:rPr lang="en-US" dirty="0">
                <a:solidFill>
                  <a:srgbClr val="000000"/>
                </a:solidFill>
                <a:latin typeface="Nunito" pitchFamily="2" charset="0"/>
              </a:rPr>
              <a:t>It is exposed to developers through the android developer framework</a:t>
            </a:r>
            <a:r>
              <a:rPr lang="en-US" b="0" i="0" dirty="0">
                <a:solidFill>
                  <a:srgbClr val="000000"/>
                </a:solidFill>
                <a:effectLst/>
                <a:latin typeface="Nunito" pitchFamily="2" charset="0"/>
              </a:rPr>
              <a:t> </a:t>
            </a:r>
          </a:p>
          <a:p>
            <a:endParaRPr lang="en-US" dirty="0">
              <a:latin typeface="Söhne"/>
            </a:endParaRPr>
          </a:p>
          <a:p>
            <a:pPr marL="285750" indent="-285750">
              <a:buFont typeface="Wingdings" panose="05000000000000000000" pitchFamily="2" charset="2"/>
              <a:buChar char="v"/>
            </a:pPr>
            <a:r>
              <a:rPr lang="en-US" sz="2400" b="0" i="0" dirty="0">
                <a:effectLst/>
                <a:latin typeface="Söhne"/>
              </a:rPr>
              <a:t>Application Framework Layer(Java API Framework):</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000" b="0" i="0" dirty="0">
                <a:effectLst/>
                <a:latin typeface="Söhne"/>
              </a:rPr>
              <a:t>This layer provides the Java framework that developers use to create Android applications.</a:t>
            </a:r>
            <a:endParaRPr lang="en-US" sz="2000" dirty="0"/>
          </a:p>
          <a:p>
            <a:pPr marL="342900" indent="-342900">
              <a:buFont typeface="Wingdings" panose="05000000000000000000" pitchFamily="2" charset="2"/>
              <a:buChar char="Ø"/>
            </a:pPr>
            <a:endParaRPr lang="en-US" sz="2400" b="0" i="0" dirty="0">
              <a:effectLst/>
              <a:latin typeface="Söhne"/>
            </a:endParaRPr>
          </a:p>
          <a:p>
            <a:pPr marL="285750" indent="-285750">
              <a:buFont typeface="Wingdings" panose="05000000000000000000" pitchFamily="2" charset="2"/>
              <a:buChar char="Ø"/>
            </a:pPr>
            <a:r>
              <a:rPr lang="en-US" b="0" i="0" dirty="0">
                <a:effectLst/>
                <a:latin typeface="Söhne"/>
              </a:rPr>
              <a:t> This layer provides a set of higher-level abstractions that simplify the development of Android applications. It includes components such as activities, services, content providers, and broadcast receivers.</a:t>
            </a:r>
          </a:p>
          <a:p>
            <a:pPr marL="285750" indent="-285750">
              <a:buFont typeface="Wingdings" panose="05000000000000000000" pitchFamily="2" charset="2"/>
              <a:buChar char="Ø"/>
            </a:pPr>
            <a:endParaRPr lang="en-US" b="0" i="0" dirty="0">
              <a:effectLst/>
              <a:latin typeface="Söhne"/>
            </a:endParaRPr>
          </a:p>
          <a:p>
            <a:pPr marL="285750" indent="-285750">
              <a:buFont typeface="Wingdings" panose="05000000000000000000" pitchFamily="2" charset="2"/>
              <a:buChar char="Ø"/>
            </a:pPr>
            <a:r>
              <a:rPr lang="en-US" b="0" i="0" dirty="0">
                <a:solidFill>
                  <a:srgbClr val="202124"/>
                </a:solidFill>
                <a:effectLst/>
                <a:latin typeface="Roboto" panose="02000000000000000000" pitchFamily="2" charset="0"/>
              </a:rPr>
              <a:t>The entire feature-set of the Android OS is available to you through APIs written in the Java language. These APIs form the building blocks you need to create Android apps by simplifying the reuse of core, modular system components and services.</a:t>
            </a:r>
          </a:p>
          <a:p>
            <a:pPr marL="285750" indent="-285750">
              <a:buFont typeface="Wingdings" panose="05000000000000000000" pitchFamily="2" charset="2"/>
              <a:buChar char="Ø"/>
            </a:pPr>
            <a:endParaRPr lang="en-US" b="0" i="0" dirty="0">
              <a:solidFill>
                <a:srgbClr val="202124"/>
              </a:solidFill>
              <a:effectLst/>
              <a:latin typeface="Roboto" panose="02000000000000000000" pitchFamily="2" charset="0"/>
            </a:endParaRPr>
          </a:p>
          <a:p>
            <a:pPr marL="285750" indent="-285750">
              <a:buFont typeface="Wingdings" panose="05000000000000000000" pitchFamily="2" charset="2"/>
              <a:buChar char="Ø"/>
            </a:pPr>
            <a:r>
              <a:rPr lang="en-US" b="0" i="0" dirty="0">
                <a:solidFill>
                  <a:srgbClr val="202124"/>
                </a:solidFill>
                <a:effectLst/>
                <a:latin typeface="Roboto" panose="02000000000000000000" pitchFamily="2" charset="0"/>
              </a:rPr>
              <a:t>Developers have full access to the same </a:t>
            </a:r>
            <a:r>
              <a:rPr lang="en-US" b="0" i="0" dirty="0">
                <a:effectLst/>
                <a:latin typeface="Roboto" panose="02000000000000000000" pitchFamily="2" charset="0"/>
                <a:hlinkClick r:id="rId2"/>
              </a:rPr>
              <a:t>framework APIs</a:t>
            </a:r>
            <a:r>
              <a:rPr lang="en-US" b="0" i="0" dirty="0">
                <a:solidFill>
                  <a:srgbClr val="202124"/>
                </a:solidFill>
                <a:effectLst/>
                <a:latin typeface="Roboto" panose="02000000000000000000" pitchFamily="2" charset="0"/>
              </a:rPr>
              <a:t> that Android system apps use.</a:t>
            </a:r>
            <a:endParaRPr lang="en-US" dirty="0">
              <a:solidFill>
                <a:srgbClr val="202124"/>
              </a:solidFill>
              <a:latin typeface="Roboto" panose="02000000000000000000" pitchFamily="2" charset="0"/>
            </a:endParaRPr>
          </a:p>
          <a:p>
            <a:pPr marL="285750" indent="-285750">
              <a:buFont typeface="Wingdings" panose="05000000000000000000" pitchFamily="2" charset="2"/>
              <a:buChar char="Ø"/>
            </a:pPr>
            <a:endParaRPr lang="en-US" b="0" i="0" dirty="0">
              <a:effectLst/>
              <a:latin typeface="Söhne"/>
            </a:endParaRPr>
          </a:p>
        </p:txBody>
      </p:sp>
    </p:spTree>
    <p:extLst>
      <p:ext uri="{BB962C8B-B14F-4D97-AF65-F5344CB8AC3E}">
        <p14:creationId xmlns:p14="http://schemas.microsoft.com/office/powerpoint/2010/main" val="417262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3477B5-9C6C-8FF3-0A72-3BD1B517FE88}"/>
              </a:ext>
            </a:extLst>
          </p:cNvPr>
          <p:cNvSpPr txBox="1"/>
          <p:nvPr/>
        </p:nvSpPr>
        <p:spPr>
          <a:xfrm>
            <a:off x="614266" y="625150"/>
            <a:ext cx="10664890" cy="5447645"/>
          </a:xfrm>
          <a:prstGeom prst="rect">
            <a:avLst/>
          </a:prstGeom>
          <a:noFill/>
        </p:spPr>
        <p:txBody>
          <a:bodyPr wrap="square" rtlCol="0">
            <a:spAutoFit/>
          </a:bodyPr>
          <a:lstStyle/>
          <a:p>
            <a:pPr marL="285750" indent="-285750">
              <a:buFont typeface="Wingdings" panose="05000000000000000000" pitchFamily="2" charset="2"/>
              <a:buChar char="v"/>
            </a:pPr>
            <a:r>
              <a:rPr lang="en-US" sz="2400" b="0" i="0" dirty="0">
                <a:effectLst/>
                <a:latin typeface="Söhne"/>
              </a:rPr>
              <a:t>ANDROID RUNTIME</a:t>
            </a:r>
          </a:p>
          <a:p>
            <a:endParaRPr lang="en-US" dirty="0">
              <a:latin typeface="Söhne"/>
            </a:endParaRPr>
          </a:p>
          <a:p>
            <a:pPr marL="285750" indent="-285750">
              <a:buFont typeface="Wingdings" panose="05000000000000000000" pitchFamily="2" charset="2"/>
              <a:buChar char="Ø"/>
            </a:pPr>
            <a:r>
              <a:rPr lang="en-US" b="0" i="0" dirty="0">
                <a:effectLst/>
                <a:latin typeface="Söhne"/>
              </a:rPr>
              <a:t>Android Runtime (ART) is the managed runtime used by the Android operating system. It is responsible for executing Android applications and provides several features that enable efficient and optimized performance.</a:t>
            </a:r>
          </a:p>
          <a:p>
            <a:pPr marL="285750" indent="-285750" algn="l">
              <a:buFont typeface="Wingdings" panose="05000000000000000000" pitchFamily="2" charset="2"/>
              <a:buChar char="Ø"/>
            </a:pPr>
            <a:r>
              <a:rPr lang="en-US" b="0" i="0" dirty="0">
                <a:solidFill>
                  <a:srgbClr val="202124"/>
                </a:solidFill>
                <a:effectLst/>
                <a:latin typeface="Roboto" panose="02000000000000000000" pitchFamily="2" charset="0"/>
              </a:rPr>
              <a:t>Some of the major features of ART include the following:</a:t>
            </a:r>
          </a:p>
          <a:p>
            <a:pPr marL="285750" indent="-285750" algn="l">
              <a:buFont typeface="Wingdings" panose="05000000000000000000" pitchFamily="2" charset="2"/>
              <a:buChar char="Ø"/>
            </a:pPr>
            <a:endParaRPr lang="en-US" b="0" i="0" dirty="0">
              <a:solidFill>
                <a:srgbClr val="202124"/>
              </a:solidFill>
              <a:effectLst/>
              <a:latin typeface="Roboto" panose="02000000000000000000" pitchFamily="2" charset="0"/>
            </a:endParaRPr>
          </a:p>
          <a:p>
            <a:pPr marL="285750" indent="-285750">
              <a:buFont typeface="Wingdings" panose="05000000000000000000" pitchFamily="2" charset="2"/>
              <a:buChar char="§"/>
            </a:pPr>
            <a:r>
              <a:rPr lang="en-US" b="0" i="0" dirty="0">
                <a:solidFill>
                  <a:srgbClr val="202124"/>
                </a:solidFill>
                <a:effectLst/>
                <a:latin typeface="Roboto" panose="02000000000000000000" pitchFamily="2" charset="0"/>
              </a:rPr>
              <a:t>Ahead-of-time (AOT) and just-in-time (JIT) compilation</a:t>
            </a:r>
          </a:p>
          <a:p>
            <a:pPr marL="285750" indent="-285750">
              <a:buFont typeface="Wingdings" panose="05000000000000000000" pitchFamily="2" charset="2"/>
              <a:buChar char="§"/>
            </a:pPr>
            <a:r>
              <a:rPr lang="en-US" b="0" i="0" dirty="0">
                <a:solidFill>
                  <a:srgbClr val="202124"/>
                </a:solidFill>
                <a:effectLst/>
                <a:latin typeface="Roboto" panose="02000000000000000000" pitchFamily="2" charset="0"/>
              </a:rPr>
              <a:t>Optimized garbage collection (GC)</a:t>
            </a:r>
          </a:p>
          <a:p>
            <a:pPr marL="285750" indent="-285750">
              <a:buFont typeface="Wingdings" panose="05000000000000000000" pitchFamily="2" charset="2"/>
              <a:buChar char="§"/>
            </a:pPr>
            <a:r>
              <a:rPr lang="en-US" b="0" i="0" dirty="0">
                <a:solidFill>
                  <a:srgbClr val="202124"/>
                </a:solidFill>
                <a:effectLst/>
                <a:latin typeface="Roboto" panose="02000000000000000000" pitchFamily="2" charset="0"/>
              </a:rPr>
              <a:t>On Android 9 (API level 28) and higher, </a:t>
            </a:r>
            <a:r>
              <a:rPr lang="en-US" b="0" i="0" dirty="0">
                <a:solidFill>
                  <a:srgbClr val="202124"/>
                </a:solidFill>
                <a:effectLst/>
                <a:latin typeface="Roboto" panose="02000000000000000000" pitchFamily="2" charset="0"/>
                <a:hlinkClick r:id="rId2"/>
              </a:rPr>
              <a:t>conversion</a:t>
            </a:r>
            <a:r>
              <a:rPr lang="en-US" b="0" i="0" dirty="0">
                <a:solidFill>
                  <a:srgbClr val="202124"/>
                </a:solidFill>
                <a:effectLst/>
                <a:latin typeface="Roboto" panose="02000000000000000000" pitchFamily="2" charset="0"/>
              </a:rPr>
              <a:t> of an app package's DEX files to more compact machine code</a:t>
            </a:r>
          </a:p>
          <a:p>
            <a:pPr marL="285750" indent="-285750">
              <a:buFont typeface="Wingdings" panose="05000000000000000000" pitchFamily="2" charset="2"/>
              <a:buChar char="§"/>
            </a:pPr>
            <a:r>
              <a:rPr lang="en-US" b="0" i="0" dirty="0">
                <a:solidFill>
                  <a:srgbClr val="202124"/>
                </a:solidFill>
                <a:effectLst/>
                <a:latin typeface="Roboto" panose="02000000000000000000" pitchFamily="2" charset="0"/>
              </a:rPr>
              <a:t>Better debugging support, including a dedicated sampling profiler, detailed diagnostic exceptions and crash reporting, and the ability to set watchpoints to monitor specific fields</a:t>
            </a:r>
          </a:p>
          <a:p>
            <a:pPr marL="285750" indent="-285750">
              <a:buFont typeface="Wingdings" panose="05000000000000000000" pitchFamily="2" charset="2"/>
              <a:buChar char="§"/>
            </a:pPr>
            <a:endParaRPr lang="en-US" b="0" i="0" dirty="0">
              <a:solidFill>
                <a:srgbClr val="202124"/>
              </a:solidFill>
              <a:effectLst/>
              <a:latin typeface="Roboto" panose="02000000000000000000" pitchFamily="2" charset="0"/>
            </a:endParaRPr>
          </a:p>
          <a:p>
            <a:pPr marL="285750" indent="-285750">
              <a:buFont typeface="Wingdings" panose="05000000000000000000" pitchFamily="2" charset="2"/>
              <a:buChar char="Ø"/>
            </a:pPr>
            <a:r>
              <a:rPr lang="en-US" b="0" i="0" dirty="0">
                <a:effectLst/>
                <a:latin typeface="Söhne"/>
              </a:rPr>
              <a:t>ART also provides improved garbage collection, which is the process of freeing up memory that is no longer being used by an application.</a:t>
            </a:r>
          </a:p>
          <a:p>
            <a:pPr marL="285750" indent="-285750">
              <a:buFont typeface="Wingdings" panose="05000000000000000000" pitchFamily="2" charset="2"/>
              <a:buChar char="Ø"/>
            </a:pPr>
            <a:endParaRPr lang="en-US" b="0" i="0" dirty="0">
              <a:effectLst/>
              <a:latin typeface="Roboto" panose="02000000000000000000" pitchFamily="2" charset="0"/>
            </a:endParaRPr>
          </a:p>
          <a:p>
            <a:pPr marL="285750" indent="-285750">
              <a:buFont typeface="Wingdings" panose="05000000000000000000" pitchFamily="2" charset="2"/>
              <a:buChar char="Ø"/>
            </a:pPr>
            <a:r>
              <a:rPr lang="en-US" b="0" i="0" dirty="0">
                <a:effectLst/>
                <a:latin typeface="Söhne"/>
              </a:rPr>
              <a:t>Overall, ART is a key component of the Android operating system that helps to ensure that Android applications run efficiently and smoothly on a wide range of devices.</a:t>
            </a:r>
            <a:endParaRPr lang="en-US" dirty="0"/>
          </a:p>
        </p:txBody>
      </p:sp>
    </p:spTree>
    <p:extLst>
      <p:ext uri="{BB962C8B-B14F-4D97-AF65-F5344CB8AC3E}">
        <p14:creationId xmlns:p14="http://schemas.microsoft.com/office/powerpoint/2010/main" val="3043186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4B9AA6-954B-910F-1852-44D4B0487418}"/>
              </a:ext>
            </a:extLst>
          </p:cNvPr>
          <p:cNvSpPr txBox="1"/>
          <p:nvPr/>
        </p:nvSpPr>
        <p:spPr>
          <a:xfrm>
            <a:off x="531846" y="65314"/>
            <a:ext cx="10543592" cy="6063198"/>
          </a:xfrm>
          <a:prstGeom prst="rect">
            <a:avLst/>
          </a:prstGeom>
          <a:noFill/>
        </p:spPr>
        <p:txBody>
          <a:bodyPr wrap="square" rtlCol="0">
            <a:spAutoFit/>
          </a:bodyPr>
          <a:lstStyle/>
          <a:p>
            <a:pPr marL="342900" indent="-342900">
              <a:buFont typeface="Wingdings" panose="05000000000000000000" pitchFamily="2" charset="2"/>
              <a:buChar char="v"/>
            </a:pPr>
            <a:r>
              <a:rPr lang="en-US" sz="2400" b="0" i="0" dirty="0">
                <a:effectLst/>
                <a:latin typeface="Söhne"/>
              </a:rPr>
              <a:t>APPLICATION LAYER( SYSTEM AAPS)</a:t>
            </a:r>
          </a:p>
          <a:p>
            <a:pPr marL="285750" indent="-285750">
              <a:buFont typeface="Wingdings" panose="05000000000000000000" pitchFamily="2" charset="2"/>
              <a:buChar char="Ø"/>
            </a:pPr>
            <a:endParaRPr lang="en-US" dirty="0">
              <a:latin typeface="Söhne"/>
            </a:endParaRPr>
          </a:p>
          <a:p>
            <a:pPr marL="285750" indent="-285750">
              <a:buFont typeface="Wingdings" panose="05000000000000000000" pitchFamily="2" charset="2"/>
              <a:buChar char="Ø"/>
            </a:pPr>
            <a:endParaRPr lang="en-US" b="0" i="0" dirty="0">
              <a:effectLst/>
              <a:latin typeface="Söhne"/>
            </a:endParaRPr>
          </a:p>
          <a:p>
            <a:pPr marL="285750" indent="-285750">
              <a:buFont typeface="Wingdings" panose="05000000000000000000" pitchFamily="2" charset="2"/>
              <a:buChar char="Ø"/>
            </a:pPr>
            <a:r>
              <a:rPr lang="en-US" b="0" i="0" dirty="0">
                <a:effectLst/>
                <a:latin typeface="Söhne"/>
              </a:rPr>
              <a:t>The Application Layer is the topmost layer of the Android architecture and is where all user-facing applications run. This layer is responsible for providing the user interface and the functionality that the user interacts with.</a:t>
            </a:r>
          </a:p>
          <a:p>
            <a:endParaRPr lang="en-US" b="0" i="0" dirty="0">
              <a:effectLst/>
              <a:latin typeface="Söhne"/>
            </a:endParaRPr>
          </a:p>
          <a:p>
            <a:pPr marL="285750" indent="-285750">
              <a:buFont typeface="Wingdings" panose="05000000000000000000" pitchFamily="2" charset="2"/>
              <a:buChar char="Ø"/>
            </a:pPr>
            <a:r>
              <a:rPr lang="en-US" b="0" i="0" dirty="0">
                <a:effectLst/>
                <a:latin typeface="Söhne"/>
              </a:rPr>
              <a:t>Applications in the Android operating system are developed using the Java programming language and are packaged as APK (Android Package) files. These APK files contain all the resources required by the application, including the code, images, and other assets.</a:t>
            </a:r>
          </a:p>
          <a:p>
            <a:pPr marL="285750" indent="-285750">
              <a:buFont typeface="Wingdings" panose="05000000000000000000" pitchFamily="2" charset="2"/>
              <a:buChar char="Ø"/>
            </a:pPr>
            <a:endParaRPr lang="en-US" b="0" i="0" dirty="0">
              <a:effectLst/>
              <a:latin typeface="Söhne"/>
            </a:endParaRPr>
          </a:p>
          <a:p>
            <a:pPr marL="285750" indent="-285750">
              <a:buFont typeface="Wingdings" panose="05000000000000000000" pitchFamily="2" charset="2"/>
              <a:buChar char="Ø"/>
            </a:pPr>
            <a:r>
              <a:rPr lang="en-US" b="0" i="0" dirty="0">
                <a:effectLst/>
                <a:latin typeface="Söhne"/>
              </a:rPr>
              <a:t>The Application Layer in the Android architecture is a critical component, as it is responsible for providing the user experience and functionality that makes Android devices so useful and popular. Without this layer, users would not be able to interact with the Android operating system or use any of the applications that run on it.</a:t>
            </a:r>
          </a:p>
          <a:p>
            <a:pPr marL="285750" indent="-285750">
              <a:buFont typeface="Wingdings" panose="05000000000000000000" pitchFamily="2" charset="2"/>
              <a:buChar char="Ø"/>
            </a:pPr>
            <a:endParaRPr lang="en-US" b="0" i="0" dirty="0">
              <a:effectLst/>
              <a:latin typeface="Söhne"/>
            </a:endParaRPr>
          </a:p>
          <a:p>
            <a:pPr marL="285750" indent="-285750">
              <a:buFont typeface="Wingdings" panose="05000000000000000000" pitchFamily="2" charset="2"/>
              <a:buChar char="Ø"/>
            </a:pPr>
            <a:r>
              <a:rPr lang="en-US" b="0" i="0" dirty="0">
                <a:solidFill>
                  <a:srgbClr val="202124"/>
                </a:solidFill>
                <a:effectLst/>
                <a:latin typeface="Roboto" panose="02000000000000000000" pitchFamily="2" charset="0"/>
              </a:rPr>
              <a:t>Android comes with a set of core apps for email, SMS messaging, calendars, internet browsing, contacts, and more. Apps included with the platform have no special status among the apps the user chooses to install. So, a third-party app can become the user's default web browser, SMS messenger, or even the default keyboard. Some exceptions apply, such as the system's Settings app.</a:t>
            </a:r>
            <a:endParaRPr lang="en-US" dirty="0"/>
          </a:p>
        </p:txBody>
      </p:sp>
    </p:spTree>
    <p:extLst>
      <p:ext uri="{BB962C8B-B14F-4D97-AF65-F5344CB8AC3E}">
        <p14:creationId xmlns:p14="http://schemas.microsoft.com/office/powerpoint/2010/main" val="1217044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419C4E-2BB5-9A86-DF73-D112121A5C97}"/>
              </a:ext>
            </a:extLst>
          </p:cNvPr>
          <p:cNvSpPr txBox="1"/>
          <p:nvPr/>
        </p:nvSpPr>
        <p:spPr>
          <a:xfrm>
            <a:off x="903514" y="1828800"/>
            <a:ext cx="10384972" cy="4524315"/>
          </a:xfrm>
          <a:prstGeom prst="rect">
            <a:avLst/>
          </a:prstGeom>
          <a:noFill/>
        </p:spPr>
        <p:txBody>
          <a:bodyPr wrap="square" rtlCol="0">
            <a:spAutoFit/>
          </a:bodyPr>
          <a:lstStyle/>
          <a:p>
            <a:pPr marL="342900" indent="-342900" algn="l" fontAlgn="base">
              <a:buAutoNum type="arabicPeriod"/>
            </a:pPr>
            <a:r>
              <a:rPr lang="en-US" b="1" i="0" dirty="0">
                <a:solidFill>
                  <a:srgbClr val="273239"/>
                </a:solidFill>
                <a:effectLst/>
                <a:latin typeface="Nunito" pitchFamily="2" charset="0"/>
              </a:rPr>
              <a:t>iOS:</a:t>
            </a:r>
            <a:r>
              <a:rPr lang="en-US" b="0" i="0" dirty="0">
                <a:solidFill>
                  <a:srgbClr val="273239"/>
                </a:solidFill>
                <a:effectLst/>
                <a:latin typeface="Nunito" pitchFamily="2" charset="0"/>
              </a:rPr>
              <a:t> </a:t>
            </a:r>
          </a:p>
          <a:p>
            <a:pPr algn="l" fontAlgn="base"/>
            <a:br>
              <a:rPr lang="en-US" b="0" i="0" dirty="0">
                <a:solidFill>
                  <a:srgbClr val="273239"/>
                </a:solidFill>
                <a:effectLst/>
                <a:latin typeface="Nunito" pitchFamily="2" charset="0"/>
              </a:rPr>
            </a:br>
            <a:r>
              <a:rPr lang="en-US" b="0" i="0" dirty="0">
                <a:solidFill>
                  <a:srgbClr val="273239"/>
                </a:solidFill>
                <a:effectLst/>
                <a:latin typeface="Nunito" pitchFamily="2" charset="0"/>
              </a:rPr>
              <a:t>iOS is a mobile operating system that is provided by Apple Incorporation. It is mainly designed for Apple mobile devices like iPhone and iPod Touch. It was earlier known as iPhone OS. It is a Unix-like operating system that is based on Darwin’s (BSD) operating system. It is the world’s second most used mobile operating system after Android. It is mainly written in C, C++, Objective-C, assembly language, and Swift. The first version of iOS was launched in 2007. </a:t>
            </a:r>
          </a:p>
          <a:p>
            <a:pPr algn="l" fontAlgn="base"/>
            <a:r>
              <a:rPr lang="en-US" b="1" i="0" dirty="0">
                <a:solidFill>
                  <a:srgbClr val="273239"/>
                </a:solidFill>
                <a:effectLst/>
                <a:latin typeface="Nunito" pitchFamily="2" charset="0"/>
              </a:rPr>
              <a:t>2. </a:t>
            </a:r>
            <a:r>
              <a:rPr lang="en-US" b="1" i="0" u="sng" dirty="0">
                <a:solidFill>
                  <a:schemeClr val="tx1">
                    <a:lumMod val="95000"/>
                    <a:lumOff val="5000"/>
                  </a:schemeClr>
                </a:solidFill>
                <a:effectLst/>
                <a:latin typeface="Nunito" pitchFamily="2" charset="0"/>
                <a:hlinkClick r:id="rId2">
                  <a:extLst>
                    <a:ext uri="{A12FA001-AC4F-418D-AE19-62706E023703}">
                      <ahyp:hlinkClr xmlns:ahyp="http://schemas.microsoft.com/office/drawing/2018/hyperlinkcolor" val="tx"/>
                    </a:ext>
                  </a:extLst>
                </a:hlinkClick>
              </a:rPr>
              <a:t>Android</a:t>
            </a:r>
            <a:r>
              <a:rPr lang="en-US" b="1" i="0" u="sng" dirty="0">
                <a:solidFill>
                  <a:schemeClr val="tx1">
                    <a:lumMod val="95000"/>
                    <a:lumOff val="5000"/>
                  </a:schemeClr>
                </a:solidFill>
                <a:effectLst/>
                <a:latin typeface="Nunito" pitchFamily="2" charset="0"/>
              </a:rPr>
              <a:t> </a:t>
            </a:r>
            <a:r>
              <a:rPr lang="en-US" b="1" i="0" dirty="0">
                <a:solidFill>
                  <a:srgbClr val="273239"/>
                </a:solidFill>
                <a:effectLst/>
                <a:latin typeface="Nunito" pitchFamily="2" charset="0"/>
              </a:rPr>
              <a:t>:</a:t>
            </a:r>
            <a:r>
              <a:rPr lang="en-US" b="0" i="0" dirty="0">
                <a:solidFill>
                  <a:srgbClr val="273239"/>
                </a:solidFill>
                <a:effectLst/>
                <a:latin typeface="Nunito" pitchFamily="2" charset="0"/>
              </a:rPr>
              <a:t> </a:t>
            </a:r>
          </a:p>
          <a:p>
            <a:pPr algn="l" fontAlgn="base"/>
            <a:br>
              <a:rPr lang="en-US" b="0" i="0" dirty="0">
                <a:solidFill>
                  <a:srgbClr val="273239"/>
                </a:solidFill>
                <a:effectLst/>
                <a:latin typeface="Nunito" pitchFamily="2" charset="0"/>
              </a:rPr>
            </a:br>
            <a:r>
              <a:rPr lang="en-US" b="0" i="0" dirty="0">
                <a:solidFill>
                  <a:srgbClr val="273239"/>
                </a:solidFill>
                <a:effectLst/>
                <a:latin typeface="Nunito" pitchFamily="2" charset="0"/>
              </a:rPr>
              <a:t>Android is a mobile operating system that is provided by Google LLC. It is based on the modified version of the </a:t>
            </a:r>
            <a:r>
              <a:rPr lang="en-US" b="0" i="0" u="sng" dirty="0">
                <a:solidFill>
                  <a:srgbClr val="273239"/>
                </a:solidFill>
                <a:effectLst/>
                <a:latin typeface="Nunito" pitchFamily="2" charset="0"/>
                <a:hlinkClick r:id="rId3"/>
              </a:rPr>
              <a:t>Linux kernel</a:t>
            </a:r>
            <a:r>
              <a:rPr lang="en-US" b="0" i="0" dirty="0">
                <a:solidFill>
                  <a:srgbClr val="273239"/>
                </a:solidFill>
                <a:effectLst/>
                <a:latin typeface="Nunito" pitchFamily="2" charset="0"/>
              </a:rPr>
              <a:t> and other open-source software. It is specifically designed for touchscreen mobile devices like smartphones and tablets. It was developed using C, Java, C++, and other languages. The first version of Android was launched by Google in 2008. The latest stable version of Android is Android 10. It is provided totally free of cost. It is the most used operating system overall. </a:t>
            </a:r>
          </a:p>
          <a:p>
            <a:endParaRPr lang="en-US" dirty="0"/>
          </a:p>
        </p:txBody>
      </p:sp>
      <p:sp>
        <p:nvSpPr>
          <p:cNvPr id="5" name="TextBox 4">
            <a:extLst>
              <a:ext uri="{FF2B5EF4-FFF2-40B4-BE49-F238E27FC236}">
                <a16:creationId xmlns:a16="http://schemas.microsoft.com/office/drawing/2014/main" id="{632E234C-8982-5B22-CBB6-A7A8B785152D}"/>
              </a:ext>
            </a:extLst>
          </p:cNvPr>
          <p:cNvSpPr txBox="1"/>
          <p:nvPr/>
        </p:nvSpPr>
        <p:spPr>
          <a:xfrm>
            <a:off x="2528597" y="849086"/>
            <a:ext cx="6195526" cy="461665"/>
          </a:xfrm>
          <a:prstGeom prst="rect">
            <a:avLst/>
          </a:prstGeom>
          <a:noFill/>
        </p:spPr>
        <p:txBody>
          <a:bodyPr wrap="square" rtlCol="0">
            <a:spAutoFit/>
          </a:bodyPr>
          <a:lstStyle/>
          <a:p>
            <a:r>
              <a:rPr lang="en-US" sz="2400" dirty="0">
                <a:highlight>
                  <a:srgbClr val="FFFF00"/>
                </a:highlight>
              </a:rPr>
              <a:t>Comparison between Android OS Vs iPhone OS</a:t>
            </a:r>
          </a:p>
        </p:txBody>
      </p:sp>
    </p:spTree>
    <p:extLst>
      <p:ext uri="{BB962C8B-B14F-4D97-AF65-F5344CB8AC3E}">
        <p14:creationId xmlns:p14="http://schemas.microsoft.com/office/powerpoint/2010/main" val="14638751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Circuit</Template>
  <TotalTime>214</TotalTime>
  <Words>1998</Words>
  <Application>Microsoft Office PowerPoint</Application>
  <PresentationFormat>Widescreen</PresentationFormat>
  <Paragraphs>172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Garamond</vt:lpstr>
      <vt:lpstr>Heebo</vt:lpstr>
      <vt:lpstr>Nunito</vt:lpstr>
      <vt:lpstr>Roboto</vt:lpstr>
      <vt:lpstr>Söhne</vt:lpstr>
      <vt:lpstr>Wingdings</vt:lpstr>
      <vt:lpstr>Organic</vt:lpstr>
      <vt:lpstr>MOBILE OS</vt:lpstr>
      <vt:lpstr>PowerPoint Presentation</vt:lpstr>
      <vt:lpstr>PowerPoint Presentation</vt:lpstr>
      <vt:lpstr>ANDROID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Ayush Raj</dc:creator>
  <cp:lastModifiedBy>Vaibhav Ayush Raj</cp:lastModifiedBy>
  <cp:revision>4</cp:revision>
  <dcterms:created xsi:type="dcterms:W3CDTF">2023-05-05T09:11:17Z</dcterms:created>
  <dcterms:modified xsi:type="dcterms:W3CDTF">2023-05-07T18:29:34Z</dcterms:modified>
</cp:coreProperties>
</file>