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267" r:id="rId6"/>
    <p:sldId id="268" r:id="rId7"/>
    <p:sldId id="269" r:id="rId8"/>
    <p:sldId id="270" r:id="rId9"/>
    <p:sldId id="272" r:id="rId10"/>
    <p:sldId id="271"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jp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jp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azaadbatra/Covid" TargetMode="External"/><Relationship Id="rId2" Type="http://schemas.openxmlformats.org/officeDocument/2006/relationships/hyperlink" Target="https://youtu.be/mC47Z8IDuV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radhikasivagangai_rajkumar_ampba2021s@isb.edu" TargetMode="External"/><Relationship Id="rId2" Type="http://schemas.openxmlformats.org/officeDocument/2006/relationships/hyperlink" Target="mailto:aazaad_batra_ampba2021s@isb.edu"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4000" dirty="0"/>
              <a:t>#ISOLVE4ABILLION</a:t>
            </a:r>
            <a:br>
              <a:rPr lang="en-US" sz="4000" dirty="0"/>
            </a:br>
            <a:r>
              <a:rPr lang="en-US" sz="4000" dirty="0"/>
              <a:t>Prioritize vaccine delivery using AI/ML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85000" lnSpcReduction="20000"/>
          </a:bodyPr>
          <a:lstStyle/>
          <a:p>
            <a:r>
              <a:rPr lang="en-US" sz="1600" dirty="0"/>
              <a:t>EY Techathon 2021: #iSolve4aBillion Challenge</a:t>
            </a:r>
          </a:p>
          <a:p>
            <a:r>
              <a:rPr lang="en-US" sz="1600" dirty="0"/>
              <a:t>Aazaad Batra</a:t>
            </a:r>
          </a:p>
          <a:p>
            <a:r>
              <a:rPr lang="en-US" sz="1600" dirty="0"/>
              <a:t>Radhika Rajkumar</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3C63-AA92-4D58-90B4-EEC7FC666EE1}"/>
              </a:ext>
            </a:extLst>
          </p:cNvPr>
          <p:cNvSpPr>
            <a:spLocks noGrp="1"/>
          </p:cNvSpPr>
          <p:nvPr>
            <p:ph type="title"/>
          </p:nvPr>
        </p:nvSpPr>
        <p:spPr/>
        <p:txBody>
          <a:bodyPr/>
          <a:lstStyle/>
          <a:p>
            <a:r>
              <a:rPr lang="en-IN" dirty="0"/>
              <a:t>Team name and member details</a:t>
            </a:r>
          </a:p>
        </p:txBody>
      </p:sp>
      <p:sp>
        <p:nvSpPr>
          <p:cNvPr id="3" name="Content Placeholder 2">
            <a:extLst>
              <a:ext uri="{FF2B5EF4-FFF2-40B4-BE49-F238E27FC236}">
                <a16:creationId xmlns:a16="http://schemas.microsoft.com/office/drawing/2014/main" id="{6FB3E77F-CA8E-4E9C-91A7-299834E49B37}"/>
              </a:ext>
            </a:extLst>
          </p:cNvPr>
          <p:cNvSpPr>
            <a:spLocks noGrp="1"/>
          </p:cNvSpPr>
          <p:nvPr>
            <p:ph idx="1"/>
          </p:nvPr>
        </p:nvSpPr>
        <p:spPr/>
        <p:txBody>
          <a:bodyPr/>
          <a:lstStyle/>
          <a:p>
            <a:r>
              <a:rPr lang="en-IN" dirty="0"/>
              <a:t>1. Aazaad Batra</a:t>
            </a:r>
          </a:p>
          <a:p>
            <a:r>
              <a:rPr lang="en-IN" dirty="0"/>
              <a:t>2. Radhika Raj Kumar</a:t>
            </a:r>
          </a:p>
          <a:p>
            <a:endParaRPr lang="en-IN" dirty="0"/>
          </a:p>
          <a:p>
            <a:r>
              <a:rPr lang="en-IN" dirty="0"/>
              <a:t>Problem statement: India’s biggest delivery challenge</a:t>
            </a:r>
          </a:p>
          <a:p>
            <a:r>
              <a:rPr lang="en-IN" dirty="0"/>
              <a:t>Prioritize vaccine delivery using AI/ML</a:t>
            </a:r>
          </a:p>
        </p:txBody>
      </p:sp>
    </p:spTree>
    <p:extLst>
      <p:ext uri="{BB962C8B-B14F-4D97-AF65-F5344CB8AC3E}">
        <p14:creationId xmlns:p14="http://schemas.microsoft.com/office/powerpoint/2010/main" val="62085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AC07-CDD9-447E-8DD1-634F460F21AB}"/>
              </a:ext>
            </a:extLst>
          </p:cNvPr>
          <p:cNvSpPr>
            <a:spLocks noGrp="1"/>
          </p:cNvSpPr>
          <p:nvPr>
            <p:ph type="title"/>
          </p:nvPr>
        </p:nvSpPr>
        <p:spPr/>
        <p:txBody>
          <a:bodyPr/>
          <a:lstStyle/>
          <a:p>
            <a:r>
              <a:rPr lang="en-IN" dirty="0"/>
              <a:t>Problem statement – Our understanding</a:t>
            </a:r>
          </a:p>
        </p:txBody>
      </p:sp>
      <p:sp>
        <p:nvSpPr>
          <p:cNvPr id="3" name="Content Placeholder 2">
            <a:extLst>
              <a:ext uri="{FF2B5EF4-FFF2-40B4-BE49-F238E27FC236}">
                <a16:creationId xmlns:a16="http://schemas.microsoft.com/office/drawing/2014/main" id="{89B2FC85-BA8C-46D4-9097-6DD6A454D30B}"/>
              </a:ext>
            </a:extLst>
          </p:cNvPr>
          <p:cNvSpPr>
            <a:spLocks noGrp="1"/>
          </p:cNvSpPr>
          <p:nvPr>
            <p:ph idx="1"/>
          </p:nvPr>
        </p:nvSpPr>
        <p:spPr/>
        <p:txBody>
          <a:bodyPr/>
          <a:lstStyle/>
          <a:p>
            <a:pPr marL="0" indent="0">
              <a:buNone/>
            </a:pPr>
            <a:r>
              <a:rPr lang="en-IN" dirty="0"/>
              <a:t>There’s a huge challenge before the country, that of vaccinating its over 1 billion strong population. The challenge requires planning and prioritization so COVID-19 is arrested at the earliest without a chance of returning.</a:t>
            </a:r>
          </a:p>
          <a:p>
            <a:pPr marL="0" indent="0">
              <a:buNone/>
            </a:pPr>
            <a:r>
              <a:rPr lang="en-IN" dirty="0"/>
              <a:t>If people at the maximum risk of contracting the virus are not vaccinated on time, India will continue to have casualties since it will take longer to contain the spread of this devastating virus. </a:t>
            </a:r>
          </a:p>
          <a:p>
            <a:pPr marL="0" indent="0">
              <a:buNone/>
            </a:pPr>
            <a:r>
              <a:rPr lang="en-IN" dirty="0"/>
              <a:t>Delivery of this mammoth task also requires proper planning to ensure minimum disruption and adequate transportation and supply, keeping in mind limitations such as storage capacity, and more.</a:t>
            </a:r>
          </a:p>
        </p:txBody>
      </p:sp>
    </p:spTree>
    <p:extLst>
      <p:ext uri="{BB962C8B-B14F-4D97-AF65-F5344CB8AC3E}">
        <p14:creationId xmlns:p14="http://schemas.microsoft.com/office/powerpoint/2010/main" val="261704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A919-F253-421E-9C1C-37E18CA914A3}"/>
              </a:ext>
            </a:extLst>
          </p:cNvPr>
          <p:cNvSpPr>
            <a:spLocks noGrp="1"/>
          </p:cNvSpPr>
          <p:nvPr>
            <p:ph type="title"/>
          </p:nvPr>
        </p:nvSpPr>
        <p:spPr/>
        <p:txBody>
          <a:bodyPr/>
          <a:lstStyle/>
          <a:p>
            <a:r>
              <a:rPr lang="en-IN" dirty="0"/>
              <a:t>Solution</a:t>
            </a:r>
          </a:p>
        </p:txBody>
      </p:sp>
      <p:grpSp>
        <p:nvGrpSpPr>
          <p:cNvPr id="22" name="Group 21">
            <a:extLst>
              <a:ext uri="{FF2B5EF4-FFF2-40B4-BE49-F238E27FC236}">
                <a16:creationId xmlns:a16="http://schemas.microsoft.com/office/drawing/2014/main" id="{14CB8B30-DEB9-4D0C-A7FB-28F73F77B7D4}"/>
              </a:ext>
            </a:extLst>
          </p:cNvPr>
          <p:cNvGrpSpPr/>
          <p:nvPr/>
        </p:nvGrpSpPr>
        <p:grpSpPr>
          <a:xfrm>
            <a:off x="1216240" y="2019669"/>
            <a:ext cx="9939439" cy="4343032"/>
            <a:chOff x="1216241" y="2019669"/>
            <a:chExt cx="8116964" cy="3423575"/>
          </a:xfrm>
        </p:grpSpPr>
        <p:grpSp>
          <p:nvGrpSpPr>
            <p:cNvPr id="6" name="Group 5">
              <a:extLst>
                <a:ext uri="{FF2B5EF4-FFF2-40B4-BE49-F238E27FC236}">
                  <a16:creationId xmlns:a16="http://schemas.microsoft.com/office/drawing/2014/main" id="{BF366CF9-76FD-4436-9F83-D1FC6FFF5D70}"/>
                </a:ext>
              </a:extLst>
            </p:cNvPr>
            <p:cNvGrpSpPr/>
            <p:nvPr/>
          </p:nvGrpSpPr>
          <p:grpSpPr>
            <a:xfrm>
              <a:off x="1216241" y="2019669"/>
              <a:ext cx="2459114" cy="1513643"/>
              <a:chOff x="1216241" y="2019669"/>
              <a:chExt cx="2459114" cy="1513643"/>
            </a:xfrm>
          </p:grpSpPr>
          <p:sp>
            <p:nvSpPr>
              <p:cNvPr id="4" name="Rectangle: Top Corners Rounded 3">
                <a:extLst>
                  <a:ext uri="{FF2B5EF4-FFF2-40B4-BE49-F238E27FC236}">
                    <a16:creationId xmlns:a16="http://schemas.microsoft.com/office/drawing/2014/main" id="{9102BF1A-D54C-49E1-B1E8-1D1926AA9C08}"/>
                  </a:ext>
                </a:extLst>
              </p:cNvPr>
              <p:cNvSpPr/>
              <p:nvPr/>
            </p:nvSpPr>
            <p:spPr>
              <a:xfrm>
                <a:off x="1216241" y="2019669"/>
                <a:ext cx="2459114" cy="29296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How the solution will help solve the problem</a:t>
                </a:r>
              </a:p>
            </p:txBody>
          </p:sp>
          <p:sp>
            <p:nvSpPr>
              <p:cNvPr id="5" name="Rectangle 4">
                <a:extLst>
                  <a:ext uri="{FF2B5EF4-FFF2-40B4-BE49-F238E27FC236}">
                    <a16:creationId xmlns:a16="http://schemas.microsoft.com/office/drawing/2014/main" id="{01933881-B47A-45E2-AD50-809999BCF393}"/>
                  </a:ext>
                </a:extLst>
              </p:cNvPr>
              <p:cNvSpPr/>
              <p:nvPr/>
            </p:nvSpPr>
            <p:spPr>
              <a:xfrm>
                <a:off x="1216241" y="2317071"/>
                <a:ext cx="2459114" cy="1216241"/>
              </a:xfrm>
              <a:prstGeom prst="rect">
                <a:avLst/>
              </a:prstGeom>
              <a:gradFill flip="none" rotWithShape="1">
                <a:gsLst>
                  <a:gs pos="0">
                    <a:schemeClr val="bg1">
                      <a:lumMod val="85000"/>
                      <a:shade val="30000"/>
                      <a:satMod val="115000"/>
                    </a:schemeClr>
                  </a:gs>
                  <a:gs pos="15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Wingdings" panose="05000000000000000000" pitchFamily="2" charset="2"/>
                  <a:buChar char="§"/>
                </a:pPr>
                <a:r>
                  <a:rPr lang="en-IN" sz="1200" dirty="0">
                    <a:solidFill>
                      <a:schemeClr val="tx1"/>
                    </a:solidFill>
                  </a:rPr>
                  <a:t>The solution uses machine learning to accurately identify the segments of population that should be prioritized for vaccination.</a:t>
                </a:r>
              </a:p>
              <a:p>
                <a:pPr marL="171450" indent="-171450">
                  <a:buFont typeface="Wingdings" panose="05000000000000000000" pitchFamily="2" charset="2"/>
                  <a:buChar char="§"/>
                </a:pPr>
                <a:r>
                  <a:rPr lang="en-IN" sz="1200" dirty="0">
                    <a:solidFill>
                      <a:schemeClr val="tx1"/>
                    </a:solidFill>
                  </a:rPr>
                  <a:t>Such prioritization will help ensure the most vulnerable and at risk of coming in contact with others are vaccinated first so the virus is contained at the earliest.</a:t>
                </a:r>
              </a:p>
            </p:txBody>
          </p:sp>
        </p:grpSp>
        <p:grpSp>
          <p:nvGrpSpPr>
            <p:cNvPr id="7" name="Group 6">
              <a:extLst>
                <a:ext uri="{FF2B5EF4-FFF2-40B4-BE49-F238E27FC236}">
                  <a16:creationId xmlns:a16="http://schemas.microsoft.com/office/drawing/2014/main" id="{44EFBF9C-372A-400A-884B-A339653881E1}"/>
                </a:ext>
              </a:extLst>
            </p:cNvPr>
            <p:cNvGrpSpPr/>
            <p:nvPr/>
          </p:nvGrpSpPr>
          <p:grpSpPr>
            <a:xfrm>
              <a:off x="4045166" y="2019669"/>
              <a:ext cx="2459114" cy="1513643"/>
              <a:chOff x="1216241" y="2019669"/>
              <a:chExt cx="2459114" cy="1513643"/>
            </a:xfrm>
          </p:grpSpPr>
          <p:sp>
            <p:nvSpPr>
              <p:cNvPr id="8" name="Rectangle: Top Corners Rounded 7">
                <a:extLst>
                  <a:ext uri="{FF2B5EF4-FFF2-40B4-BE49-F238E27FC236}">
                    <a16:creationId xmlns:a16="http://schemas.microsoft.com/office/drawing/2014/main" id="{553D97CF-C237-4308-9F94-D4B3CEC7A273}"/>
                  </a:ext>
                </a:extLst>
              </p:cNvPr>
              <p:cNvSpPr/>
              <p:nvPr/>
            </p:nvSpPr>
            <p:spPr>
              <a:xfrm>
                <a:off x="1216241" y="2019669"/>
                <a:ext cx="2459114" cy="29296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Impact metrics to analyze the efficacy</a:t>
                </a:r>
              </a:p>
            </p:txBody>
          </p:sp>
          <p:sp>
            <p:nvSpPr>
              <p:cNvPr id="9" name="Rectangle 8">
                <a:extLst>
                  <a:ext uri="{FF2B5EF4-FFF2-40B4-BE49-F238E27FC236}">
                    <a16:creationId xmlns:a16="http://schemas.microsoft.com/office/drawing/2014/main" id="{6F6426E8-4669-43DB-BFE2-E4C7773FED4C}"/>
                  </a:ext>
                </a:extLst>
              </p:cNvPr>
              <p:cNvSpPr/>
              <p:nvPr/>
            </p:nvSpPr>
            <p:spPr>
              <a:xfrm>
                <a:off x="1216241" y="2317071"/>
                <a:ext cx="2459114" cy="1216241"/>
              </a:xfrm>
              <a:prstGeom prst="rect">
                <a:avLst/>
              </a:prstGeom>
              <a:gradFill flip="none" rotWithShape="1">
                <a:gsLst>
                  <a:gs pos="0">
                    <a:schemeClr val="bg1">
                      <a:lumMod val="85000"/>
                      <a:shade val="30000"/>
                      <a:satMod val="115000"/>
                    </a:schemeClr>
                  </a:gs>
                  <a:gs pos="15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r>
                  <a:rPr lang="en-IN" sz="1200" dirty="0">
                    <a:solidFill>
                      <a:schemeClr val="tx1"/>
                    </a:solidFill>
                  </a:rPr>
                  <a:t>Sero survey results</a:t>
                </a:r>
              </a:p>
              <a:p>
                <a:pPr marL="285750" indent="-285750">
                  <a:buFont typeface="Wingdings" panose="05000000000000000000" pitchFamily="2" charset="2"/>
                  <a:buChar char="§"/>
                </a:pPr>
                <a:r>
                  <a:rPr lang="en-IN" sz="1200" dirty="0">
                    <a:solidFill>
                      <a:schemeClr val="tx1"/>
                    </a:solidFill>
                  </a:rPr>
                  <a:t>Distribution across the country such that no state is lacking and no state has excess of the limited vaccine available for administration initially.</a:t>
                </a:r>
              </a:p>
            </p:txBody>
          </p:sp>
        </p:grpSp>
        <p:grpSp>
          <p:nvGrpSpPr>
            <p:cNvPr id="10" name="Group 9">
              <a:extLst>
                <a:ext uri="{FF2B5EF4-FFF2-40B4-BE49-F238E27FC236}">
                  <a16:creationId xmlns:a16="http://schemas.microsoft.com/office/drawing/2014/main" id="{64EFCBEA-6753-42D6-989E-797DE91B62B0}"/>
                </a:ext>
              </a:extLst>
            </p:cNvPr>
            <p:cNvGrpSpPr/>
            <p:nvPr/>
          </p:nvGrpSpPr>
          <p:grpSpPr>
            <a:xfrm>
              <a:off x="6874091" y="2019669"/>
              <a:ext cx="2459114" cy="1513643"/>
              <a:chOff x="1216241" y="2019669"/>
              <a:chExt cx="2459114" cy="1513643"/>
            </a:xfrm>
          </p:grpSpPr>
          <p:sp>
            <p:nvSpPr>
              <p:cNvPr id="11" name="Rectangle: Top Corners Rounded 10">
                <a:extLst>
                  <a:ext uri="{FF2B5EF4-FFF2-40B4-BE49-F238E27FC236}">
                    <a16:creationId xmlns:a16="http://schemas.microsoft.com/office/drawing/2014/main" id="{454BA2E0-F811-4DE1-8E4D-4A505A54C796}"/>
                  </a:ext>
                </a:extLst>
              </p:cNvPr>
              <p:cNvSpPr/>
              <p:nvPr/>
            </p:nvSpPr>
            <p:spPr>
              <a:xfrm>
                <a:off x="1216241" y="2019669"/>
                <a:ext cx="2459114" cy="29296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Framework / Tools / Technology </a:t>
                </a:r>
              </a:p>
            </p:txBody>
          </p:sp>
          <p:sp>
            <p:nvSpPr>
              <p:cNvPr id="12" name="Rectangle 11">
                <a:extLst>
                  <a:ext uri="{FF2B5EF4-FFF2-40B4-BE49-F238E27FC236}">
                    <a16:creationId xmlns:a16="http://schemas.microsoft.com/office/drawing/2014/main" id="{4D4DF93F-8CBF-4110-877A-E4D5AE68BC47}"/>
                  </a:ext>
                </a:extLst>
              </p:cNvPr>
              <p:cNvSpPr/>
              <p:nvPr/>
            </p:nvSpPr>
            <p:spPr>
              <a:xfrm>
                <a:off x="1216241" y="2317071"/>
                <a:ext cx="2459114" cy="1216241"/>
              </a:xfrm>
              <a:prstGeom prst="rect">
                <a:avLst/>
              </a:prstGeom>
              <a:gradFill flip="none" rotWithShape="1">
                <a:gsLst>
                  <a:gs pos="0">
                    <a:schemeClr val="bg1">
                      <a:lumMod val="85000"/>
                      <a:shade val="30000"/>
                      <a:satMod val="115000"/>
                    </a:schemeClr>
                  </a:gs>
                  <a:gs pos="15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r>
                  <a:rPr lang="en-IN" sz="1200" dirty="0">
                    <a:solidFill>
                      <a:schemeClr val="tx1"/>
                    </a:solidFill>
                  </a:rPr>
                  <a:t>Machine learning</a:t>
                </a:r>
              </a:p>
              <a:p>
                <a:pPr marL="285750" indent="-285750">
                  <a:buFont typeface="Wingdings" panose="05000000000000000000" pitchFamily="2" charset="2"/>
                  <a:buChar char="§"/>
                </a:pPr>
                <a:r>
                  <a:rPr lang="en-IN" sz="1200" dirty="0">
                    <a:solidFill>
                      <a:schemeClr val="tx1"/>
                    </a:solidFill>
                  </a:rPr>
                  <a:t>Language: Python</a:t>
                </a:r>
              </a:p>
              <a:p>
                <a:pPr marL="285750" indent="-285750">
                  <a:buFont typeface="Wingdings" panose="05000000000000000000" pitchFamily="2" charset="2"/>
                  <a:buChar char="§"/>
                </a:pPr>
                <a:r>
                  <a:rPr lang="en-IN" sz="1200" dirty="0">
                    <a:solidFill>
                      <a:schemeClr val="tx1"/>
                    </a:solidFill>
                  </a:rPr>
                  <a:t>Key algorithm Random Forest</a:t>
                </a:r>
              </a:p>
              <a:p>
                <a:pPr marL="285750" indent="-285750">
                  <a:buFont typeface="Wingdings" panose="05000000000000000000" pitchFamily="2" charset="2"/>
                  <a:buChar char="§"/>
                </a:pPr>
                <a:r>
                  <a:rPr lang="en-IN" sz="1200" dirty="0">
                    <a:solidFill>
                      <a:schemeClr val="tx1"/>
                    </a:solidFill>
                  </a:rPr>
                  <a:t>Method: Clustering and classification </a:t>
                </a:r>
              </a:p>
            </p:txBody>
          </p:sp>
        </p:grpSp>
        <p:grpSp>
          <p:nvGrpSpPr>
            <p:cNvPr id="13" name="Group 12">
              <a:extLst>
                <a:ext uri="{FF2B5EF4-FFF2-40B4-BE49-F238E27FC236}">
                  <a16:creationId xmlns:a16="http://schemas.microsoft.com/office/drawing/2014/main" id="{24ECAAD8-40A1-47FA-B126-7778189323B3}"/>
                </a:ext>
              </a:extLst>
            </p:cNvPr>
            <p:cNvGrpSpPr/>
            <p:nvPr/>
          </p:nvGrpSpPr>
          <p:grpSpPr>
            <a:xfrm>
              <a:off x="1216241" y="3801962"/>
              <a:ext cx="2459114" cy="1641280"/>
              <a:chOff x="1216241" y="1944587"/>
              <a:chExt cx="2459114" cy="1641280"/>
            </a:xfrm>
          </p:grpSpPr>
          <p:sp>
            <p:nvSpPr>
              <p:cNvPr id="14" name="Rectangle: Top Corners Rounded 13">
                <a:extLst>
                  <a:ext uri="{FF2B5EF4-FFF2-40B4-BE49-F238E27FC236}">
                    <a16:creationId xmlns:a16="http://schemas.microsoft.com/office/drawing/2014/main" id="{E8E9FC92-5621-4D9D-AFAA-BEC33D1FFCA0}"/>
                  </a:ext>
                </a:extLst>
              </p:cNvPr>
              <p:cNvSpPr/>
              <p:nvPr/>
            </p:nvSpPr>
            <p:spPr>
              <a:xfrm>
                <a:off x="1216241" y="1944587"/>
                <a:ext cx="2459114" cy="29296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Assumptions, constraints, decision points</a:t>
                </a:r>
              </a:p>
            </p:txBody>
          </p:sp>
          <p:sp>
            <p:nvSpPr>
              <p:cNvPr id="15" name="Rectangle 14">
                <a:extLst>
                  <a:ext uri="{FF2B5EF4-FFF2-40B4-BE49-F238E27FC236}">
                    <a16:creationId xmlns:a16="http://schemas.microsoft.com/office/drawing/2014/main" id="{4CEFFDDD-DE89-4558-B698-74FEBE1FA11F}"/>
                  </a:ext>
                </a:extLst>
              </p:cNvPr>
              <p:cNvSpPr/>
              <p:nvPr/>
            </p:nvSpPr>
            <p:spPr>
              <a:xfrm>
                <a:off x="1216241" y="2237549"/>
                <a:ext cx="2459114" cy="1348318"/>
              </a:xfrm>
              <a:prstGeom prst="rect">
                <a:avLst/>
              </a:prstGeom>
              <a:gradFill flip="none" rotWithShape="1">
                <a:gsLst>
                  <a:gs pos="0">
                    <a:schemeClr val="bg1">
                      <a:lumMod val="85000"/>
                      <a:shade val="30000"/>
                      <a:satMod val="115000"/>
                    </a:schemeClr>
                  </a:gs>
                  <a:gs pos="15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r>
                  <a:rPr lang="en-IN" sz="1200" dirty="0">
                    <a:solidFill>
                      <a:schemeClr val="tx1"/>
                    </a:solidFill>
                  </a:rPr>
                  <a:t>Constraint: Data is available at the state level and some publicly available data is dated. ML requires comprehensive and large datasets such as test reports and CT values of infected patients and more.</a:t>
                </a:r>
              </a:p>
            </p:txBody>
          </p:sp>
        </p:grpSp>
        <p:grpSp>
          <p:nvGrpSpPr>
            <p:cNvPr id="16" name="Group 15">
              <a:extLst>
                <a:ext uri="{FF2B5EF4-FFF2-40B4-BE49-F238E27FC236}">
                  <a16:creationId xmlns:a16="http://schemas.microsoft.com/office/drawing/2014/main" id="{0368D96A-7E00-429F-AFA0-6B314DD185FD}"/>
                </a:ext>
              </a:extLst>
            </p:cNvPr>
            <p:cNvGrpSpPr/>
            <p:nvPr/>
          </p:nvGrpSpPr>
          <p:grpSpPr>
            <a:xfrm>
              <a:off x="4045166" y="3801962"/>
              <a:ext cx="2459114" cy="1641280"/>
              <a:chOff x="1216241" y="1944587"/>
              <a:chExt cx="2459114" cy="1641280"/>
            </a:xfrm>
          </p:grpSpPr>
          <p:sp>
            <p:nvSpPr>
              <p:cNvPr id="17" name="Rectangle: Top Corners Rounded 16">
                <a:extLst>
                  <a:ext uri="{FF2B5EF4-FFF2-40B4-BE49-F238E27FC236}">
                    <a16:creationId xmlns:a16="http://schemas.microsoft.com/office/drawing/2014/main" id="{7A7A32D9-A3EC-4ADA-AA63-DA2468B04145}"/>
                  </a:ext>
                </a:extLst>
              </p:cNvPr>
              <p:cNvSpPr/>
              <p:nvPr/>
            </p:nvSpPr>
            <p:spPr>
              <a:xfrm>
                <a:off x="1216241" y="1944587"/>
                <a:ext cx="2459114" cy="29296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Ease of implementation</a:t>
                </a:r>
              </a:p>
            </p:txBody>
          </p:sp>
          <p:sp>
            <p:nvSpPr>
              <p:cNvPr id="18" name="Rectangle 17">
                <a:extLst>
                  <a:ext uri="{FF2B5EF4-FFF2-40B4-BE49-F238E27FC236}">
                    <a16:creationId xmlns:a16="http://schemas.microsoft.com/office/drawing/2014/main" id="{06302DB4-DB6F-4579-B59B-B06D4BB5D83F}"/>
                  </a:ext>
                </a:extLst>
              </p:cNvPr>
              <p:cNvSpPr/>
              <p:nvPr/>
            </p:nvSpPr>
            <p:spPr>
              <a:xfrm>
                <a:off x="1216241" y="2237549"/>
                <a:ext cx="2459114" cy="1348318"/>
              </a:xfrm>
              <a:prstGeom prst="rect">
                <a:avLst/>
              </a:prstGeom>
              <a:gradFill flip="none" rotWithShape="1">
                <a:gsLst>
                  <a:gs pos="0">
                    <a:schemeClr val="bg1">
                      <a:lumMod val="85000"/>
                      <a:shade val="30000"/>
                      <a:satMod val="115000"/>
                    </a:schemeClr>
                  </a:gs>
                  <a:gs pos="15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r>
                  <a:rPr lang="en-IN" sz="1200" dirty="0">
                    <a:solidFill>
                      <a:schemeClr val="tx1"/>
                    </a:solidFill>
                  </a:rPr>
                  <a:t>The solution accurately identifies the population to be prioritized. </a:t>
                </a:r>
              </a:p>
              <a:p>
                <a:pPr marL="285750" indent="-285750">
                  <a:buFont typeface="Wingdings" panose="05000000000000000000" pitchFamily="2" charset="2"/>
                  <a:buChar char="§"/>
                </a:pPr>
                <a:r>
                  <a:rPr lang="en-IN" sz="1200" dirty="0">
                    <a:solidFill>
                      <a:schemeClr val="tx1"/>
                    </a:solidFill>
                  </a:rPr>
                  <a:t>Next, identified population needs to be located and vaccinated. Approaches could include collaborating with organizations for vaccination drives. </a:t>
                </a:r>
              </a:p>
              <a:p>
                <a:pPr marL="285750" indent="-285750">
                  <a:buFont typeface="Wingdings" panose="05000000000000000000" pitchFamily="2" charset="2"/>
                  <a:buChar char="§"/>
                </a:pPr>
                <a:r>
                  <a:rPr lang="en-IN" sz="1200" dirty="0">
                    <a:solidFill>
                      <a:schemeClr val="tx1"/>
                    </a:solidFill>
                  </a:rPr>
                  <a:t>For densely populated areas or slums vaccine must be administered at minimal cost.</a:t>
                </a:r>
              </a:p>
            </p:txBody>
          </p:sp>
        </p:grpSp>
        <p:grpSp>
          <p:nvGrpSpPr>
            <p:cNvPr id="19" name="Group 18">
              <a:extLst>
                <a:ext uri="{FF2B5EF4-FFF2-40B4-BE49-F238E27FC236}">
                  <a16:creationId xmlns:a16="http://schemas.microsoft.com/office/drawing/2014/main" id="{AB29EA06-9977-4E6E-8158-593C652B14E1}"/>
                </a:ext>
              </a:extLst>
            </p:cNvPr>
            <p:cNvGrpSpPr/>
            <p:nvPr/>
          </p:nvGrpSpPr>
          <p:grpSpPr>
            <a:xfrm>
              <a:off x="6874091" y="3801962"/>
              <a:ext cx="2459114" cy="1641282"/>
              <a:chOff x="1216241" y="1944587"/>
              <a:chExt cx="2459114" cy="1641282"/>
            </a:xfrm>
          </p:grpSpPr>
          <p:sp>
            <p:nvSpPr>
              <p:cNvPr id="20" name="Rectangle: Top Corners Rounded 19">
                <a:extLst>
                  <a:ext uri="{FF2B5EF4-FFF2-40B4-BE49-F238E27FC236}">
                    <a16:creationId xmlns:a16="http://schemas.microsoft.com/office/drawing/2014/main" id="{F0C28B0C-0205-450F-BEF5-86AAFE5465D3}"/>
                  </a:ext>
                </a:extLst>
              </p:cNvPr>
              <p:cNvSpPr/>
              <p:nvPr/>
            </p:nvSpPr>
            <p:spPr>
              <a:xfrm>
                <a:off x="1216241" y="1944587"/>
                <a:ext cx="2459114" cy="29296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Extent of scalability</a:t>
                </a:r>
              </a:p>
            </p:txBody>
          </p:sp>
          <p:sp>
            <p:nvSpPr>
              <p:cNvPr id="21" name="Rectangle 20">
                <a:extLst>
                  <a:ext uri="{FF2B5EF4-FFF2-40B4-BE49-F238E27FC236}">
                    <a16:creationId xmlns:a16="http://schemas.microsoft.com/office/drawing/2014/main" id="{8858C71F-4DDA-410C-A43A-5C6507C6DAD7}"/>
                  </a:ext>
                </a:extLst>
              </p:cNvPr>
              <p:cNvSpPr/>
              <p:nvPr/>
            </p:nvSpPr>
            <p:spPr>
              <a:xfrm>
                <a:off x="1216241" y="2237551"/>
                <a:ext cx="2459114" cy="1348318"/>
              </a:xfrm>
              <a:prstGeom prst="rect">
                <a:avLst/>
              </a:prstGeom>
              <a:gradFill flip="none" rotWithShape="1">
                <a:gsLst>
                  <a:gs pos="0">
                    <a:schemeClr val="bg1">
                      <a:lumMod val="85000"/>
                      <a:shade val="30000"/>
                      <a:satMod val="115000"/>
                    </a:schemeClr>
                  </a:gs>
                  <a:gs pos="15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Wingdings" panose="05000000000000000000" pitchFamily="2" charset="2"/>
                  <a:buChar char="§"/>
                </a:pPr>
                <a:r>
                  <a:rPr lang="en-IN" sz="1200" dirty="0">
                    <a:solidFill>
                      <a:schemeClr val="tx1"/>
                    </a:solidFill>
                  </a:rPr>
                  <a:t>The code can be modified easily to accommodate a larger dataset if made available. </a:t>
                </a:r>
              </a:p>
              <a:p>
                <a:pPr marL="171450" indent="-171450">
                  <a:buFont typeface="Wingdings" panose="05000000000000000000" pitchFamily="2" charset="2"/>
                  <a:buChar char="§"/>
                </a:pPr>
                <a:r>
                  <a:rPr lang="en-IN" sz="1200" dirty="0">
                    <a:solidFill>
                      <a:schemeClr val="tx1"/>
                    </a:solidFill>
                  </a:rPr>
                  <a:t>Once the ML model is trained and tested, the solution can be used by various states, cities, towns, villages and talukas by using an API.</a:t>
                </a:r>
              </a:p>
              <a:p>
                <a:pPr algn="just"/>
                <a:r>
                  <a:rPr lang="en-IN" sz="1000" dirty="0">
                    <a:solidFill>
                      <a:schemeClr val="tx1"/>
                    </a:solidFill>
                  </a:rPr>
                  <a:t>*The prototype doesn’t include all the steps mentioned here.</a:t>
                </a:r>
              </a:p>
            </p:txBody>
          </p:sp>
        </p:grpSp>
      </p:grpSp>
    </p:spTree>
    <p:extLst>
      <p:ext uri="{BB962C8B-B14F-4D97-AF65-F5344CB8AC3E}">
        <p14:creationId xmlns:p14="http://schemas.microsoft.com/office/powerpoint/2010/main" val="86841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8C14-6421-4CE8-8AF5-BDE646A94F3A}"/>
              </a:ext>
            </a:extLst>
          </p:cNvPr>
          <p:cNvSpPr>
            <a:spLocks noGrp="1"/>
          </p:cNvSpPr>
          <p:nvPr>
            <p:ph type="title" idx="4294967295"/>
          </p:nvPr>
        </p:nvSpPr>
        <p:spPr>
          <a:xfrm>
            <a:off x="117765" y="77414"/>
            <a:ext cx="10058400" cy="812662"/>
          </a:xfrm>
        </p:spPr>
        <p:txBody>
          <a:bodyPr/>
          <a:lstStyle/>
          <a:p>
            <a:r>
              <a:rPr lang="en-IN" dirty="0"/>
              <a:t>Methodology / Approach / Pipeline</a:t>
            </a:r>
          </a:p>
        </p:txBody>
      </p:sp>
      <p:grpSp>
        <p:nvGrpSpPr>
          <p:cNvPr id="43" name="Group 42">
            <a:extLst>
              <a:ext uri="{FF2B5EF4-FFF2-40B4-BE49-F238E27FC236}">
                <a16:creationId xmlns:a16="http://schemas.microsoft.com/office/drawing/2014/main" id="{928CA330-D3D4-4871-AD7C-71FFF2301C56}"/>
              </a:ext>
            </a:extLst>
          </p:cNvPr>
          <p:cNvGrpSpPr/>
          <p:nvPr/>
        </p:nvGrpSpPr>
        <p:grpSpPr>
          <a:xfrm>
            <a:off x="230332" y="1098030"/>
            <a:ext cx="11731335" cy="5254945"/>
            <a:chOff x="117765" y="1117080"/>
            <a:chExt cx="8346349" cy="5254945"/>
          </a:xfrm>
        </p:grpSpPr>
        <p:sp>
          <p:nvSpPr>
            <p:cNvPr id="4" name="Rectangle 3">
              <a:extLst>
                <a:ext uri="{FF2B5EF4-FFF2-40B4-BE49-F238E27FC236}">
                  <a16:creationId xmlns:a16="http://schemas.microsoft.com/office/drawing/2014/main" id="{545FBA81-3916-4111-80C2-AF4A9A432878}"/>
                </a:ext>
              </a:extLst>
            </p:cNvPr>
            <p:cNvSpPr/>
            <p:nvPr/>
          </p:nvSpPr>
          <p:spPr>
            <a:xfrm>
              <a:off x="6722535" y="1117080"/>
              <a:ext cx="1508748" cy="26672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6B91143-2643-4041-9296-F49180A057BB}"/>
                </a:ext>
              </a:extLst>
            </p:cNvPr>
            <p:cNvSpPr/>
            <p:nvPr/>
          </p:nvSpPr>
          <p:spPr>
            <a:xfrm>
              <a:off x="4249248" y="2531732"/>
              <a:ext cx="1766067" cy="1445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64DC6B-CE13-4C27-B8B4-09F3AEC51B92}"/>
                </a:ext>
              </a:extLst>
            </p:cNvPr>
            <p:cNvSpPr/>
            <p:nvPr/>
          </p:nvSpPr>
          <p:spPr>
            <a:xfrm>
              <a:off x="117765" y="2249509"/>
              <a:ext cx="1766067" cy="41225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36686095-B3E0-4130-8FCB-F865EDFA2450}"/>
                </a:ext>
              </a:extLst>
            </p:cNvPr>
            <p:cNvGrpSpPr/>
            <p:nvPr/>
          </p:nvGrpSpPr>
          <p:grpSpPr>
            <a:xfrm>
              <a:off x="290752" y="1182808"/>
              <a:ext cx="1420091" cy="1088331"/>
              <a:chOff x="291333" y="2237232"/>
              <a:chExt cx="1420091" cy="989392"/>
            </a:xfrm>
          </p:grpSpPr>
          <p:pic>
            <p:nvPicPr>
              <p:cNvPr id="8" name="Picture 7">
                <a:extLst>
                  <a:ext uri="{FF2B5EF4-FFF2-40B4-BE49-F238E27FC236}">
                    <a16:creationId xmlns:a16="http://schemas.microsoft.com/office/drawing/2014/main" id="{6FCA90C5-5B5B-4C77-ABC8-7F18ED416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079" y="2237232"/>
                <a:ext cx="634598" cy="626174"/>
              </a:xfrm>
              <a:prstGeom prst="rect">
                <a:avLst/>
              </a:prstGeom>
            </p:spPr>
          </p:pic>
          <p:sp>
            <p:nvSpPr>
              <p:cNvPr id="9" name="TextBox 8">
                <a:extLst>
                  <a:ext uri="{FF2B5EF4-FFF2-40B4-BE49-F238E27FC236}">
                    <a16:creationId xmlns:a16="http://schemas.microsoft.com/office/drawing/2014/main" id="{8275037F-AF51-4BC8-AC3A-8D80B7F0C6CF}"/>
                  </a:ext>
                </a:extLst>
              </p:cNvPr>
              <p:cNvSpPr txBox="1"/>
              <p:nvPr/>
            </p:nvSpPr>
            <p:spPr>
              <a:xfrm>
                <a:off x="291333" y="2918847"/>
                <a:ext cx="1420091" cy="307777"/>
              </a:xfrm>
              <a:prstGeom prst="rect">
                <a:avLst/>
              </a:prstGeom>
              <a:noFill/>
            </p:spPr>
            <p:txBody>
              <a:bodyPr wrap="square" rtlCol="0">
                <a:spAutoFit/>
              </a:bodyPr>
              <a:lstStyle/>
              <a:p>
                <a:pPr algn="ctr"/>
                <a:r>
                  <a:rPr lang="en-US" sz="1400" dirty="0">
                    <a:latin typeface="+mj-lt"/>
                  </a:rPr>
                  <a:t>Input data</a:t>
                </a:r>
              </a:p>
            </p:txBody>
          </p:sp>
        </p:grpSp>
        <p:sp>
          <p:nvSpPr>
            <p:cNvPr id="10" name="TextBox 9">
              <a:extLst>
                <a:ext uri="{FF2B5EF4-FFF2-40B4-BE49-F238E27FC236}">
                  <a16:creationId xmlns:a16="http://schemas.microsoft.com/office/drawing/2014/main" id="{EBB6CC73-5030-4F2A-AB62-91A02E9F9D97}"/>
                </a:ext>
              </a:extLst>
            </p:cNvPr>
            <p:cNvSpPr txBox="1"/>
            <p:nvPr/>
          </p:nvSpPr>
          <p:spPr>
            <a:xfrm>
              <a:off x="117766" y="2223052"/>
              <a:ext cx="1742063" cy="2492990"/>
            </a:xfrm>
            <a:prstGeom prst="rect">
              <a:avLst/>
            </a:prstGeom>
            <a:noFill/>
          </p:spPr>
          <p:txBody>
            <a:bodyPr wrap="square" rtlCol="0">
              <a:spAutoFit/>
            </a:bodyPr>
            <a:lstStyle/>
            <a:p>
              <a:pPr marL="171450" indent="-171450">
                <a:buFont typeface="Arial" panose="020B0604020202020204" pitchFamily="34" charset="0"/>
                <a:buChar char="•"/>
              </a:pPr>
              <a:r>
                <a:rPr lang="en-US" sz="1200" dirty="0"/>
                <a:t>State-level data for percentage population suffering from illnesses such as diabetes, heart condition, respiratory problems, high blood pressure, and more.</a:t>
              </a:r>
            </a:p>
            <a:p>
              <a:pPr marL="171450" indent="-171450">
                <a:buFont typeface="Arial" panose="020B0604020202020204" pitchFamily="34" charset="0"/>
                <a:buChar char="•"/>
              </a:pPr>
              <a:r>
                <a:rPr lang="en-US" sz="1200" dirty="0"/>
                <a:t>State-level data for characteristics of population such as availability of clean fuel for cooking, availability of sanitization facilities, and more.</a:t>
              </a:r>
            </a:p>
            <a:p>
              <a:pPr marL="171450" indent="-171450">
                <a:buFont typeface="Arial" panose="020B0604020202020204" pitchFamily="34" charset="0"/>
                <a:buChar char="•"/>
              </a:pPr>
              <a:r>
                <a:rPr lang="en-US" sz="1200" dirty="0"/>
                <a:t>State-level data about incidence and casualty due to Covid.</a:t>
              </a:r>
            </a:p>
            <a:p>
              <a:pPr marL="171450" indent="-171450">
                <a:buFont typeface="Arial" panose="020B0604020202020204" pitchFamily="34" charset="0"/>
                <a:buChar char="•"/>
              </a:pPr>
              <a:endParaRPr lang="en-US" sz="1200" dirty="0">
                <a:latin typeface="+mj-lt"/>
              </a:endParaRPr>
            </a:p>
          </p:txBody>
        </p:sp>
        <p:sp>
          <p:nvSpPr>
            <p:cNvPr id="11" name="Chevron 12">
              <a:extLst>
                <a:ext uri="{FF2B5EF4-FFF2-40B4-BE49-F238E27FC236}">
                  <a16:creationId xmlns:a16="http://schemas.microsoft.com/office/drawing/2014/main" id="{C35F2CC5-2ACE-48C4-B078-D3D99E40D2B6}"/>
                </a:ext>
              </a:extLst>
            </p:cNvPr>
            <p:cNvSpPr/>
            <p:nvPr/>
          </p:nvSpPr>
          <p:spPr>
            <a:xfrm>
              <a:off x="1859829" y="1390460"/>
              <a:ext cx="276606" cy="30426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2" name="Picture 11">
              <a:extLst>
                <a:ext uri="{FF2B5EF4-FFF2-40B4-BE49-F238E27FC236}">
                  <a16:creationId xmlns:a16="http://schemas.microsoft.com/office/drawing/2014/main" id="{D6FDEE89-0360-49D0-BA51-BFD586CD99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5848" y="1256342"/>
              <a:ext cx="543906" cy="572502"/>
            </a:xfrm>
            <a:prstGeom prst="rect">
              <a:avLst/>
            </a:prstGeom>
          </p:spPr>
        </p:pic>
        <p:sp>
          <p:nvSpPr>
            <p:cNvPr id="13" name="Rectangle 12">
              <a:extLst>
                <a:ext uri="{FF2B5EF4-FFF2-40B4-BE49-F238E27FC236}">
                  <a16:creationId xmlns:a16="http://schemas.microsoft.com/office/drawing/2014/main" id="{F8121B9E-D26C-427C-8486-B3AD944B0AAE}"/>
                </a:ext>
              </a:extLst>
            </p:cNvPr>
            <p:cNvSpPr/>
            <p:nvPr/>
          </p:nvSpPr>
          <p:spPr>
            <a:xfrm>
              <a:off x="2124767" y="2249509"/>
              <a:ext cx="1766067" cy="17409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1FDA2E-EAB7-4D65-9B1D-0EBEA7916A07}"/>
                </a:ext>
              </a:extLst>
            </p:cNvPr>
            <p:cNvSpPr txBox="1"/>
            <p:nvPr/>
          </p:nvSpPr>
          <p:spPr>
            <a:xfrm>
              <a:off x="2148644" y="1944092"/>
              <a:ext cx="1718310" cy="338555"/>
            </a:xfrm>
            <a:prstGeom prst="rect">
              <a:avLst/>
            </a:prstGeom>
            <a:noFill/>
          </p:spPr>
          <p:txBody>
            <a:bodyPr wrap="square" rtlCol="0">
              <a:spAutoFit/>
            </a:bodyPr>
            <a:lstStyle/>
            <a:p>
              <a:pPr algn="ctr"/>
              <a:r>
                <a:rPr lang="en-US" sz="1400" dirty="0">
                  <a:latin typeface="+mj-lt"/>
                </a:rPr>
                <a:t>Data cleaning</a:t>
              </a:r>
            </a:p>
          </p:txBody>
        </p:sp>
        <p:sp>
          <p:nvSpPr>
            <p:cNvPr id="15" name="TextBox 14">
              <a:extLst>
                <a:ext uri="{FF2B5EF4-FFF2-40B4-BE49-F238E27FC236}">
                  <a16:creationId xmlns:a16="http://schemas.microsoft.com/office/drawing/2014/main" id="{54C5499F-C75F-4B20-9DDF-558C54140499}"/>
                </a:ext>
              </a:extLst>
            </p:cNvPr>
            <p:cNvSpPr txBox="1"/>
            <p:nvPr/>
          </p:nvSpPr>
          <p:spPr>
            <a:xfrm>
              <a:off x="2133600" y="2248956"/>
              <a:ext cx="176606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Deleting duplicate records</a:t>
              </a:r>
            </a:p>
            <a:p>
              <a:pPr marL="171450" indent="-171450">
                <a:buFont typeface="Arial" panose="020B0604020202020204" pitchFamily="34" charset="0"/>
                <a:buChar char="•"/>
              </a:pPr>
              <a:r>
                <a:rPr lang="en-US" sz="1200" dirty="0"/>
                <a:t>Handling missing values</a:t>
              </a:r>
            </a:p>
            <a:p>
              <a:pPr marL="171450" indent="-171450">
                <a:buFont typeface="Arial" panose="020B0604020202020204" pitchFamily="34" charset="0"/>
                <a:buChar char="•"/>
              </a:pPr>
              <a:r>
                <a:rPr lang="en-US" sz="1200" dirty="0"/>
                <a:t>Creating columns / rows in the dataframe as required for analysis</a:t>
              </a:r>
            </a:p>
          </p:txBody>
        </p:sp>
        <p:sp>
          <p:nvSpPr>
            <p:cNvPr id="16" name="Rectangle 15">
              <a:extLst>
                <a:ext uri="{FF2B5EF4-FFF2-40B4-BE49-F238E27FC236}">
                  <a16:creationId xmlns:a16="http://schemas.microsoft.com/office/drawing/2014/main" id="{EF3673BF-A63A-4A85-A152-2E4D94B7C806}"/>
                </a:ext>
              </a:extLst>
            </p:cNvPr>
            <p:cNvSpPr/>
            <p:nvPr/>
          </p:nvSpPr>
          <p:spPr>
            <a:xfrm>
              <a:off x="2148644" y="4730906"/>
              <a:ext cx="1766067" cy="15717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Retaining only relevant variables / features</a:t>
              </a:r>
            </a:p>
            <a:p>
              <a:pPr marL="171450" indent="-171450">
                <a:buFont typeface="Arial" panose="020B0604020202020204" pitchFamily="34" charset="0"/>
                <a:buChar char="•"/>
              </a:pPr>
              <a:r>
                <a:rPr lang="en-US" sz="1200" dirty="0">
                  <a:solidFill>
                    <a:schemeClr val="tx1"/>
                  </a:solidFill>
                </a:rPr>
                <a:t>Analyzing the data type: numeric, float, categorical</a:t>
              </a:r>
            </a:p>
            <a:p>
              <a:pPr marL="171450" indent="-171450">
                <a:buFont typeface="Arial" panose="020B0604020202020204" pitchFamily="34" charset="0"/>
                <a:buChar char="•"/>
              </a:pPr>
              <a:r>
                <a:rPr lang="en-US" sz="1200" dirty="0">
                  <a:solidFill>
                    <a:schemeClr val="tx1"/>
                  </a:solidFill>
                </a:rPr>
                <a:t>Handling categorical data</a:t>
              </a:r>
            </a:p>
            <a:p>
              <a:pPr marL="171450" indent="-171450">
                <a:buFont typeface="Arial" panose="020B0604020202020204" pitchFamily="34" charset="0"/>
                <a:buChar char="•"/>
              </a:pPr>
              <a:r>
                <a:rPr lang="en-US" sz="1200" dirty="0">
                  <a:solidFill>
                    <a:schemeClr val="tx1"/>
                  </a:solidFill>
                </a:rPr>
                <a:t>Analyzing distributions</a:t>
              </a:r>
            </a:p>
            <a:p>
              <a:pPr marL="171450" indent="-171450">
                <a:buFont typeface="Arial" panose="020B0604020202020204" pitchFamily="34" charset="0"/>
                <a:buChar char="•"/>
              </a:pPr>
              <a:r>
                <a:rPr lang="en-US" sz="1200" dirty="0">
                  <a:solidFill>
                    <a:schemeClr val="tx1"/>
                  </a:solidFill>
                </a:rPr>
                <a:t>Handling outliers</a:t>
              </a:r>
            </a:p>
            <a:p>
              <a:pPr algn="ctr"/>
              <a:endParaRPr lang="en-US" sz="1200" dirty="0"/>
            </a:p>
          </p:txBody>
        </p:sp>
        <p:pic>
          <p:nvPicPr>
            <p:cNvPr id="18" name="Picture 17">
              <a:extLst>
                <a:ext uri="{FF2B5EF4-FFF2-40B4-BE49-F238E27FC236}">
                  <a16:creationId xmlns:a16="http://schemas.microsoft.com/office/drawing/2014/main" id="{624B312A-4128-4A5A-896A-952FD4A5D7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540" y="4038948"/>
              <a:ext cx="429878" cy="441308"/>
            </a:xfrm>
            <a:prstGeom prst="rect">
              <a:avLst/>
            </a:prstGeom>
          </p:spPr>
        </p:pic>
        <p:sp>
          <p:nvSpPr>
            <p:cNvPr id="19" name="Chevron 22">
              <a:extLst>
                <a:ext uri="{FF2B5EF4-FFF2-40B4-BE49-F238E27FC236}">
                  <a16:creationId xmlns:a16="http://schemas.microsoft.com/office/drawing/2014/main" id="{C265EA15-3F32-46FA-92BF-CCED70F0E773}"/>
                </a:ext>
              </a:extLst>
            </p:cNvPr>
            <p:cNvSpPr/>
            <p:nvPr/>
          </p:nvSpPr>
          <p:spPr>
            <a:xfrm>
              <a:off x="3930140" y="1388813"/>
              <a:ext cx="276606" cy="30426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5EA9D300-A2EF-4A11-BE23-72E5D41FF772}"/>
                </a:ext>
              </a:extLst>
            </p:cNvPr>
            <p:cNvSpPr txBox="1"/>
            <p:nvPr/>
          </p:nvSpPr>
          <p:spPr>
            <a:xfrm>
              <a:off x="1828800" y="4446104"/>
              <a:ext cx="2338198" cy="307777"/>
            </a:xfrm>
            <a:prstGeom prst="rect">
              <a:avLst/>
            </a:prstGeom>
            <a:noFill/>
          </p:spPr>
          <p:txBody>
            <a:bodyPr wrap="square" rtlCol="0">
              <a:spAutoFit/>
            </a:bodyPr>
            <a:lstStyle/>
            <a:p>
              <a:pPr algn="ctr"/>
              <a:r>
                <a:rPr lang="en-US" sz="1400" dirty="0">
                  <a:latin typeface="+mj-lt"/>
                </a:rPr>
                <a:t>Feature Selection and Engineering</a:t>
              </a:r>
            </a:p>
          </p:txBody>
        </p:sp>
        <p:pic>
          <p:nvPicPr>
            <p:cNvPr id="21" name="Picture 20">
              <a:extLst>
                <a:ext uri="{FF2B5EF4-FFF2-40B4-BE49-F238E27FC236}">
                  <a16:creationId xmlns:a16="http://schemas.microsoft.com/office/drawing/2014/main" id="{1DF67E62-6EFA-4D67-BC52-840012EF5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2052" y="1189348"/>
              <a:ext cx="624947" cy="624946"/>
            </a:xfrm>
            <a:prstGeom prst="rect">
              <a:avLst/>
            </a:prstGeom>
          </p:spPr>
        </p:pic>
        <p:sp>
          <p:nvSpPr>
            <p:cNvPr id="22" name="TextBox 21">
              <a:extLst>
                <a:ext uri="{FF2B5EF4-FFF2-40B4-BE49-F238E27FC236}">
                  <a16:creationId xmlns:a16="http://schemas.microsoft.com/office/drawing/2014/main" id="{B30BDE63-6C42-40BE-B1DA-2D36C6AB630C}"/>
                </a:ext>
              </a:extLst>
            </p:cNvPr>
            <p:cNvSpPr txBox="1"/>
            <p:nvPr/>
          </p:nvSpPr>
          <p:spPr>
            <a:xfrm>
              <a:off x="4092704" y="1946199"/>
              <a:ext cx="2079155" cy="575542"/>
            </a:xfrm>
            <a:prstGeom prst="rect">
              <a:avLst/>
            </a:prstGeom>
            <a:noFill/>
          </p:spPr>
          <p:txBody>
            <a:bodyPr wrap="square" rtlCol="0">
              <a:spAutoFit/>
            </a:bodyPr>
            <a:lstStyle/>
            <a:p>
              <a:pPr algn="ctr"/>
              <a:r>
                <a:rPr lang="en-US" sz="1400" dirty="0">
                  <a:latin typeface="+mj-lt"/>
                </a:rPr>
                <a:t>Preparing dataset for ML training</a:t>
              </a:r>
            </a:p>
          </p:txBody>
        </p:sp>
        <p:sp>
          <p:nvSpPr>
            <p:cNvPr id="23" name="TextBox 22">
              <a:extLst>
                <a:ext uri="{FF2B5EF4-FFF2-40B4-BE49-F238E27FC236}">
                  <a16:creationId xmlns:a16="http://schemas.microsoft.com/office/drawing/2014/main" id="{A2DB3E05-7485-4A42-93A9-C49EE2C8B235}"/>
                </a:ext>
              </a:extLst>
            </p:cNvPr>
            <p:cNvSpPr txBox="1"/>
            <p:nvPr/>
          </p:nvSpPr>
          <p:spPr>
            <a:xfrm>
              <a:off x="4238956" y="2537411"/>
              <a:ext cx="176606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Splitting the dataset into training and test dataset (80%-20%)</a:t>
              </a:r>
            </a:p>
            <a:p>
              <a:pPr marL="171450" indent="-171450">
                <a:buFont typeface="Arial" panose="020B0604020202020204" pitchFamily="34" charset="0"/>
                <a:buChar char="•"/>
              </a:pPr>
              <a:r>
                <a:rPr lang="en-US" sz="1200" dirty="0"/>
                <a:t>Assigning weightage to certain parameters if required </a:t>
              </a:r>
            </a:p>
          </p:txBody>
        </p:sp>
        <p:pic>
          <p:nvPicPr>
            <p:cNvPr id="24" name="Picture 23">
              <a:extLst>
                <a:ext uri="{FF2B5EF4-FFF2-40B4-BE49-F238E27FC236}">
                  <a16:creationId xmlns:a16="http://schemas.microsoft.com/office/drawing/2014/main" id="{40E34C71-CAD9-427F-A2A6-FA55E842F7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3353" y="4005260"/>
              <a:ext cx="457272" cy="457272"/>
            </a:xfrm>
            <a:prstGeom prst="rect">
              <a:avLst/>
            </a:prstGeom>
          </p:spPr>
        </p:pic>
        <p:sp>
          <p:nvSpPr>
            <p:cNvPr id="25" name="TextBox 24">
              <a:extLst>
                <a:ext uri="{FF2B5EF4-FFF2-40B4-BE49-F238E27FC236}">
                  <a16:creationId xmlns:a16="http://schemas.microsoft.com/office/drawing/2014/main" id="{3FD07B51-526C-49E5-9904-0EF3EA90CB14}"/>
                </a:ext>
              </a:extLst>
            </p:cNvPr>
            <p:cNvSpPr txBox="1"/>
            <p:nvPr/>
          </p:nvSpPr>
          <p:spPr>
            <a:xfrm>
              <a:off x="3952889" y="4445742"/>
              <a:ext cx="2338198" cy="338555"/>
            </a:xfrm>
            <a:prstGeom prst="rect">
              <a:avLst/>
            </a:prstGeom>
            <a:noFill/>
          </p:spPr>
          <p:txBody>
            <a:bodyPr wrap="square" rtlCol="0">
              <a:spAutoFit/>
            </a:bodyPr>
            <a:lstStyle/>
            <a:p>
              <a:pPr algn="ctr"/>
              <a:r>
                <a:rPr lang="en-US" sz="1400" dirty="0">
                  <a:latin typeface="+mj-lt"/>
                </a:rPr>
                <a:t>Training the ML model</a:t>
              </a:r>
            </a:p>
          </p:txBody>
        </p:sp>
        <p:sp>
          <p:nvSpPr>
            <p:cNvPr id="26" name="Rectangle 25">
              <a:extLst>
                <a:ext uri="{FF2B5EF4-FFF2-40B4-BE49-F238E27FC236}">
                  <a16:creationId xmlns:a16="http://schemas.microsoft.com/office/drawing/2014/main" id="{02B3286E-C517-495F-A601-D6B063B2485F}"/>
                </a:ext>
              </a:extLst>
            </p:cNvPr>
            <p:cNvSpPr/>
            <p:nvPr/>
          </p:nvSpPr>
          <p:spPr>
            <a:xfrm>
              <a:off x="4249248" y="4729217"/>
              <a:ext cx="1766067" cy="16073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1AF9F088-DFB2-4DCB-8161-CC035D73BF82}"/>
                </a:ext>
              </a:extLst>
            </p:cNvPr>
            <p:cNvSpPr txBox="1"/>
            <p:nvPr/>
          </p:nvSpPr>
          <p:spPr>
            <a:xfrm>
              <a:off x="4267489" y="4782418"/>
              <a:ext cx="1747826"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Running groups of data as mini test-sets </a:t>
              </a:r>
            </a:p>
          </p:txBody>
        </p:sp>
        <p:sp>
          <p:nvSpPr>
            <p:cNvPr id="28" name="Isosceles Triangle 27">
              <a:extLst>
                <a:ext uri="{FF2B5EF4-FFF2-40B4-BE49-F238E27FC236}">
                  <a16:creationId xmlns:a16="http://schemas.microsoft.com/office/drawing/2014/main" id="{7298FE14-F39A-4312-9C0C-13BA86C7B8F2}"/>
                </a:ext>
              </a:extLst>
            </p:cNvPr>
            <p:cNvSpPr/>
            <p:nvPr/>
          </p:nvSpPr>
          <p:spPr>
            <a:xfrm rot="5400000">
              <a:off x="3991755" y="3726141"/>
              <a:ext cx="4668177" cy="379979"/>
            </a:xfrm>
            <a:prstGeom prst="triangle">
              <a:avLst/>
            </a:prstGeom>
            <a:gradFill flip="none" rotWithShape="1">
              <a:gsLst>
                <a:gs pos="20000">
                  <a:schemeClr val="tx2">
                    <a:lumMod val="40000"/>
                    <a:lumOff val="60000"/>
                  </a:schemeClr>
                </a:gs>
                <a:gs pos="91000">
                  <a:schemeClr val="bg1">
                    <a:lumMod val="75000"/>
                    <a:tint val="44500"/>
                    <a:satMod val="160000"/>
                  </a:schemeClr>
                </a:gs>
                <a:gs pos="100000">
                  <a:schemeClr val="bg1">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8CAD7AEB-003B-4CB6-A3EB-46AD44AEEC10}"/>
                </a:ext>
              </a:extLst>
            </p:cNvPr>
            <p:cNvGrpSpPr/>
            <p:nvPr/>
          </p:nvGrpSpPr>
          <p:grpSpPr>
            <a:xfrm>
              <a:off x="6634715" y="1190579"/>
              <a:ext cx="1659627" cy="2519196"/>
              <a:chOff x="6770863" y="1771723"/>
              <a:chExt cx="1659627" cy="2290179"/>
            </a:xfrm>
          </p:grpSpPr>
          <p:pic>
            <p:nvPicPr>
              <p:cNvPr id="30" name="Picture 29">
                <a:extLst>
                  <a:ext uri="{FF2B5EF4-FFF2-40B4-BE49-F238E27FC236}">
                    <a16:creationId xmlns:a16="http://schemas.microsoft.com/office/drawing/2014/main" id="{8C8338F3-2628-4852-9B49-5C93EA6F76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92027" y="1771723"/>
                <a:ext cx="456116" cy="456116"/>
              </a:xfrm>
              <a:prstGeom prst="rect">
                <a:avLst/>
              </a:prstGeom>
            </p:spPr>
          </p:pic>
          <p:sp>
            <p:nvSpPr>
              <p:cNvPr id="31" name="TextBox 30">
                <a:extLst>
                  <a:ext uri="{FF2B5EF4-FFF2-40B4-BE49-F238E27FC236}">
                    <a16:creationId xmlns:a16="http://schemas.microsoft.com/office/drawing/2014/main" id="{ECBA502F-C3C2-4E32-A5C6-70F982CFC758}"/>
                  </a:ext>
                </a:extLst>
              </p:cNvPr>
              <p:cNvSpPr txBox="1"/>
              <p:nvPr/>
            </p:nvSpPr>
            <p:spPr>
              <a:xfrm>
                <a:off x="6770865" y="2241141"/>
                <a:ext cx="1659625" cy="523220"/>
              </a:xfrm>
              <a:prstGeom prst="rect">
                <a:avLst/>
              </a:prstGeom>
              <a:noFill/>
            </p:spPr>
            <p:txBody>
              <a:bodyPr wrap="square" rtlCol="0">
                <a:spAutoFit/>
              </a:bodyPr>
              <a:lstStyle/>
              <a:p>
                <a:pPr algn="ctr"/>
                <a:r>
                  <a:rPr lang="en-US" sz="1400" dirty="0">
                    <a:latin typeface="+mj-lt"/>
                  </a:rPr>
                  <a:t>Expose the model by writing an API</a:t>
                </a:r>
              </a:p>
            </p:txBody>
          </p:sp>
          <p:pic>
            <p:nvPicPr>
              <p:cNvPr id="32" name="Picture 31">
                <a:extLst>
                  <a:ext uri="{FF2B5EF4-FFF2-40B4-BE49-F238E27FC236}">
                    <a16:creationId xmlns:a16="http://schemas.microsoft.com/office/drawing/2014/main" id="{5F362C48-608A-43EF-927C-1F82492B936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02568" y="2867418"/>
                <a:ext cx="651637" cy="651637"/>
              </a:xfrm>
              <a:prstGeom prst="rect">
                <a:avLst/>
              </a:prstGeom>
            </p:spPr>
          </p:pic>
          <p:sp>
            <p:nvSpPr>
              <p:cNvPr id="33" name="TextBox 32">
                <a:extLst>
                  <a:ext uri="{FF2B5EF4-FFF2-40B4-BE49-F238E27FC236}">
                    <a16:creationId xmlns:a16="http://schemas.microsoft.com/office/drawing/2014/main" id="{CBA30445-64B4-4A8A-B87F-195B55F91023}"/>
                  </a:ext>
                </a:extLst>
              </p:cNvPr>
              <p:cNvSpPr txBox="1"/>
              <p:nvPr/>
            </p:nvSpPr>
            <p:spPr>
              <a:xfrm>
                <a:off x="6770863" y="3538682"/>
                <a:ext cx="1659625" cy="523220"/>
              </a:xfrm>
              <a:prstGeom prst="rect">
                <a:avLst/>
              </a:prstGeom>
              <a:noFill/>
            </p:spPr>
            <p:txBody>
              <a:bodyPr wrap="square" rtlCol="0">
                <a:spAutoFit/>
              </a:bodyPr>
              <a:lstStyle/>
              <a:p>
                <a:pPr algn="ctr"/>
                <a:r>
                  <a:rPr lang="en-US" sz="1400" dirty="0">
                    <a:latin typeface="+mj-lt"/>
                  </a:rPr>
                  <a:t>Front-end for consuming the API</a:t>
                </a:r>
              </a:p>
            </p:txBody>
          </p:sp>
        </p:grpSp>
        <p:grpSp>
          <p:nvGrpSpPr>
            <p:cNvPr id="34" name="Group 33">
              <a:extLst>
                <a:ext uri="{FF2B5EF4-FFF2-40B4-BE49-F238E27FC236}">
                  <a16:creationId xmlns:a16="http://schemas.microsoft.com/office/drawing/2014/main" id="{6C80AF48-E842-473D-BED4-B06719FA9815}"/>
                </a:ext>
              </a:extLst>
            </p:cNvPr>
            <p:cNvGrpSpPr/>
            <p:nvPr/>
          </p:nvGrpSpPr>
          <p:grpSpPr>
            <a:xfrm>
              <a:off x="7200565" y="3695273"/>
              <a:ext cx="447945" cy="1264003"/>
              <a:chOff x="7221231" y="4206239"/>
              <a:chExt cx="492739" cy="366137"/>
            </a:xfrm>
          </p:grpSpPr>
          <p:sp>
            <p:nvSpPr>
              <p:cNvPr id="35" name="Up Arrow 41">
                <a:extLst>
                  <a:ext uri="{FF2B5EF4-FFF2-40B4-BE49-F238E27FC236}">
                    <a16:creationId xmlns:a16="http://schemas.microsoft.com/office/drawing/2014/main" id="{25B644BC-5995-4D86-8678-F46FB733F647}"/>
                  </a:ext>
                </a:extLst>
              </p:cNvPr>
              <p:cNvSpPr/>
              <p:nvPr/>
            </p:nvSpPr>
            <p:spPr>
              <a:xfrm>
                <a:off x="7221231" y="4206239"/>
                <a:ext cx="246369" cy="34636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Up Arrow 42">
                <a:extLst>
                  <a:ext uri="{FF2B5EF4-FFF2-40B4-BE49-F238E27FC236}">
                    <a16:creationId xmlns:a16="http://schemas.microsoft.com/office/drawing/2014/main" id="{74640904-13D1-4E94-A71E-5256C831CD7B}"/>
                  </a:ext>
                </a:extLst>
              </p:cNvPr>
              <p:cNvSpPr/>
              <p:nvPr/>
            </p:nvSpPr>
            <p:spPr>
              <a:xfrm rot="10800000">
                <a:off x="7467601" y="4226012"/>
                <a:ext cx="246369" cy="34636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Rectangle 36">
              <a:extLst>
                <a:ext uri="{FF2B5EF4-FFF2-40B4-BE49-F238E27FC236}">
                  <a16:creationId xmlns:a16="http://schemas.microsoft.com/office/drawing/2014/main" id="{EBC6C2DF-5AA7-49F7-B38E-B0C937742453}"/>
                </a:ext>
              </a:extLst>
            </p:cNvPr>
            <p:cNvSpPr/>
            <p:nvPr/>
          </p:nvSpPr>
          <p:spPr>
            <a:xfrm>
              <a:off x="6618377" y="2305887"/>
              <a:ext cx="1728988" cy="1379121"/>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82CD4AD0-EE8C-4D0C-B584-E31DA7E15068}"/>
                </a:ext>
              </a:extLst>
            </p:cNvPr>
            <p:cNvSpPr txBox="1"/>
            <p:nvPr/>
          </p:nvSpPr>
          <p:spPr>
            <a:xfrm>
              <a:off x="6438823" y="4037591"/>
              <a:ext cx="905057" cy="575542"/>
            </a:xfrm>
            <a:prstGeom prst="rect">
              <a:avLst/>
            </a:prstGeom>
            <a:noFill/>
          </p:spPr>
          <p:txBody>
            <a:bodyPr wrap="square" rtlCol="0">
              <a:spAutoFit/>
            </a:bodyPr>
            <a:lstStyle/>
            <a:p>
              <a:pPr algn="ctr"/>
              <a:r>
                <a:rPr lang="en-US" sz="1400" dirty="0">
                  <a:latin typeface="+mj-lt"/>
                </a:rPr>
                <a:t>Input variables</a:t>
              </a:r>
            </a:p>
          </p:txBody>
        </p:sp>
        <p:pic>
          <p:nvPicPr>
            <p:cNvPr id="39" name="Picture 38">
              <a:extLst>
                <a:ext uri="{FF2B5EF4-FFF2-40B4-BE49-F238E27FC236}">
                  <a16:creationId xmlns:a16="http://schemas.microsoft.com/office/drawing/2014/main" id="{EA105A11-5DD5-4F91-9A68-3794022B1E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0855" y="5052051"/>
              <a:ext cx="827364" cy="827364"/>
            </a:xfrm>
            <a:prstGeom prst="rect">
              <a:avLst/>
            </a:prstGeom>
          </p:spPr>
        </p:pic>
        <p:sp>
          <p:nvSpPr>
            <p:cNvPr id="40" name="TextBox 39">
              <a:extLst>
                <a:ext uri="{FF2B5EF4-FFF2-40B4-BE49-F238E27FC236}">
                  <a16:creationId xmlns:a16="http://schemas.microsoft.com/office/drawing/2014/main" id="{D86949C4-98CE-48AF-80D5-FE1A98FF754F}"/>
                </a:ext>
              </a:extLst>
            </p:cNvPr>
            <p:cNvSpPr txBox="1"/>
            <p:nvPr/>
          </p:nvSpPr>
          <p:spPr>
            <a:xfrm>
              <a:off x="6384959" y="5945019"/>
              <a:ext cx="2079155" cy="338555"/>
            </a:xfrm>
            <a:prstGeom prst="rect">
              <a:avLst/>
            </a:prstGeom>
            <a:noFill/>
          </p:spPr>
          <p:txBody>
            <a:bodyPr wrap="square" rtlCol="0">
              <a:spAutoFit/>
            </a:bodyPr>
            <a:lstStyle/>
            <a:p>
              <a:pPr algn="ctr"/>
              <a:r>
                <a:rPr lang="en-US" sz="1400" dirty="0">
                  <a:latin typeface="+mj-lt"/>
                </a:rPr>
                <a:t>User terminal</a:t>
              </a:r>
            </a:p>
          </p:txBody>
        </p:sp>
        <p:cxnSp>
          <p:nvCxnSpPr>
            <p:cNvPr id="41" name="Straight Arrow Connector 40">
              <a:extLst>
                <a:ext uri="{FF2B5EF4-FFF2-40B4-BE49-F238E27FC236}">
                  <a16:creationId xmlns:a16="http://schemas.microsoft.com/office/drawing/2014/main" id="{C0384CD2-0CD0-4C40-B530-1DEA9E6D0255}"/>
                </a:ext>
              </a:extLst>
            </p:cNvPr>
            <p:cNvCxnSpPr/>
            <p:nvPr/>
          </p:nvCxnSpPr>
          <p:spPr>
            <a:xfrm flipV="1">
              <a:off x="6735018" y="4522305"/>
              <a:ext cx="0" cy="172791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C5156CE-7004-4F56-9C31-07A7213D1FC0}"/>
                </a:ext>
              </a:extLst>
            </p:cNvPr>
            <p:cNvCxnSpPr/>
            <p:nvPr/>
          </p:nvCxnSpPr>
          <p:spPr>
            <a:xfrm>
              <a:off x="8095819" y="4857101"/>
              <a:ext cx="16416" cy="144099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1CFC39CD-3503-461E-AA09-68814B1DEEAC}"/>
              </a:ext>
            </a:extLst>
          </p:cNvPr>
          <p:cNvSpPr txBox="1"/>
          <p:nvPr/>
        </p:nvSpPr>
        <p:spPr>
          <a:xfrm>
            <a:off x="9510731" y="37527"/>
            <a:ext cx="3034955" cy="430887"/>
          </a:xfrm>
          <a:prstGeom prst="rect">
            <a:avLst/>
          </a:prstGeom>
          <a:noFill/>
        </p:spPr>
        <p:txBody>
          <a:bodyPr wrap="square" rtlCol="0">
            <a:spAutoFit/>
          </a:bodyPr>
          <a:lstStyle/>
          <a:p>
            <a:r>
              <a:rPr lang="en-IN" sz="1100" dirty="0"/>
              <a:t>*This is the complete pipeline. The prototype doesn’t include all the steps mentioned here.</a:t>
            </a:r>
          </a:p>
        </p:txBody>
      </p:sp>
    </p:spTree>
    <p:extLst>
      <p:ext uri="{BB962C8B-B14F-4D97-AF65-F5344CB8AC3E}">
        <p14:creationId xmlns:p14="http://schemas.microsoft.com/office/powerpoint/2010/main" val="314892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a16="http://schemas.microsoft.com/office/drawing/2014/main" id="{E021F90C-CA0F-4FBB-A73D-688170E603BB}"/>
              </a:ext>
            </a:extLst>
          </p:cNvPr>
          <p:cNvSpPr/>
          <p:nvPr/>
        </p:nvSpPr>
        <p:spPr>
          <a:xfrm rot="16200000">
            <a:off x="5872320" y="5107050"/>
            <a:ext cx="250189" cy="24115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25A03917-50A9-478D-ABCD-BEBEA162E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802" y="4494567"/>
            <a:ext cx="437311" cy="469559"/>
          </a:xfrm>
          <a:prstGeom prst="rect">
            <a:avLst/>
          </a:prstGeom>
        </p:spPr>
      </p:pic>
      <p:grpSp>
        <p:nvGrpSpPr>
          <p:cNvPr id="10" name="Group 9">
            <a:extLst>
              <a:ext uri="{FF2B5EF4-FFF2-40B4-BE49-F238E27FC236}">
                <a16:creationId xmlns:a16="http://schemas.microsoft.com/office/drawing/2014/main" id="{CA6AC4B3-14DD-4951-9444-9C606945A66C}"/>
              </a:ext>
            </a:extLst>
          </p:cNvPr>
          <p:cNvGrpSpPr/>
          <p:nvPr/>
        </p:nvGrpSpPr>
        <p:grpSpPr>
          <a:xfrm>
            <a:off x="8636591" y="4434289"/>
            <a:ext cx="447553" cy="528259"/>
            <a:chOff x="4216892" y="390617"/>
            <a:chExt cx="4199139" cy="5442012"/>
          </a:xfrm>
        </p:grpSpPr>
        <p:pic>
          <p:nvPicPr>
            <p:cNvPr id="11" name="Picture 10">
              <a:extLst>
                <a:ext uri="{FF2B5EF4-FFF2-40B4-BE49-F238E27FC236}">
                  <a16:creationId xmlns:a16="http://schemas.microsoft.com/office/drawing/2014/main" id="{0BDC02FA-4791-47F2-94BF-DD2F52B4203B}"/>
                </a:ext>
              </a:extLst>
            </p:cNvPr>
            <p:cNvPicPr>
              <a:picLocks noChangeAspect="1"/>
            </p:cNvPicPr>
            <p:nvPr/>
          </p:nvPicPr>
          <p:blipFill rotWithShape="1">
            <a:blip r:embed="rId3">
              <a:extLst>
                <a:ext uri="{28A0092B-C50C-407E-A947-70E740481C1C}">
                  <a14:useLocalDpi xmlns:a14="http://schemas.microsoft.com/office/drawing/2010/main" val="0"/>
                </a:ext>
              </a:extLst>
            </a:blip>
            <a:srcRect l="30262" t="5763" r="24303" b="13941"/>
            <a:stretch/>
          </p:blipFill>
          <p:spPr>
            <a:xfrm>
              <a:off x="4216892" y="390617"/>
              <a:ext cx="4199139" cy="5442012"/>
            </a:xfrm>
            <a:prstGeom prst="rect">
              <a:avLst/>
            </a:prstGeom>
          </p:spPr>
        </p:pic>
        <p:sp>
          <p:nvSpPr>
            <p:cNvPr id="12" name="Rectangle 11">
              <a:extLst>
                <a:ext uri="{FF2B5EF4-FFF2-40B4-BE49-F238E27FC236}">
                  <a16:creationId xmlns:a16="http://schemas.microsoft.com/office/drawing/2014/main" id="{C0334611-9F85-43EE-BF3F-3C7DD31EDA16}"/>
                </a:ext>
              </a:extLst>
            </p:cNvPr>
            <p:cNvSpPr/>
            <p:nvPr/>
          </p:nvSpPr>
          <p:spPr>
            <a:xfrm>
              <a:off x="7661429" y="390617"/>
              <a:ext cx="754602" cy="6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Rectangle 12">
            <a:extLst>
              <a:ext uri="{FF2B5EF4-FFF2-40B4-BE49-F238E27FC236}">
                <a16:creationId xmlns:a16="http://schemas.microsoft.com/office/drawing/2014/main" id="{65F21BAA-3DCA-41B8-80BB-C82A65638CB3}"/>
              </a:ext>
            </a:extLst>
          </p:cNvPr>
          <p:cNvSpPr/>
          <p:nvPr/>
        </p:nvSpPr>
        <p:spPr>
          <a:xfrm>
            <a:off x="2832527" y="5422816"/>
            <a:ext cx="6329779" cy="683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B550045-2880-450C-BC34-97358286AA8B}"/>
              </a:ext>
            </a:extLst>
          </p:cNvPr>
          <p:cNvSpPr/>
          <p:nvPr/>
        </p:nvSpPr>
        <p:spPr>
          <a:xfrm>
            <a:off x="2832526" y="4358975"/>
            <a:ext cx="6329779" cy="683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CA3CE88C-61EA-46BE-8B3C-DAA97ECF76BD}"/>
              </a:ext>
            </a:extLst>
          </p:cNvPr>
          <p:cNvSpPr/>
          <p:nvPr/>
        </p:nvSpPr>
        <p:spPr>
          <a:xfrm>
            <a:off x="2832526" y="3294137"/>
            <a:ext cx="6329779" cy="683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13F1DC64-846B-4FF3-8595-25CF15F63434}"/>
              </a:ext>
            </a:extLst>
          </p:cNvPr>
          <p:cNvSpPr/>
          <p:nvPr/>
        </p:nvSpPr>
        <p:spPr>
          <a:xfrm rot="16200000">
            <a:off x="5872319" y="4044577"/>
            <a:ext cx="250189" cy="24115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9994A722-98EA-4B59-8434-B88178955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832" y="3411637"/>
            <a:ext cx="609249" cy="451606"/>
          </a:xfrm>
          <a:prstGeom prst="rect">
            <a:avLst/>
          </a:prstGeom>
        </p:spPr>
      </p:pic>
      <p:sp>
        <p:nvSpPr>
          <p:cNvPr id="20" name="TextBox 19">
            <a:extLst>
              <a:ext uri="{FF2B5EF4-FFF2-40B4-BE49-F238E27FC236}">
                <a16:creationId xmlns:a16="http://schemas.microsoft.com/office/drawing/2014/main" id="{5658EE3C-FFD2-4DB6-89FE-82B769B818E0}"/>
              </a:ext>
            </a:extLst>
          </p:cNvPr>
          <p:cNvSpPr txBox="1"/>
          <p:nvPr/>
        </p:nvSpPr>
        <p:spPr>
          <a:xfrm>
            <a:off x="2752842" y="6090434"/>
            <a:ext cx="3977196" cy="276999"/>
          </a:xfrm>
          <a:prstGeom prst="rect">
            <a:avLst/>
          </a:prstGeom>
          <a:noFill/>
        </p:spPr>
        <p:txBody>
          <a:bodyPr wrap="square" rtlCol="0">
            <a:spAutoFit/>
          </a:bodyPr>
          <a:lstStyle/>
          <a:p>
            <a:r>
              <a:rPr lang="en-IN" sz="1200" b="1" dirty="0"/>
              <a:t>Data collection</a:t>
            </a:r>
          </a:p>
        </p:txBody>
      </p:sp>
      <p:sp>
        <p:nvSpPr>
          <p:cNvPr id="21" name="TextBox 20">
            <a:extLst>
              <a:ext uri="{FF2B5EF4-FFF2-40B4-BE49-F238E27FC236}">
                <a16:creationId xmlns:a16="http://schemas.microsoft.com/office/drawing/2014/main" id="{CECF166B-6E64-4ECA-9A6F-25351614E44F}"/>
              </a:ext>
            </a:extLst>
          </p:cNvPr>
          <p:cNvSpPr txBox="1"/>
          <p:nvPr/>
        </p:nvSpPr>
        <p:spPr>
          <a:xfrm>
            <a:off x="2752842" y="5017818"/>
            <a:ext cx="3977196" cy="276999"/>
          </a:xfrm>
          <a:prstGeom prst="rect">
            <a:avLst/>
          </a:prstGeom>
          <a:noFill/>
        </p:spPr>
        <p:txBody>
          <a:bodyPr wrap="square" rtlCol="0">
            <a:spAutoFit/>
          </a:bodyPr>
          <a:lstStyle/>
          <a:p>
            <a:r>
              <a:rPr lang="en-IN" sz="1200" b="1" dirty="0"/>
              <a:t>Data cleaning with Python</a:t>
            </a:r>
          </a:p>
        </p:txBody>
      </p:sp>
      <p:sp>
        <p:nvSpPr>
          <p:cNvPr id="22" name="TextBox 21">
            <a:extLst>
              <a:ext uri="{FF2B5EF4-FFF2-40B4-BE49-F238E27FC236}">
                <a16:creationId xmlns:a16="http://schemas.microsoft.com/office/drawing/2014/main" id="{DE676BA0-9CE6-407E-93D2-1638F856899C}"/>
              </a:ext>
            </a:extLst>
          </p:cNvPr>
          <p:cNvSpPr txBox="1"/>
          <p:nvPr/>
        </p:nvSpPr>
        <p:spPr>
          <a:xfrm>
            <a:off x="5012531" y="4395001"/>
            <a:ext cx="2883549" cy="646331"/>
          </a:xfrm>
          <a:prstGeom prst="rect">
            <a:avLst/>
          </a:prstGeom>
          <a:noFill/>
        </p:spPr>
        <p:txBody>
          <a:bodyPr wrap="square" rtlCol="0">
            <a:spAutoFit/>
          </a:bodyPr>
          <a:lstStyle/>
          <a:p>
            <a:r>
              <a:rPr lang="en-IN" sz="1200" dirty="0"/>
              <a:t>Treatment for missing values</a:t>
            </a:r>
          </a:p>
          <a:p>
            <a:r>
              <a:rPr lang="en-IN" sz="1200" dirty="0"/>
              <a:t>Removal of data duplication</a:t>
            </a:r>
          </a:p>
          <a:p>
            <a:endParaRPr lang="en-IN" sz="1200" dirty="0"/>
          </a:p>
        </p:txBody>
      </p:sp>
      <p:sp>
        <p:nvSpPr>
          <p:cNvPr id="23" name="TextBox 22">
            <a:extLst>
              <a:ext uri="{FF2B5EF4-FFF2-40B4-BE49-F238E27FC236}">
                <a16:creationId xmlns:a16="http://schemas.microsoft.com/office/drawing/2014/main" id="{F660C62D-1637-4C2D-A240-8C61D9CF832D}"/>
              </a:ext>
            </a:extLst>
          </p:cNvPr>
          <p:cNvSpPr txBox="1"/>
          <p:nvPr/>
        </p:nvSpPr>
        <p:spPr>
          <a:xfrm>
            <a:off x="3829966" y="3509689"/>
            <a:ext cx="4895409" cy="261610"/>
          </a:xfrm>
          <a:prstGeom prst="rect">
            <a:avLst/>
          </a:prstGeom>
          <a:noFill/>
        </p:spPr>
        <p:txBody>
          <a:bodyPr wrap="square" rtlCol="0">
            <a:spAutoFit/>
          </a:bodyPr>
          <a:lstStyle/>
          <a:p>
            <a:pPr marL="171450" indent="-171450">
              <a:buFont typeface="Wingdings" panose="05000000000000000000" pitchFamily="2" charset="2"/>
              <a:buChar char="§"/>
            </a:pPr>
            <a:r>
              <a:rPr lang="en-IN" sz="1100" dirty="0"/>
              <a:t>Clustering to determine state clusters as per Covid data</a:t>
            </a:r>
          </a:p>
        </p:txBody>
      </p:sp>
      <p:grpSp>
        <p:nvGrpSpPr>
          <p:cNvPr id="26" name="Group 25">
            <a:extLst>
              <a:ext uri="{FF2B5EF4-FFF2-40B4-BE49-F238E27FC236}">
                <a16:creationId xmlns:a16="http://schemas.microsoft.com/office/drawing/2014/main" id="{BEC91457-C8E1-4EE9-9424-50B99185BBC1}"/>
              </a:ext>
            </a:extLst>
          </p:cNvPr>
          <p:cNvGrpSpPr/>
          <p:nvPr/>
        </p:nvGrpSpPr>
        <p:grpSpPr>
          <a:xfrm>
            <a:off x="8670588" y="3411637"/>
            <a:ext cx="413556" cy="475027"/>
            <a:chOff x="4216892" y="390617"/>
            <a:chExt cx="4199139" cy="5442012"/>
          </a:xfrm>
        </p:grpSpPr>
        <p:pic>
          <p:nvPicPr>
            <p:cNvPr id="27" name="Picture 26">
              <a:extLst>
                <a:ext uri="{FF2B5EF4-FFF2-40B4-BE49-F238E27FC236}">
                  <a16:creationId xmlns:a16="http://schemas.microsoft.com/office/drawing/2014/main" id="{5F2DBC5F-469B-4B9F-97CA-EF36D03908C1}"/>
                </a:ext>
              </a:extLst>
            </p:cNvPr>
            <p:cNvPicPr>
              <a:picLocks noChangeAspect="1"/>
            </p:cNvPicPr>
            <p:nvPr/>
          </p:nvPicPr>
          <p:blipFill rotWithShape="1">
            <a:blip r:embed="rId3">
              <a:extLst>
                <a:ext uri="{28A0092B-C50C-407E-A947-70E740481C1C}">
                  <a14:useLocalDpi xmlns:a14="http://schemas.microsoft.com/office/drawing/2010/main" val="0"/>
                </a:ext>
              </a:extLst>
            </a:blip>
            <a:srcRect l="30262" t="5763" r="24303" b="13941"/>
            <a:stretch/>
          </p:blipFill>
          <p:spPr>
            <a:xfrm>
              <a:off x="4216892" y="390617"/>
              <a:ext cx="4199139" cy="5442012"/>
            </a:xfrm>
            <a:prstGeom prst="rect">
              <a:avLst/>
            </a:prstGeom>
          </p:spPr>
        </p:pic>
        <p:sp>
          <p:nvSpPr>
            <p:cNvPr id="28" name="Rectangle 27">
              <a:extLst>
                <a:ext uri="{FF2B5EF4-FFF2-40B4-BE49-F238E27FC236}">
                  <a16:creationId xmlns:a16="http://schemas.microsoft.com/office/drawing/2014/main" id="{CAEA3B0E-255E-448D-9B65-E29A2BBE1D24}"/>
                </a:ext>
              </a:extLst>
            </p:cNvPr>
            <p:cNvSpPr/>
            <p:nvPr/>
          </p:nvSpPr>
          <p:spPr>
            <a:xfrm>
              <a:off x="7661429" y="390617"/>
              <a:ext cx="754602" cy="6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9" name="TextBox 28">
            <a:extLst>
              <a:ext uri="{FF2B5EF4-FFF2-40B4-BE49-F238E27FC236}">
                <a16:creationId xmlns:a16="http://schemas.microsoft.com/office/drawing/2014/main" id="{B30EB832-9CCC-480F-9496-A0C5F8EB4964}"/>
              </a:ext>
            </a:extLst>
          </p:cNvPr>
          <p:cNvSpPr txBox="1"/>
          <p:nvPr/>
        </p:nvSpPr>
        <p:spPr>
          <a:xfrm>
            <a:off x="2752842" y="3945977"/>
            <a:ext cx="3977196" cy="276999"/>
          </a:xfrm>
          <a:prstGeom prst="rect">
            <a:avLst/>
          </a:prstGeom>
          <a:noFill/>
        </p:spPr>
        <p:txBody>
          <a:bodyPr wrap="square" rtlCol="0">
            <a:spAutoFit/>
          </a:bodyPr>
          <a:lstStyle/>
          <a:p>
            <a:r>
              <a:rPr lang="en-IN" sz="1200" b="1" dirty="0"/>
              <a:t>Clustering</a:t>
            </a:r>
          </a:p>
        </p:txBody>
      </p:sp>
      <p:sp>
        <p:nvSpPr>
          <p:cNvPr id="30" name="Rectangle 29">
            <a:extLst>
              <a:ext uri="{FF2B5EF4-FFF2-40B4-BE49-F238E27FC236}">
                <a16:creationId xmlns:a16="http://schemas.microsoft.com/office/drawing/2014/main" id="{C6850EBA-45EB-4877-8784-06A0FF88B8E2}"/>
              </a:ext>
            </a:extLst>
          </p:cNvPr>
          <p:cNvSpPr/>
          <p:nvPr/>
        </p:nvSpPr>
        <p:spPr>
          <a:xfrm>
            <a:off x="2845866" y="2205500"/>
            <a:ext cx="6329779" cy="683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Arrow: Right 30">
            <a:extLst>
              <a:ext uri="{FF2B5EF4-FFF2-40B4-BE49-F238E27FC236}">
                <a16:creationId xmlns:a16="http://schemas.microsoft.com/office/drawing/2014/main" id="{86FFB913-62B9-4431-870C-C42364CEE80B}"/>
              </a:ext>
            </a:extLst>
          </p:cNvPr>
          <p:cNvSpPr/>
          <p:nvPr/>
        </p:nvSpPr>
        <p:spPr>
          <a:xfrm rot="16200000">
            <a:off x="5885662" y="2960719"/>
            <a:ext cx="250189" cy="24115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3F46D611-A116-4831-A08A-F53F6B0395BD}"/>
              </a:ext>
            </a:extLst>
          </p:cNvPr>
          <p:cNvSpPr txBox="1"/>
          <p:nvPr/>
        </p:nvSpPr>
        <p:spPr>
          <a:xfrm>
            <a:off x="2786504" y="2855849"/>
            <a:ext cx="3977196" cy="276999"/>
          </a:xfrm>
          <a:prstGeom prst="rect">
            <a:avLst/>
          </a:prstGeom>
          <a:noFill/>
        </p:spPr>
        <p:txBody>
          <a:bodyPr wrap="square" rtlCol="0">
            <a:spAutoFit/>
          </a:bodyPr>
          <a:lstStyle/>
          <a:p>
            <a:r>
              <a:rPr lang="en-IN" sz="1200" b="1" dirty="0"/>
              <a:t>Classification</a:t>
            </a:r>
          </a:p>
        </p:txBody>
      </p:sp>
      <p:pic>
        <p:nvPicPr>
          <p:cNvPr id="33" name="Picture 32">
            <a:extLst>
              <a:ext uri="{FF2B5EF4-FFF2-40B4-BE49-F238E27FC236}">
                <a16:creationId xmlns:a16="http://schemas.microsoft.com/office/drawing/2014/main" id="{417DC782-7B49-4CBC-99AA-6320E360A36B}"/>
              </a:ext>
            </a:extLst>
          </p:cNvPr>
          <p:cNvPicPr>
            <a:picLocks noChangeAspect="1"/>
          </p:cNvPicPr>
          <p:nvPr/>
        </p:nvPicPr>
        <p:blipFill rotWithShape="1">
          <a:blip r:embed="rId5">
            <a:extLst>
              <a:ext uri="{28A0092B-C50C-407E-A947-70E740481C1C}">
                <a14:useLocalDpi xmlns:a14="http://schemas.microsoft.com/office/drawing/2010/main" val="0"/>
              </a:ext>
            </a:extLst>
          </a:blip>
          <a:srcRect l="10713" t="30739" r="10865" b="52318"/>
          <a:stretch/>
        </p:blipFill>
        <p:spPr>
          <a:xfrm>
            <a:off x="2938784" y="2266660"/>
            <a:ext cx="720075" cy="219776"/>
          </a:xfrm>
          <a:prstGeom prst="rect">
            <a:avLst/>
          </a:prstGeom>
        </p:spPr>
      </p:pic>
      <p:pic>
        <p:nvPicPr>
          <p:cNvPr id="34" name="Picture 33">
            <a:extLst>
              <a:ext uri="{FF2B5EF4-FFF2-40B4-BE49-F238E27FC236}">
                <a16:creationId xmlns:a16="http://schemas.microsoft.com/office/drawing/2014/main" id="{C9D14062-BC4D-4D1E-90D9-98B2494E51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3848" y="2419873"/>
            <a:ext cx="439233" cy="439233"/>
          </a:xfrm>
          <a:prstGeom prst="rect">
            <a:avLst/>
          </a:prstGeom>
        </p:spPr>
      </p:pic>
      <p:sp>
        <p:nvSpPr>
          <p:cNvPr id="35" name="TextBox 34">
            <a:extLst>
              <a:ext uri="{FF2B5EF4-FFF2-40B4-BE49-F238E27FC236}">
                <a16:creationId xmlns:a16="http://schemas.microsoft.com/office/drawing/2014/main" id="{888F1DEF-785E-4D6E-876D-26690393A677}"/>
              </a:ext>
            </a:extLst>
          </p:cNvPr>
          <p:cNvSpPr txBox="1"/>
          <p:nvPr/>
        </p:nvSpPr>
        <p:spPr>
          <a:xfrm>
            <a:off x="5319188" y="2286310"/>
            <a:ext cx="1356449" cy="461665"/>
          </a:xfrm>
          <a:prstGeom prst="rect">
            <a:avLst/>
          </a:prstGeom>
          <a:noFill/>
        </p:spPr>
        <p:txBody>
          <a:bodyPr wrap="square" rtlCol="0">
            <a:spAutoFit/>
          </a:bodyPr>
          <a:lstStyle/>
          <a:p>
            <a:r>
              <a:rPr lang="en-IN" sz="1200" dirty="0"/>
              <a:t>Random Forest for feature selection</a:t>
            </a:r>
          </a:p>
        </p:txBody>
      </p:sp>
      <p:sp>
        <p:nvSpPr>
          <p:cNvPr id="36" name="Arrow: Striped Right 35">
            <a:extLst>
              <a:ext uri="{FF2B5EF4-FFF2-40B4-BE49-F238E27FC236}">
                <a16:creationId xmlns:a16="http://schemas.microsoft.com/office/drawing/2014/main" id="{59A61C1D-92CF-44B6-8802-FE65403328EB}"/>
              </a:ext>
            </a:extLst>
          </p:cNvPr>
          <p:cNvSpPr/>
          <p:nvPr/>
        </p:nvSpPr>
        <p:spPr>
          <a:xfrm rot="16200000">
            <a:off x="5859072" y="1897619"/>
            <a:ext cx="250189" cy="241155"/>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Arrow: Striped Right 36">
            <a:extLst>
              <a:ext uri="{FF2B5EF4-FFF2-40B4-BE49-F238E27FC236}">
                <a16:creationId xmlns:a16="http://schemas.microsoft.com/office/drawing/2014/main" id="{8F325C29-2B38-48A1-B1F5-02AD5497230F}"/>
              </a:ext>
            </a:extLst>
          </p:cNvPr>
          <p:cNvSpPr/>
          <p:nvPr/>
        </p:nvSpPr>
        <p:spPr>
          <a:xfrm rot="16200000">
            <a:off x="3785298" y="1897954"/>
            <a:ext cx="250189" cy="241155"/>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Arrow: Striped Right 37">
            <a:extLst>
              <a:ext uri="{FF2B5EF4-FFF2-40B4-BE49-F238E27FC236}">
                <a16:creationId xmlns:a16="http://schemas.microsoft.com/office/drawing/2014/main" id="{B73AD87A-12F9-42A9-9B66-5525673151F7}"/>
              </a:ext>
            </a:extLst>
          </p:cNvPr>
          <p:cNvSpPr/>
          <p:nvPr/>
        </p:nvSpPr>
        <p:spPr>
          <a:xfrm rot="16200000">
            <a:off x="7676886" y="1897620"/>
            <a:ext cx="250189" cy="241155"/>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Title 1">
            <a:extLst>
              <a:ext uri="{FF2B5EF4-FFF2-40B4-BE49-F238E27FC236}">
                <a16:creationId xmlns:a16="http://schemas.microsoft.com/office/drawing/2014/main" id="{5C88EA43-D551-4500-8415-4B99BAA633BC}"/>
              </a:ext>
            </a:extLst>
          </p:cNvPr>
          <p:cNvSpPr txBox="1">
            <a:spLocks/>
          </p:cNvSpPr>
          <p:nvPr/>
        </p:nvSpPr>
        <p:spPr>
          <a:xfrm>
            <a:off x="117765" y="77414"/>
            <a:ext cx="10058400" cy="8126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System / Block Diagram for the prototype</a:t>
            </a:r>
          </a:p>
        </p:txBody>
      </p:sp>
      <p:pic>
        <p:nvPicPr>
          <p:cNvPr id="80" name="Picture 79">
            <a:extLst>
              <a:ext uri="{FF2B5EF4-FFF2-40B4-BE49-F238E27FC236}">
                <a16:creationId xmlns:a16="http://schemas.microsoft.com/office/drawing/2014/main" id="{E08CE0D3-3815-46D9-83AF-0D0CF821963D}"/>
              </a:ext>
            </a:extLst>
          </p:cNvPr>
          <p:cNvPicPr>
            <a:picLocks noChangeAspect="1"/>
          </p:cNvPicPr>
          <p:nvPr/>
        </p:nvPicPr>
        <p:blipFill>
          <a:blip r:embed="rId7"/>
          <a:stretch>
            <a:fillRect/>
          </a:stretch>
        </p:blipFill>
        <p:spPr>
          <a:xfrm>
            <a:off x="3131727" y="5611472"/>
            <a:ext cx="1037926" cy="297454"/>
          </a:xfrm>
          <a:prstGeom prst="rect">
            <a:avLst/>
          </a:prstGeom>
        </p:spPr>
      </p:pic>
      <p:pic>
        <p:nvPicPr>
          <p:cNvPr id="82" name="Picture 81">
            <a:extLst>
              <a:ext uri="{FF2B5EF4-FFF2-40B4-BE49-F238E27FC236}">
                <a16:creationId xmlns:a16="http://schemas.microsoft.com/office/drawing/2014/main" id="{BB0BAA67-BDC6-4701-9495-87BAEEFAC304}"/>
              </a:ext>
            </a:extLst>
          </p:cNvPr>
          <p:cNvPicPr>
            <a:picLocks noChangeAspect="1"/>
          </p:cNvPicPr>
          <p:nvPr/>
        </p:nvPicPr>
        <p:blipFill>
          <a:blip r:embed="rId8"/>
          <a:stretch>
            <a:fillRect/>
          </a:stretch>
        </p:blipFill>
        <p:spPr>
          <a:xfrm>
            <a:off x="4192895" y="5467235"/>
            <a:ext cx="937341" cy="396274"/>
          </a:xfrm>
          <a:prstGeom prst="rect">
            <a:avLst/>
          </a:prstGeom>
        </p:spPr>
      </p:pic>
      <p:pic>
        <p:nvPicPr>
          <p:cNvPr id="84" name="Picture 83">
            <a:extLst>
              <a:ext uri="{FF2B5EF4-FFF2-40B4-BE49-F238E27FC236}">
                <a16:creationId xmlns:a16="http://schemas.microsoft.com/office/drawing/2014/main" id="{09F88907-D634-44F8-AE89-FC8DBDB83006}"/>
              </a:ext>
            </a:extLst>
          </p:cNvPr>
          <p:cNvPicPr>
            <a:picLocks noChangeAspect="1"/>
          </p:cNvPicPr>
          <p:nvPr/>
        </p:nvPicPr>
        <p:blipFill>
          <a:blip r:embed="rId9"/>
          <a:stretch>
            <a:fillRect/>
          </a:stretch>
        </p:blipFill>
        <p:spPr>
          <a:xfrm>
            <a:off x="5095884" y="5706816"/>
            <a:ext cx="846656" cy="326927"/>
          </a:xfrm>
          <a:prstGeom prst="rect">
            <a:avLst/>
          </a:prstGeom>
        </p:spPr>
      </p:pic>
      <p:pic>
        <p:nvPicPr>
          <p:cNvPr id="86" name="Picture 85">
            <a:extLst>
              <a:ext uri="{FF2B5EF4-FFF2-40B4-BE49-F238E27FC236}">
                <a16:creationId xmlns:a16="http://schemas.microsoft.com/office/drawing/2014/main" id="{724EFD4E-74E9-4000-822C-726E076E5DB5}"/>
              </a:ext>
            </a:extLst>
          </p:cNvPr>
          <p:cNvPicPr>
            <a:picLocks noChangeAspect="1"/>
          </p:cNvPicPr>
          <p:nvPr/>
        </p:nvPicPr>
        <p:blipFill>
          <a:blip r:embed="rId10"/>
          <a:stretch>
            <a:fillRect/>
          </a:stretch>
        </p:blipFill>
        <p:spPr>
          <a:xfrm>
            <a:off x="6002136" y="5449016"/>
            <a:ext cx="2766407" cy="487218"/>
          </a:xfrm>
          <a:prstGeom prst="rect">
            <a:avLst/>
          </a:prstGeom>
        </p:spPr>
      </p:pic>
      <p:sp>
        <p:nvSpPr>
          <p:cNvPr id="87" name="Rectangle 86">
            <a:extLst>
              <a:ext uri="{FF2B5EF4-FFF2-40B4-BE49-F238E27FC236}">
                <a16:creationId xmlns:a16="http://schemas.microsoft.com/office/drawing/2014/main" id="{9DCE46C7-05D1-4FBF-AAD4-EE61C3F0F7E1}"/>
              </a:ext>
            </a:extLst>
          </p:cNvPr>
          <p:cNvSpPr/>
          <p:nvPr/>
        </p:nvSpPr>
        <p:spPr>
          <a:xfrm>
            <a:off x="2832522" y="1148903"/>
            <a:ext cx="6329779" cy="683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TextBox 87">
            <a:extLst>
              <a:ext uri="{FF2B5EF4-FFF2-40B4-BE49-F238E27FC236}">
                <a16:creationId xmlns:a16="http://schemas.microsoft.com/office/drawing/2014/main" id="{904560DE-2BFB-4625-8C48-54A65A740781}"/>
              </a:ext>
            </a:extLst>
          </p:cNvPr>
          <p:cNvSpPr txBox="1"/>
          <p:nvPr/>
        </p:nvSpPr>
        <p:spPr>
          <a:xfrm>
            <a:off x="2752842" y="1807312"/>
            <a:ext cx="3977196" cy="276999"/>
          </a:xfrm>
          <a:prstGeom prst="rect">
            <a:avLst/>
          </a:prstGeom>
          <a:noFill/>
        </p:spPr>
        <p:txBody>
          <a:bodyPr wrap="square" rtlCol="0">
            <a:spAutoFit/>
          </a:bodyPr>
          <a:lstStyle/>
          <a:p>
            <a:r>
              <a:rPr lang="en-IN" sz="1200" b="1" dirty="0"/>
              <a:t>Visualization</a:t>
            </a:r>
          </a:p>
        </p:txBody>
      </p:sp>
      <p:sp>
        <p:nvSpPr>
          <p:cNvPr id="89" name="TextBox 88">
            <a:extLst>
              <a:ext uri="{FF2B5EF4-FFF2-40B4-BE49-F238E27FC236}">
                <a16:creationId xmlns:a16="http://schemas.microsoft.com/office/drawing/2014/main" id="{731A378C-0166-4067-BDA1-A540FFB82619}"/>
              </a:ext>
            </a:extLst>
          </p:cNvPr>
          <p:cNvSpPr txBox="1"/>
          <p:nvPr/>
        </p:nvSpPr>
        <p:spPr>
          <a:xfrm>
            <a:off x="5319188" y="1323814"/>
            <a:ext cx="1356449" cy="276999"/>
          </a:xfrm>
          <a:prstGeom prst="rect">
            <a:avLst/>
          </a:prstGeom>
          <a:noFill/>
        </p:spPr>
        <p:txBody>
          <a:bodyPr wrap="square" rtlCol="0">
            <a:spAutoFit/>
          </a:bodyPr>
          <a:lstStyle/>
          <a:p>
            <a:r>
              <a:rPr lang="en-IN" sz="1200" dirty="0"/>
              <a:t>Data visualization </a:t>
            </a:r>
          </a:p>
        </p:txBody>
      </p:sp>
      <p:pic>
        <p:nvPicPr>
          <p:cNvPr id="91" name="Picture 90">
            <a:extLst>
              <a:ext uri="{FF2B5EF4-FFF2-40B4-BE49-F238E27FC236}">
                <a16:creationId xmlns:a16="http://schemas.microsoft.com/office/drawing/2014/main" id="{0CCF24B7-F197-4EEE-B268-3EFD4321CE16}"/>
              </a:ext>
            </a:extLst>
          </p:cNvPr>
          <p:cNvPicPr>
            <a:picLocks noChangeAspect="1"/>
          </p:cNvPicPr>
          <p:nvPr/>
        </p:nvPicPr>
        <p:blipFill>
          <a:blip r:embed="rId11"/>
          <a:stretch>
            <a:fillRect/>
          </a:stretch>
        </p:blipFill>
        <p:spPr>
          <a:xfrm>
            <a:off x="8503628" y="1203071"/>
            <a:ext cx="580516" cy="580516"/>
          </a:xfrm>
          <a:prstGeom prst="rect">
            <a:avLst/>
          </a:prstGeom>
        </p:spPr>
      </p:pic>
      <p:grpSp>
        <p:nvGrpSpPr>
          <p:cNvPr id="92" name="Group 91">
            <a:extLst>
              <a:ext uri="{FF2B5EF4-FFF2-40B4-BE49-F238E27FC236}">
                <a16:creationId xmlns:a16="http://schemas.microsoft.com/office/drawing/2014/main" id="{E474DFE5-83B2-40C8-9829-0EE7A9E06399}"/>
              </a:ext>
            </a:extLst>
          </p:cNvPr>
          <p:cNvGrpSpPr/>
          <p:nvPr/>
        </p:nvGrpSpPr>
        <p:grpSpPr>
          <a:xfrm>
            <a:off x="8670588" y="2337914"/>
            <a:ext cx="413556" cy="475027"/>
            <a:chOff x="4216892" y="390617"/>
            <a:chExt cx="4199139" cy="5442012"/>
          </a:xfrm>
        </p:grpSpPr>
        <p:pic>
          <p:nvPicPr>
            <p:cNvPr id="93" name="Picture 92">
              <a:extLst>
                <a:ext uri="{FF2B5EF4-FFF2-40B4-BE49-F238E27FC236}">
                  <a16:creationId xmlns:a16="http://schemas.microsoft.com/office/drawing/2014/main" id="{3B44F938-2D3F-46D0-B4E7-2BFC8D9C1F62}"/>
                </a:ext>
              </a:extLst>
            </p:cNvPr>
            <p:cNvPicPr>
              <a:picLocks noChangeAspect="1"/>
            </p:cNvPicPr>
            <p:nvPr/>
          </p:nvPicPr>
          <p:blipFill rotWithShape="1">
            <a:blip r:embed="rId3">
              <a:extLst>
                <a:ext uri="{28A0092B-C50C-407E-A947-70E740481C1C}">
                  <a14:useLocalDpi xmlns:a14="http://schemas.microsoft.com/office/drawing/2010/main" val="0"/>
                </a:ext>
              </a:extLst>
            </a:blip>
            <a:srcRect l="30262" t="5763" r="24303" b="13941"/>
            <a:stretch/>
          </p:blipFill>
          <p:spPr>
            <a:xfrm>
              <a:off x="4216892" y="390617"/>
              <a:ext cx="4199139" cy="5442012"/>
            </a:xfrm>
            <a:prstGeom prst="rect">
              <a:avLst/>
            </a:prstGeom>
          </p:spPr>
        </p:pic>
        <p:sp>
          <p:nvSpPr>
            <p:cNvPr id="94" name="Rectangle 93">
              <a:extLst>
                <a:ext uri="{FF2B5EF4-FFF2-40B4-BE49-F238E27FC236}">
                  <a16:creationId xmlns:a16="http://schemas.microsoft.com/office/drawing/2014/main" id="{28680A59-948A-4A4A-BD5B-1602ACD336F9}"/>
                </a:ext>
              </a:extLst>
            </p:cNvPr>
            <p:cNvSpPr/>
            <p:nvPr/>
          </p:nvSpPr>
          <p:spPr>
            <a:xfrm>
              <a:off x="7661429" y="390617"/>
              <a:ext cx="754602" cy="6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9433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BDA7-C9ED-4915-9E6A-07CA4985F793}"/>
              </a:ext>
            </a:extLst>
          </p:cNvPr>
          <p:cNvSpPr>
            <a:spLocks noGrp="1"/>
          </p:cNvSpPr>
          <p:nvPr>
            <p:ph type="title"/>
          </p:nvPr>
        </p:nvSpPr>
        <p:spPr/>
        <p:txBody>
          <a:bodyPr/>
          <a:lstStyle/>
          <a:p>
            <a:r>
              <a:rPr lang="en-IN" dirty="0"/>
              <a:t>Snippets of code and a glimpse of visualization</a:t>
            </a:r>
          </a:p>
        </p:txBody>
      </p:sp>
      <p:pic>
        <p:nvPicPr>
          <p:cNvPr id="5" name="Picture 4">
            <a:extLst>
              <a:ext uri="{FF2B5EF4-FFF2-40B4-BE49-F238E27FC236}">
                <a16:creationId xmlns:a16="http://schemas.microsoft.com/office/drawing/2014/main" id="{43CCC59A-F019-4EF8-A7DB-D1837F2C52AC}"/>
              </a:ext>
            </a:extLst>
          </p:cNvPr>
          <p:cNvPicPr>
            <a:picLocks noChangeAspect="1"/>
          </p:cNvPicPr>
          <p:nvPr/>
        </p:nvPicPr>
        <p:blipFill>
          <a:blip r:embed="rId2"/>
          <a:stretch>
            <a:fillRect/>
          </a:stretch>
        </p:blipFill>
        <p:spPr>
          <a:xfrm>
            <a:off x="683597" y="2522218"/>
            <a:ext cx="4659928" cy="3297557"/>
          </a:xfrm>
          <a:prstGeom prst="rect">
            <a:avLst/>
          </a:prstGeom>
        </p:spPr>
      </p:pic>
      <p:sp>
        <p:nvSpPr>
          <p:cNvPr id="6" name="TextBox 5">
            <a:extLst>
              <a:ext uri="{FF2B5EF4-FFF2-40B4-BE49-F238E27FC236}">
                <a16:creationId xmlns:a16="http://schemas.microsoft.com/office/drawing/2014/main" id="{E7FAF6D8-1FB8-4503-8922-2C385F3A566C}"/>
              </a:ext>
            </a:extLst>
          </p:cNvPr>
          <p:cNvSpPr txBox="1"/>
          <p:nvPr/>
        </p:nvSpPr>
        <p:spPr>
          <a:xfrm>
            <a:off x="1097280" y="2124075"/>
            <a:ext cx="4065270" cy="369332"/>
          </a:xfrm>
          <a:prstGeom prst="rect">
            <a:avLst/>
          </a:prstGeom>
          <a:noFill/>
        </p:spPr>
        <p:txBody>
          <a:bodyPr wrap="square" rtlCol="0">
            <a:spAutoFit/>
          </a:bodyPr>
          <a:lstStyle/>
          <a:p>
            <a:pPr algn="ctr"/>
            <a:r>
              <a:rPr lang="en-IN" dirty="0"/>
              <a:t>Dendrogram for clustering</a:t>
            </a:r>
          </a:p>
        </p:txBody>
      </p:sp>
      <p:pic>
        <p:nvPicPr>
          <p:cNvPr id="8" name="Picture 7">
            <a:extLst>
              <a:ext uri="{FF2B5EF4-FFF2-40B4-BE49-F238E27FC236}">
                <a16:creationId xmlns:a16="http://schemas.microsoft.com/office/drawing/2014/main" id="{3BA0EA3B-440E-4DBB-8EBB-38EA8CE156CD}"/>
              </a:ext>
            </a:extLst>
          </p:cNvPr>
          <p:cNvPicPr>
            <a:picLocks noChangeAspect="1"/>
          </p:cNvPicPr>
          <p:nvPr/>
        </p:nvPicPr>
        <p:blipFill>
          <a:blip r:embed="rId3"/>
          <a:stretch>
            <a:fillRect/>
          </a:stretch>
        </p:blipFill>
        <p:spPr>
          <a:xfrm>
            <a:off x="5554170" y="2617233"/>
            <a:ext cx="6395854" cy="3282198"/>
          </a:xfrm>
          <a:prstGeom prst="rect">
            <a:avLst/>
          </a:prstGeom>
        </p:spPr>
      </p:pic>
      <p:sp>
        <p:nvSpPr>
          <p:cNvPr id="9" name="TextBox 8">
            <a:extLst>
              <a:ext uri="{FF2B5EF4-FFF2-40B4-BE49-F238E27FC236}">
                <a16:creationId xmlns:a16="http://schemas.microsoft.com/office/drawing/2014/main" id="{F938EB82-7190-4D33-8051-A8A65A547DFD}"/>
              </a:ext>
            </a:extLst>
          </p:cNvPr>
          <p:cNvSpPr txBox="1"/>
          <p:nvPr/>
        </p:nvSpPr>
        <p:spPr>
          <a:xfrm>
            <a:off x="6414662" y="2124075"/>
            <a:ext cx="5434438" cy="369332"/>
          </a:xfrm>
          <a:prstGeom prst="rect">
            <a:avLst/>
          </a:prstGeom>
          <a:noFill/>
        </p:spPr>
        <p:txBody>
          <a:bodyPr wrap="square" rtlCol="0">
            <a:spAutoFit/>
          </a:bodyPr>
          <a:lstStyle/>
          <a:p>
            <a:pPr algn="ctr"/>
            <a:r>
              <a:rPr lang="en-IN" dirty="0"/>
              <a:t>Tableau visualization for % of diabetic women by state</a:t>
            </a:r>
          </a:p>
        </p:txBody>
      </p:sp>
    </p:spTree>
    <p:extLst>
      <p:ext uri="{BB962C8B-B14F-4D97-AF65-F5344CB8AC3E}">
        <p14:creationId xmlns:p14="http://schemas.microsoft.com/office/powerpoint/2010/main" val="56007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E75C-219D-4F7C-AD27-EF33535201D8}"/>
              </a:ext>
            </a:extLst>
          </p:cNvPr>
          <p:cNvSpPr>
            <a:spLocks noGrp="1"/>
          </p:cNvSpPr>
          <p:nvPr>
            <p:ph type="title"/>
          </p:nvPr>
        </p:nvSpPr>
        <p:spPr/>
        <p:txBody>
          <a:bodyPr/>
          <a:lstStyle/>
          <a:p>
            <a:r>
              <a:rPr lang="en-IN" dirty="0"/>
              <a:t>Working prototype</a:t>
            </a:r>
          </a:p>
        </p:txBody>
      </p:sp>
      <p:sp>
        <p:nvSpPr>
          <p:cNvPr id="3" name="Content Placeholder 2">
            <a:extLst>
              <a:ext uri="{FF2B5EF4-FFF2-40B4-BE49-F238E27FC236}">
                <a16:creationId xmlns:a16="http://schemas.microsoft.com/office/drawing/2014/main" id="{D79B21D4-1070-4301-812D-2DA768FF181E}"/>
              </a:ext>
            </a:extLst>
          </p:cNvPr>
          <p:cNvSpPr>
            <a:spLocks noGrp="1"/>
          </p:cNvSpPr>
          <p:nvPr>
            <p:ph idx="1"/>
          </p:nvPr>
        </p:nvSpPr>
        <p:spPr/>
        <p:txBody>
          <a:bodyPr/>
          <a:lstStyle/>
          <a:p>
            <a:r>
              <a:rPr lang="en-IN" dirty="0"/>
              <a:t>Link to code execution: </a:t>
            </a:r>
            <a:r>
              <a:rPr lang="en-IN" dirty="0">
                <a:hlinkClick r:id="rId2"/>
              </a:rPr>
              <a:t>https://youtu.be/mC47Z8IDuVM</a:t>
            </a:r>
            <a:r>
              <a:rPr lang="en-IN" dirty="0"/>
              <a:t> </a:t>
            </a:r>
          </a:p>
          <a:p>
            <a:r>
              <a:rPr lang="en-IN" dirty="0"/>
              <a:t>Github repository: </a:t>
            </a:r>
            <a:r>
              <a:rPr lang="en-IN" dirty="0">
                <a:hlinkClick r:id="rId3"/>
              </a:rPr>
              <a:t>https://github.com/aazaadbatra/Covid</a:t>
            </a:r>
            <a:r>
              <a:rPr lang="en-IN" dirty="0"/>
              <a:t> </a:t>
            </a:r>
          </a:p>
        </p:txBody>
      </p:sp>
    </p:spTree>
    <p:extLst>
      <p:ext uri="{BB962C8B-B14F-4D97-AF65-F5344CB8AC3E}">
        <p14:creationId xmlns:p14="http://schemas.microsoft.com/office/powerpoint/2010/main" val="231434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5ABED-B3D2-4D50-B24F-73943B62CA42}"/>
              </a:ext>
            </a:extLst>
          </p:cNvPr>
          <p:cNvSpPr>
            <a:spLocks noGrp="1"/>
          </p:cNvSpPr>
          <p:nvPr>
            <p:ph type="title"/>
          </p:nvPr>
        </p:nvSpPr>
        <p:spPr/>
        <p:txBody>
          <a:bodyPr/>
          <a:lstStyle/>
          <a:p>
            <a:r>
              <a:rPr lang="en-IN" dirty="0"/>
              <a:t>Thank You.</a:t>
            </a:r>
          </a:p>
        </p:txBody>
      </p:sp>
      <p:sp>
        <p:nvSpPr>
          <p:cNvPr id="6" name="Text Placeholder 5">
            <a:extLst>
              <a:ext uri="{FF2B5EF4-FFF2-40B4-BE49-F238E27FC236}">
                <a16:creationId xmlns:a16="http://schemas.microsoft.com/office/drawing/2014/main" id="{437F3738-9A60-43F5-93F7-CEDB03547C8A}"/>
              </a:ext>
            </a:extLst>
          </p:cNvPr>
          <p:cNvSpPr>
            <a:spLocks noGrp="1"/>
          </p:cNvSpPr>
          <p:nvPr>
            <p:ph type="body" sz="half" idx="2"/>
          </p:nvPr>
        </p:nvSpPr>
        <p:spPr/>
        <p:txBody>
          <a:bodyPr>
            <a:normAutofit fontScale="92500" lnSpcReduction="10000"/>
          </a:bodyPr>
          <a:lstStyle/>
          <a:p>
            <a:r>
              <a:rPr lang="en-IN" dirty="0">
                <a:hlinkClick r:id="rId2"/>
              </a:rPr>
              <a:t>aazaad_batra_ampba2021s@isb.edu</a:t>
            </a:r>
            <a:endParaRPr lang="en-IN" dirty="0"/>
          </a:p>
          <a:p>
            <a:r>
              <a:rPr lang="en-IN" dirty="0">
                <a:hlinkClick r:id="rId3"/>
              </a:rPr>
              <a:t>radhikasivagangai_rajkumar_ampba2021s@isb.edu</a:t>
            </a:r>
            <a:r>
              <a:rPr lang="en-IN" dirty="0"/>
              <a:t> </a:t>
            </a:r>
          </a:p>
        </p:txBody>
      </p:sp>
    </p:spTree>
    <p:extLst>
      <p:ext uri="{BB962C8B-B14F-4D97-AF65-F5344CB8AC3E}">
        <p14:creationId xmlns:p14="http://schemas.microsoft.com/office/powerpoint/2010/main" val="76775382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{1236E9BC-707C-419B-A74C-64D2EF754679}tf11437505_win32</Template>
  <TotalTime>123</TotalTime>
  <Words>703</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Georgia Pro Cond Light</vt:lpstr>
      <vt:lpstr>Speak Pro</vt:lpstr>
      <vt:lpstr>Wingdings</vt:lpstr>
      <vt:lpstr>RetrospectVTI</vt:lpstr>
      <vt:lpstr>#ISOLVE4ABILLION Prioritize vaccine delivery using AI/ML</vt:lpstr>
      <vt:lpstr>Team name and member details</vt:lpstr>
      <vt:lpstr>Problem statement – Our understanding</vt:lpstr>
      <vt:lpstr>Solution</vt:lpstr>
      <vt:lpstr>Methodology / Approach / Pipeline</vt:lpstr>
      <vt:lpstr>PowerPoint Presentation</vt:lpstr>
      <vt:lpstr>Snippets of code and a glimpse of visualization</vt:lpstr>
      <vt:lpstr>Working prototype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 B</dc:creator>
  <cp:lastModifiedBy>G B</cp:lastModifiedBy>
  <cp:revision>13</cp:revision>
  <dcterms:created xsi:type="dcterms:W3CDTF">2021-01-05T18:22:44Z</dcterms:created>
  <dcterms:modified xsi:type="dcterms:W3CDTF">2021-01-20T17:36:56Z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