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73" r:id="rId4"/>
    <p:sldId id="259" r:id="rId5"/>
    <p:sldId id="260" r:id="rId6"/>
    <p:sldId id="261" r:id="rId7"/>
    <p:sldId id="265" r:id="rId8"/>
    <p:sldId id="269" r:id="rId9"/>
    <p:sldId id="262" r:id="rId10"/>
    <p:sldId id="264" r:id="rId11"/>
    <p:sldId id="266" r:id="rId12"/>
    <p:sldId id="267" r:id="rId13"/>
    <p:sldId id="268"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43"/>
    <p:restoredTop sz="61015" autoAdjust="0"/>
  </p:normalViewPr>
  <p:slideViewPr>
    <p:cSldViewPr snapToGrid="0" snapToObjects="1">
      <p:cViewPr varScale="1">
        <p:scale>
          <a:sx n="53" d="100"/>
          <a:sy n="53" d="100"/>
        </p:scale>
        <p:origin x="1282" y="67"/>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8T18:11:20.230"/>
    </inkml:context>
    <inkml:brush xml:id="br0">
      <inkml:brushProperty name="width" value="0.1" units="cm"/>
      <inkml:brushProperty name="height" value="0.1" units="cm"/>
    </inkml:brush>
  </inkml:definitions>
  <inkml:trace contextRef="#ctx0" brushRef="#br0">27 0 24575,'0'39'0,"0"7"0,-6 2 0,4 0 0,-4-2 0,6 1 0,0-6 0,0-1 0,-6-3 0,5-12 0,-5 12 0,6-17 0,0 9 0,0-11 0,0 0 0,0 4 0,0-10 0,0 4 0,0-5 0,0-1 0,0 1 0,0-1 0,0 1 0,0 0 0,0-1 0,0 1 0,0 0 0,0-1 0,0 1 0,0-1 0,0 0 0,0 1 0,0-1 0,0 0 0,0 0 0,0 0 0,0 1 0,0-1 0,0 1 0,0 0 0,0-1 0,0 7 0,0 0 0,0 7 0,0-1 0,0 1 0,0-1 0,0 1 0,0 6 0,0-5 0,0 12 0,0-11 0,0 4 0,0 0 0,5-5 0,-3 5 0,3-6 0,0-1 0,-4 1 0,5 0 0,-1-1 0,-4 1 0,5-1 0,-1 1 0,-4 0 0,4-1 0,1 1 0,-5-6 0,4 4 0,-5-10 0,0 4 0,0 0 0,5-4 0,-4 5 0,4-6 0,-5-1 0,0 1 0,0 0 0,4-1 0,-2 1 0,2-1 0,-4 0 0,5 1 0,-4-1 0,4 0 0,-5 0 0,0 0 0,0 0 0,0 1 0,0-1 0,4 1 0,-3-1 0,4 1 0,-5-1 0,0 1 0,0 0 0,0-1 0,0 7 0,0 0 0,0 1 0,0 4 0,0-4 0,0 0 0,0 4 0,0-10 0,0 4 0,0 1 0,0-5 0,0 4 0,0-5 0,4 0 0,-3-1 0,4 1 0,-5 0 0,0-1 0,0 1 0,0 0 0,0-1 0,0 1 0,0 0 0,0-1 0,0 1 0,0-1 0,0 0 0,0 1 0,0-1 0,0 0 0,0 1 0,0-1 0,0 1 0,0-1 0,0 1 0,0 0 0,0-1 0,0 1 0,0 0 0,0 0 0,0-1 0,0 1 0,0-1 0,0 1 0,0 0 0,0 5 0,0-4 0,0 4 0,0-5 0,0 0 0,0 0 0,0 5 0,0-4 0,0 10 0,0-10 0,0 4 0,0 1 0,-5-5 0,4 10 0,-4-10 0,5 10 0,-4-10 0,2 10 0,-2-10 0,4 5 0,0-1 0,0-4 0,0 4 0,0-5 0,0 0 0,0-1 0,0 1 0,0 0 0,0 0 0,0-1 0,-5 1 0,4 0 0,-4 0 0,5-1 0,0 1 0,0 0 0,0 0 0,0-1 0,-5 1 0,4 0 0,-4 0 0,5-1 0,0 1 0,0 0 0,-5-1 0,4 1 0,-4 0 0,5 0 0,0-1 0,-5 1 0,4 0 0,-4 4 0,1-8 0,2 8 0,-2-9 0,4 4 0,0 1 0,-5-5 0,4 3 0,-4-3 0,5 4 0,0 0 0,0 0 0,0-5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8T18:18:29.459"/>
    </inkml:context>
    <inkml:brush xml:id="br0">
      <inkml:brushProperty name="width" value="0.1" units="cm"/>
      <inkml:brushProperty name="height" value="0.1" units="cm"/>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8T18:11:20.230"/>
    </inkml:context>
    <inkml:brush xml:id="br0">
      <inkml:brushProperty name="width" value="0.1" units="cm"/>
      <inkml:brushProperty name="height" value="0.1" units="cm"/>
    </inkml:brush>
  </inkml:definitions>
  <inkml:trace contextRef="#ctx0" brushRef="#br0">27 0 24575,'0'39'0,"0"7"0,-6 2 0,4 0 0,-4-2 0,6 1 0,0-6 0,0-1 0,-6-3 0,5-12 0,-5 12 0,6-17 0,0 9 0,0-11 0,0 0 0,0 4 0,0-10 0,0 4 0,0-5 0,0-1 0,0 1 0,0-1 0,0 1 0,0 0 0,0-1 0,0 1 0,0 0 0,0-1 0,0 1 0,0-1 0,0 0 0,0 1 0,0-1 0,0 0 0,0 0 0,0 0 0,0 1 0,0-1 0,0 1 0,0 0 0,0-1 0,0 7 0,0 0 0,0 7 0,0-1 0,0 1 0,0-1 0,0 1 0,0 6 0,0-5 0,0 12 0,0-11 0,0 4 0,0 0 0,5-5 0,-3 5 0,3-6 0,0-1 0,-4 1 0,5 0 0,-1-1 0,-4 1 0,5-1 0,-1 1 0,-4 0 0,4-1 0,1 1 0,-5-6 0,4 4 0,-5-10 0,0 4 0,0 0 0,5-4 0,-4 5 0,4-6 0,-5-1 0,0 1 0,0 0 0,4-1 0,-2 1 0,2-1 0,-4 0 0,5 1 0,-4-1 0,4 0 0,-5 0 0,0 0 0,0 0 0,0 1 0,0-1 0,4 1 0,-3-1 0,4 1 0,-5-1 0,0 1 0,0 0 0,0-1 0,0 7 0,0 0 0,0 1 0,0 4 0,0-4 0,0 0 0,0 4 0,0-10 0,0 4 0,0 1 0,0-5 0,0 4 0,0-5 0,4 0 0,-3-1 0,4 1 0,-5 0 0,0-1 0,0 1 0,0 0 0,0-1 0,0 1 0,0 0 0,0-1 0,0 1 0,0-1 0,0 0 0,0 1 0,0-1 0,0 0 0,0 1 0,0-1 0,0 1 0,0-1 0,0 1 0,0 0 0,0-1 0,0 1 0,0 0 0,0 0 0,0-1 0,0 1 0,0-1 0,0 1 0,0 0 0,0 5 0,0-4 0,0 4 0,0-5 0,0 0 0,0 0 0,0 5 0,0-4 0,0 10 0,0-10 0,0 4 0,0 1 0,-5-5 0,4 10 0,-4-10 0,5 10 0,-4-10 0,2 10 0,-2-10 0,4 5 0,0-1 0,0-4 0,0 4 0,0-5 0,0 0 0,0-1 0,0 1 0,0 0 0,0 0 0,0-1 0,-5 1 0,4 0 0,-4 0 0,5-1 0,0 1 0,0 0 0,0 0 0,0-1 0,-5 1 0,4 0 0,-4 0 0,5-1 0,0 1 0,0 0 0,-5-1 0,4 1 0,-4 0 0,5 0 0,0-1 0,-5 1 0,4 0 0,-4 4 0,1-8 0,2 8 0,-2-9 0,4 4 0,0 1 0,-5-5 0,4 3 0,-4-3 0,5 4 0,0 0 0,0 0 0,0-5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8T21:06:15.789"/>
    </inkml:context>
    <inkml:brush xml:id="br0">
      <inkml:brushProperty name="width" value="0.05" units="cm"/>
      <inkml:brushProperty name="height" value="0.05" units="cm"/>
    </inkml:brush>
  </inkml:definitions>
  <inkml:trace contextRef="#ctx0" brushRef="#br0">1273 1 24575,'-7'0'0,"-2"0"0,1 0 0,0 0 0,0 0 0,0 0 0,-1 0 0,1 0 0,-1 0 0,1 0 0,-1 0 0,0 0 0,1 0 0,-1 0 0,1 0 0,0 0 0,0 0 0,0 0 0,-1 0 0,1 0 0,-1 0 0,1 0 0,-1 4 0,0-4 0,1 4 0,-1-4 0,1 0 0,-1 0 0,1 0 0,0 0 0,-1 0 0,1 0 0,0 0 0,-1 0 0,1 0 0,0 0 0,0 4 0,0-3 0,-1 2 0,1-3 0,0 0 0,-1 0 0,1 0 0,0 0 0,0 0 0,0 0 0,-1 0 0,1 0 0,0 0 0,-1 4 0,1-3 0,0 2 0,-1-3 0,1 4 0,-1-3 0,1 3 0,0-1 0,-1-2 0,1 3 0,0-4 0,0 0 0,-1 0 0,1 0 0,0 0 0,-1 0 0,1 0 0,-1 0 0,1 0 0,0 0 0,-1 0 0,1 0 0,0 0 0,-1 0 0,1 0 0,0 0 0,-1 0 0,1 0 0,0 0 0,0 0 0,0 0 0,0 0 0,0 0 0,-1 0 0,1 0 0,0 0 0,-1 0 0,1 0 0,-1 0 0,1 0 0,-1 0 0,1 0 0,0 0 0,0 0 0,0 0 0,-1 0 0,0 0 0,1 0 0,-1 0 0,1 0 0,-1 0 0,1 0 0,-1 0 0,1 0 0,-1 0 0,1 0 0,-1 0 0,0 0 0,1 0 0,-1 0 0,1 0 0,-1 0 0,1 0 0,-1 0 0,1 0 0,0 0 0,0 0 0,0 0 0,0 0 0,-1 0 0,1 0 0,0 0 0,0 0 0,0 0 0,0 0 0,0 0 0,0 0 0,0 0 0,-1 0 0,1 0 0,-1 0 0,1 0 0,0 0 0,0 0 0,-1 0 0,1 0 0,-1 0 0,-4 0 0,4 0 0,-4 0 0,0 0 0,3 0 0,-3 0 0,4 0 0,1 0 0,-1 0 0,1 0 0,-1 0 0,1 0 0,0 0 0,3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8T21:06:32.083"/>
    </inkml:context>
    <inkml:brush xml:id="br0">
      <inkml:brushProperty name="width" value="0.05" units="cm"/>
      <inkml:brushProperty name="height" value="0.05" units="cm"/>
    </inkml:brush>
  </inkml:definitions>
  <inkml:trace contextRef="#ctx0" brushRef="#br0">328 3936 24575,'-8'0'0,"-5"0"0,3 0 0,-3 0 0,0 0 0,4 0 0,-4 0 0,4 0 0,1 0 0,3-4 0,-2-1 0,2-3 0,0-5 0,-3-2 0,7 1 0,-7-4 0,7 9 0,-3-9 0,4 4 0,-4 0 0,3-4 0,-3 8 0,4-7 0,0 7 0,0-7 0,0 7 0,0-3 0,0 4 0,0 1 0,0-1 0,0 1 0,0 0 0,0-1 0,0 1 0,0-1 0,0 1 0,0 0 0,0-1 0,0 1 0,0-1 0,0 1 0,0 0 0,0 0 0,0-1 0,0 1 0,0 0 0,0 0 0,0 0 0,0-1 0,0 1 0,0-1 0,0 1 0,0-1 0,0 1 0,0-1 0,0 1 0,0 0 0,0-1 0,0 1 0,0 0 0,0-1 0,0 1 0,0 0 0,0 0 0,0-1 0,0 1 0,0 0 0,0 0 0,0 0 0,0 0 0,0 0 0,3 0 0,-2 0 0,3 0 0,0-1 0,-3 1 0,2-1 0,1 1 0,-3-1 0,3 1 0,-4-1 0,3 1 0,-2 0 0,3-1 0,-4 1 0,0 0 0,0-1 0,0 1 0,0 0 0,0 0 0,0-1 0,0 1 0,0-1 0,0 1 0,0 0 0,0 0 0,0 0 0,0 0 0,0 0 0,3 0 0,-2-1 0,3 1 0,-4 0 0,0-1 0,0 1 0,0 0 0,0 0 0,0-1 0,0 1 0,0-1 0,0 1 0,0-1 0,0 1 0,0-1 0,0 1 0,0 0 0,0-1 0,0 1 0,0 0 0,0 0 0,0 0 0,0 0 0,0 0 0,0 0 0,0 0 0,0-1 0,0 1 0,0 0 0,0 0 0,0 0 0,0 0 0,0-1 0,0 1 0,0 0 0,0 0 0,0-1 0,0 1 0,0 0 0,-4 4 0,3-3 0,-3 2 0,0 1 0,3-4 0,-2 3 0,3-3 0,-4 0 0,3 0 0,-2 0 0,3 0 0,0-1 0,-4 1 0,3 0 0,-3-1 0,4 1 0,0 0 0,0 0 0,0-1 0,0 1 0,0 0 0,-4 0 0,3 0 0,-2 0 0,3 0 0,-4 3 0,3-2 0,-3 2 0,4-3 0,0 0 0,0 0 0,0 0 0,0-1 0,0 1 0,0 0 0,-4 4 0,4-4 0,-4 4 0,4-5 0,0 1 0,0 0 0,0-1 0,0 1 0,0 0 0,0-1 0,0 1 0,0-1 0,0 1 0,0-1 0,0 1 0,-4-1 0,3 1 0,-3-1 0,4 1 0,0-1 0,-3 5 0,2-3 0,-3 2 0,4-3 0,0 0 0,0 1 0,0-1 0,0-1 0,0 1 0,0 0 0,0 0 0,0 0 0,0-1 0,0 1 0,0-1 0,0 1 0,0-1 0,0 1 0,-4-1 0,3 1 0,-2-1 0,3 1 0,0-1 0,0 1 0,0 0 0,0-1 0,-4 4 0,3-2 0,-3 2 0,4-3 0,0 0 0,0 0 0,0-1 0,-4 5 0,3-4 0,-2 3 0,3-3 0,0 0 0,0 0 0,0-1 0,-4 5 0,3-4 0,-3 3 0,4-3 0,-4 0 0,3-1 0,-2 1 0,3-1 0,-4 1 0,3-1 0,-3 1 0,1 0 0,2-1 0,-3 1 0,0 0 0,3 0 0,-2-1 0,3 1 0,0 0 0,0 0 0,0-1 0,-4 5 0,3-4 0,-2 4 0,3-4 0,0-1 0,0 1 0,0 0 0,0-1 0,0 1 0,0-1 0,0 1 0,0 0 0,0-1 0,0 1 0,-4-1 0,3 1 0,-3-5 0,4 3 0,0-3 0,0 5 0,0-1 0,0-4 0,0 4 0,0-4 0,0 4 0,0 0 0,0 1 0,0-1 0,0 1 0,0-1 0,0 1 0,0-1 0,0 0 0,0 1 0,0-1 0,0 1 0,0-1 0,0 1 0,0-1 0,0-4 0,0 3 0,0-3 0,0 5 0,0-5 0,0 3 0,0-3 0,0 4 0,0 1 0,0-1 0,0 1 0,0-1 0,0 0 0,0 1 0,0 0 0,0-1 0,0 1 0,0 0 0,0 0 0,0 0 0,0 0 0,0 0 0,0-1 0,0 1 0,0 0 0,0-1 0,0 1 0,0-1 0,0 1 0,0 0 0,0-1 0,0 1 0,0-1 0,0 1 0,0-1 0,0 0 0,0 1 0,0-1 0,0 1 0,0-1 0,0 1 0,-4 0 0,3-1 0,-2 1 0,3 0 0,0-1 0,0 1 0,0-1 0,-4 1 0,3 0 0,-3-1 0,4 1 0,0 0 0,0 0 0,0-1 0,-3 1 0,2 0 0,-3-1 0,4 1 0,0 0 0,0-1 0,-4 1 0,3-1 0,-3 1 0,4-1 0,-3 1 0,2-1 0,-3 1 0,4-1 0,0 1 0,0-1 0,0 1 0,-4 0 0,3 0 0,-3-1 0,4 1 0,0-1 0,-4 5 0,3-4 0,-2 3 0,3-3 0,0 0 0,0 0 0,0-1 0,0 1 0,0 0 0,0 0 0,0 0 0,0 0 0,0 0 0,0 0 0,0 0 0,0 0 0,0 0 0,0 0 0,0 0 0,0 0 0,0 0 0,0 1 0,0-2 0,0 1 0,0 0 0,3 4 0,-2-3 0,3 2 0,0 0 0,-3-2 0,3 2 0,-1-3 0,-2-1 0,3 1 0,-4 0 0,3-1 0,-2 1 0,3-1 0,-4 1 0,4-1 0,-3 1 0,3-1 0,-1 1 0,-2-6 0,3 5 0,0-5 0,-3 1 0,2 4 0,1-4 0,-3 4 0,3 0 0,0 1 0,-4 0 0,4-1 0,-4 1 0,0-1 0,0 1 0,0-1 0,0 1 0,0 0 0,0 0 0,0 0 0,0 0 0,0 0 0,0 0 0,0 0 0,0 0 0,0 0 0,0 0 0,0 0 0,0 0 0,0 0 0,0-1 0,0 1 0,0-1 0,0 1 0,0-1 0,0 0 0,0 1 0,0 0 0,0-1 0,0 1 0,0 0 0,0 0 0,0-1 0,0 1 0,0-1 0,0 1 0,0-1 0,0 1 0,0-1 0,0 1 0,0-1 0,0 1 0,0 0 0,0 0 0,0-1 0,0 1 0,0 0 0,-4 0 0,3 0 0,-2-3 0,-1 6 0,3-6 0,-2 7 0,-1-4 0,4 0 0,-8 4 0,8 18 0,-4-10 0,4 13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8T21:06:34.648"/>
    </inkml:context>
    <inkml:brush xml:id="br0">
      <inkml:brushProperty name="width" value="0.05" units="cm"/>
      <inkml:brushProperty name="height" value="0.05" units="cm"/>
    </inkml:brush>
  </inkml:definitions>
  <inkml:trace contextRef="#ctx0" brushRef="#br0">0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8T21:07:04.584"/>
    </inkml:context>
    <inkml:brush xml:id="br0">
      <inkml:brushProperty name="width" value="0.05" units="cm"/>
      <inkml:brushProperty name="height" value="0.05" units="cm"/>
    </inkml:brush>
  </inkml:definitions>
  <inkml:trace contextRef="#ctx0" brushRef="#br0">286 2819 24575,'-12'0'0,"-2"0"0,-5-5 0,0-4 0,0-6 0,1-4 0,-2-4 0,5-3 0,-4 1 0,8-5 0,-3 5 0,4 0 0,0-5 0,0 5 0,0-1 0,4-3 0,-2 3 0,6 1 0,-2 1 0,4 5 0,0 0 0,0 0 0,0 1 0,0 3 0,0 2 0,0 5 0,0-1 0,0 1 0,0-1 0,0 1 0,0 0 0,0 0 0,0 0 0,0 0 0,0 0 0,0 0 0,0 0 0,0 0 0,4-1 0,-3-4 0,2 4 0,-3-4 0,4 4 0,-3 0 0,3 1 0,-4-1 0,0 1 0,0-5 0,0 3 0,0-3 0,0 4 0,0 1 0,0-1 0,0 1 0,0-1 0,0 0 0,0 1 0,0-1 0,0 1 0,0-1 0,0 1 0,0-1 0,0 1 0,3 0 0,-2-5 0,3 3 0,-4-3 0,4 0 0,-3 3 0,3-8 0,0 4 0,-3-5 0,4 5 0,-1-4 0,-3 9 0,3-9 0,-4 8 0,0-3 0,0 4 0,0 1 0,0-1 0,0 1 0,0-1 0,0 1 0,0 0 0,4-1 0,-4 1 0,4 0 0,-4 0 0,0-1 0,0 1 0,0-1 0,0 1 0,0 0 0,0-1 0,0 0 0,0 1 0,0-1 0,4 1 0,-3-1 0,2 1 0,-3-1 0,0 1 0,0 0 0,0 0 0,0 0 0,0 0 0,0 0 0,0-1 0,0 1 0,0-1 0,0 1 0,0 0 0,0-1 0,0 1 0,0 0 0,0 0 0,0 0 0,0 0 0,0 0 0,0 0 0,0 0 0,0-1 0,0 1 0,0 0 0,0 0 0,0 0 0,0 0 0,4 0 0,-3 0 0,3 0 0,-4 0 0,0 0 0,0 0 0,3 0 0,-2 0 0,3-1 0,-4 1 0,0 0 0,0 0 0,0 0 0,0 0 0,0 0 0,0 0 0,0 0 0,0 0 0,0 0 0,0 0 0,0 0 0,0 0 0,0 0 0,0 0 0,0 0 0,0 0 0,0-1 0,0 1 0,0 0 0,0 0 0,0-1 0,0 1 0,0 0 0,0 0 0,0 0 0,0 0 0,0 0 0,0 0 0,0 0 0,0 0 0,0 0 0,0 0 0,0 0 0,0 0 0,0 0 0,0 0 0,0 0 0,0-1 0,0 1 0,0-1 0,0 1 0,0 0 0,0 0 0,0 0 0,0 0 0,0 0 0,0-1 0,-4 5 0,3-4 0,-3 4 0,4-5 0,-4 1 0,3 0 0,-3-1 0,4 1 0,0 0 0,0 0 0,-3 0 0,2-1 0,-3 1 0,4 0 0,0-1 0,-3 5 0,2-4 0,-3 3 0,4-3 0,0-1 0,-4 4 0,3-2 0,-3 2 0,4-3 0,-4-1 0,3 0 0,-3 1 0,4 0 0,0-1 0,-3 1 0,2-1 0,-3 1 0,4-1 0,-4 0 0,3 1 0,-3-1 0,4 1 0,-3-1 0,2 1 0,-3-1 0,4 1 0,-4-6 0,3 5 0,-7-4 0,7-1 0,-3 5 0,0-9 0,3 4 0,-7-1 0,7 2 0,-3 5 0,0-5 0,3 3 0,-4-3 0,5 5 0,-3 3 0,2-3 0,-3 4 0,4-4 0,0 0 0,0 0 0,0 0 0,0-1 0,0 1 0,0 0 0,0 0 0,0-1 0,0 1 0,0 0 0,0 0 0,0 0 0,0 0 0,0 0 0,0 0 0,0 0 0,0-1 0,0 1 0,0 0 0,0 0 0,0-1 0,0 1 0,0 0 0,0 0 0,0 0 0,0 0 0,3 4 0,-2-3 0,3 2 0,-4-3 0,0 0 0,3 4 0,2-3 0,3 6 0,-4-6 0,3 6 0,-2-3 0,3 0 0,0 3 0,-4-6 0,4 6 0,-7-7 0,6 4 0,-6-4 0,6 4 0,-6-3 0,6 6 0,-6-6 0,7 6 0,-4-6 0,4 6 0,0-3 0,0 4 0,0 0 0,0 0 0,0 0 0,1 0 0,4 0 0,-4 0 0,4 0 0,-4 0 0,4 0 0,-4 0 0,4 0 0,-4 0 0,-1 0 0,0 0 0,1 0 0,-1 0 0,1 0 0,-1 0 0,1 0 0,-1 0 0,5 0 0,-3 0 0,2 0 0,-3 0 0,-1 0 0,1 0 0,4 0 0,-4 0 0,4 0 0,0 0 0,-3 0 0,3 0 0,-5 0 0,1 0 0,-1 0 0,1 0 0,-1 0 0,0 0 0,0 0 0,0 0 0,0 0 0,1-8 0,-1 6 0,0-7 0,1 9 0,-1 0 0,0 0 0,1-3 0,-1 2 0,0-3 0,1 4 0,-1 0 0,-3-4 0,2 3 0,-2-3 0,3 4 0,0 0 0,1 0 0,-1 0 0,0 0 0,5 0 0,2 0 0,3 0 0,1 0 0,5-4 0,-4 3 0,4-4 0,-5 5 0,-1 0 0,1 0 0,-5 0 0,-1 0 0,-4 0 0,-1 0 0,0 0 0,1 0 0,-1 0 0,-4-4 0,3 3 0,-6-6 0,2 6 0,-3-2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FD8A7-AF38-394C-970B-E4771520A0FE}"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2D8A2-46C8-7540-9A39-17337698CC94}" type="slidenum">
              <a:rPr lang="en-US" smtClean="0"/>
              <a:t>‹#›</a:t>
            </a:fld>
            <a:endParaRPr lang="en-US"/>
          </a:p>
        </p:txBody>
      </p:sp>
    </p:spTree>
    <p:extLst>
      <p:ext uri="{BB962C8B-B14F-4D97-AF65-F5344CB8AC3E}">
        <p14:creationId xmlns:p14="http://schemas.microsoft.com/office/powerpoint/2010/main" val="2782249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82D8A2-46C8-7540-9A39-17337698CC94}" type="slidenum">
              <a:rPr lang="en-US" smtClean="0"/>
              <a:t>2</a:t>
            </a:fld>
            <a:endParaRPr lang="en-US"/>
          </a:p>
        </p:txBody>
      </p:sp>
    </p:spTree>
    <p:extLst>
      <p:ext uri="{BB962C8B-B14F-4D97-AF65-F5344CB8AC3E}">
        <p14:creationId xmlns:p14="http://schemas.microsoft.com/office/powerpoint/2010/main" val="1694850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a:t>
            </a:r>
          </a:p>
          <a:p>
            <a:r>
              <a:rPr lang="en-US" dirty="0"/>
              <a:t>2 parts</a:t>
            </a:r>
          </a:p>
          <a:p>
            <a:r>
              <a:rPr lang="en-US" dirty="0"/>
              <a:t>Part 1: First half of the class (essentially the midterm)</a:t>
            </a:r>
          </a:p>
          <a:p>
            <a:endParaRPr lang="en-US" dirty="0"/>
          </a:p>
          <a:p>
            <a:r>
              <a:rPr lang="en-US" dirty="0"/>
              <a:t>Midterm extra credit place to turn in will be on Teams.</a:t>
            </a:r>
          </a:p>
        </p:txBody>
      </p:sp>
      <p:sp>
        <p:nvSpPr>
          <p:cNvPr id="4" name="Slide Number Placeholder 3"/>
          <p:cNvSpPr>
            <a:spLocks noGrp="1"/>
          </p:cNvSpPr>
          <p:nvPr>
            <p:ph type="sldNum" sz="quarter" idx="5"/>
          </p:nvPr>
        </p:nvSpPr>
        <p:spPr/>
        <p:txBody>
          <a:bodyPr/>
          <a:lstStyle/>
          <a:p>
            <a:fld id="{5A82D8A2-46C8-7540-9A39-17337698CC94}" type="slidenum">
              <a:rPr lang="en-US" smtClean="0"/>
              <a:t>3</a:t>
            </a:fld>
            <a:endParaRPr lang="en-US"/>
          </a:p>
        </p:txBody>
      </p:sp>
    </p:spTree>
    <p:extLst>
      <p:ext uri="{BB962C8B-B14F-4D97-AF65-F5344CB8AC3E}">
        <p14:creationId xmlns:p14="http://schemas.microsoft.com/office/powerpoint/2010/main" val="1650090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82D8A2-46C8-7540-9A39-17337698CC94}" type="slidenum">
              <a:rPr lang="en-US" smtClean="0"/>
              <a:t>4</a:t>
            </a:fld>
            <a:endParaRPr lang="en-US"/>
          </a:p>
        </p:txBody>
      </p:sp>
    </p:spTree>
    <p:extLst>
      <p:ext uri="{BB962C8B-B14F-4D97-AF65-F5344CB8AC3E}">
        <p14:creationId xmlns:p14="http://schemas.microsoft.com/office/powerpoint/2010/main" val="3016227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and B input are 32 bits and must do add, or, </a:t>
            </a:r>
            <a:r>
              <a:rPr lang="en-US" dirty="0" err="1"/>
              <a:t>xor</a:t>
            </a:r>
            <a:r>
              <a:rPr lang="en-US" dirty="0"/>
              <a:t>,</a:t>
            </a:r>
          </a:p>
          <a:p>
            <a:endParaRPr lang="en-US" dirty="0"/>
          </a:p>
          <a:p>
            <a:r>
              <a:rPr lang="en-US" dirty="0"/>
              <a:t>Branch instructions will not use the ALU</a:t>
            </a:r>
          </a:p>
          <a:p>
            <a:endParaRPr lang="en-US" dirty="0"/>
          </a:p>
          <a:p>
            <a:r>
              <a:rPr lang="en-US" dirty="0"/>
              <a:t>We will use a comparator </a:t>
            </a:r>
          </a:p>
        </p:txBody>
      </p:sp>
      <p:sp>
        <p:nvSpPr>
          <p:cNvPr id="4" name="Slide Number Placeholder 3"/>
          <p:cNvSpPr>
            <a:spLocks noGrp="1"/>
          </p:cNvSpPr>
          <p:nvPr>
            <p:ph type="sldNum" sz="quarter" idx="5"/>
          </p:nvPr>
        </p:nvSpPr>
        <p:spPr/>
        <p:txBody>
          <a:bodyPr/>
          <a:lstStyle/>
          <a:p>
            <a:fld id="{5A82D8A2-46C8-7540-9A39-17337698CC94}" type="slidenum">
              <a:rPr lang="en-US" smtClean="0"/>
              <a:t>5</a:t>
            </a:fld>
            <a:endParaRPr lang="en-US"/>
          </a:p>
        </p:txBody>
      </p:sp>
    </p:spTree>
    <p:extLst>
      <p:ext uri="{BB962C8B-B14F-4D97-AF65-F5344CB8AC3E}">
        <p14:creationId xmlns:p14="http://schemas.microsoft.com/office/powerpoint/2010/main" val="2147972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C_in</a:t>
            </a:r>
            <a:r>
              <a:rPr lang="en-US" dirty="0"/>
              <a:t> has to be one</a:t>
            </a:r>
          </a:p>
        </p:txBody>
      </p:sp>
      <p:sp>
        <p:nvSpPr>
          <p:cNvPr id="4" name="Slide Number Placeholder 3"/>
          <p:cNvSpPr>
            <a:spLocks noGrp="1"/>
          </p:cNvSpPr>
          <p:nvPr>
            <p:ph type="sldNum" sz="quarter" idx="5"/>
          </p:nvPr>
        </p:nvSpPr>
        <p:spPr/>
        <p:txBody>
          <a:bodyPr/>
          <a:lstStyle/>
          <a:p>
            <a:fld id="{5A82D8A2-46C8-7540-9A39-17337698CC94}" type="slidenum">
              <a:rPr lang="en-US" smtClean="0"/>
              <a:t>6</a:t>
            </a:fld>
            <a:endParaRPr lang="en-US"/>
          </a:p>
        </p:txBody>
      </p:sp>
    </p:spTree>
    <p:extLst>
      <p:ext uri="{BB962C8B-B14F-4D97-AF65-F5344CB8AC3E}">
        <p14:creationId xmlns:p14="http://schemas.microsoft.com/office/powerpoint/2010/main" val="3412971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82D8A2-46C8-7540-9A39-17337698CC94}" type="slidenum">
              <a:rPr lang="en-US" smtClean="0"/>
              <a:t>9</a:t>
            </a:fld>
            <a:endParaRPr lang="en-US"/>
          </a:p>
        </p:txBody>
      </p:sp>
    </p:spTree>
    <p:extLst>
      <p:ext uri="{BB962C8B-B14F-4D97-AF65-F5344CB8AC3E}">
        <p14:creationId xmlns:p14="http://schemas.microsoft.com/office/powerpoint/2010/main" val="1786134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82D8A2-46C8-7540-9A39-17337698CC94}" type="slidenum">
              <a:rPr lang="en-US" smtClean="0"/>
              <a:t>10</a:t>
            </a:fld>
            <a:endParaRPr lang="en-US"/>
          </a:p>
        </p:txBody>
      </p:sp>
    </p:spTree>
    <p:extLst>
      <p:ext uri="{BB962C8B-B14F-4D97-AF65-F5344CB8AC3E}">
        <p14:creationId xmlns:p14="http://schemas.microsoft.com/office/powerpoint/2010/main" val="1127245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82D8A2-46C8-7540-9A39-17337698CC94}" type="slidenum">
              <a:rPr lang="en-US" smtClean="0"/>
              <a:t>11</a:t>
            </a:fld>
            <a:endParaRPr lang="en-US"/>
          </a:p>
        </p:txBody>
      </p:sp>
    </p:spTree>
    <p:extLst>
      <p:ext uri="{BB962C8B-B14F-4D97-AF65-F5344CB8AC3E}">
        <p14:creationId xmlns:p14="http://schemas.microsoft.com/office/powerpoint/2010/main" val="3975591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82D8A2-46C8-7540-9A39-17337698CC94}" type="slidenum">
              <a:rPr lang="en-US" smtClean="0"/>
              <a:t>13</a:t>
            </a:fld>
            <a:endParaRPr lang="en-US"/>
          </a:p>
        </p:txBody>
      </p:sp>
    </p:spTree>
    <p:extLst>
      <p:ext uri="{BB962C8B-B14F-4D97-AF65-F5344CB8AC3E}">
        <p14:creationId xmlns:p14="http://schemas.microsoft.com/office/powerpoint/2010/main" val="817350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32B6-4E33-7E4D-B90A-F549A62C56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F016B5-C965-9849-A02D-6FDEE1DC63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174E6B-C8C6-8D46-8562-383B79F4646F}"/>
              </a:ext>
            </a:extLst>
          </p:cNvPr>
          <p:cNvSpPr>
            <a:spLocks noGrp="1"/>
          </p:cNvSpPr>
          <p:nvPr>
            <p:ph type="dt" sz="half" idx="10"/>
          </p:nvPr>
        </p:nvSpPr>
        <p:spPr/>
        <p:txBody>
          <a:bodyPr/>
          <a:lstStyle/>
          <a:p>
            <a:fld id="{F76C678D-0C85-9F4C-9AD9-B1044465C54E}" type="datetime1">
              <a:rPr lang="en-US" smtClean="0"/>
              <a:t>10/21/2021</a:t>
            </a:fld>
            <a:endParaRPr lang="en-US"/>
          </a:p>
        </p:txBody>
      </p:sp>
      <p:sp>
        <p:nvSpPr>
          <p:cNvPr id="5" name="Footer Placeholder 4">
            <a:extLst>
              <a:ext uri="{FF2B5EF4-FFF2-40B4-BE49-F238E27FC236}">
                <a16:creationId xmlns:a16="http://schemas.microsoft.com/office/drawing/2014/main" id="{F624400E-4EA6-7643-A8F4-4934AB879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C6512-DEAE-AC40-8EB9-412F1D4CF418}"/>
              </a:ext>
            </a:extLst>
          </p:cNvPr>
          <p:cNvSpPr>
            <a:spLocks noGrp="1"/>
          </p:cNvSpPr>
          <p:nvPr>
            <p:ph type="sldNum" sz="quarter" idx="12"/>
          </p:nvPr>
        </p:nvSpPr>
        <p:spPr/>
        <p:txBody>
          <a:bodyPr/>
          <a:lstStyle/>
          <a:p>
            <a:fld id="{0A8D8546-15C9-0842-B2BF-8462639F48FA}" type="slidenum">
              <a:rPr lang="en-US" smtClean="0"/>
              <a:t>‹#›</a:t>
            </a:fld>
            <a:endParaRPr lang="en-US"/>
          </a:p>
        </p:txBody>
      </p:sp>
    </p:spTree>
    <p:extLst>
      <p:ext uri="{BB962C8B-B14F-4D97-AF65-F5344CB8AC3E}">
        <p14:creationId xmlns:p14="http://schemas.microsoft.com/office/powerpoint/2010/main" val="207915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E94C-393D-754B-94A8-99485FB25B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B07E0F-3D74-004E-BE81-ACB6052B16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C89DB-B3EC-A641-8C0A-FAFDEF5AE98B}"/>
              </a:ext>
            </a:extLst>
          </p:cNvPr>
          <p:cNvSpPr>
            <a:spLocks noGrp="1"/>
          </p:cNvSpPr>
          <p:nvPr>
            <p:ph type="dt" sz="half" idx="10"/>
          </p:nvPr>
        </p:nvSpPr>
        <p:spPr/>
        <p:txBody>
          <a:bodyPr/>
          <a:lstStyle/>
          <a:p>
            <a:fld id="{C3B0349B-E7E7-214D-9374-BAE1BE882615}" type="datetime1">
              <a:rPr lang="en-US" smtClean="0"/>
              <a:t>10/21/2021</a:t>
            </a:fld>
            <a:endParaRPr lang="en-US"/>
          </a:p>
        </p:txBody>
      </p:sp>
      <p:sp>
        <p:nvSpPr>
          <p:cNvPr id="5" name="Footer Placeholder 4">
            <a:extLst>
              <a:ext uri="{FF2B5EF4-FFF2-40B4-BE49-F238E27FC236}">
                <a16:creationId xmlns:a16="http://schemas.microsoft.com/office/drawing/2014/main" id="{77B68EC8-6EE7-8145-BBF5-F15B15212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38E4C-A6D9-4C43-BC89-83F44F4CD0C8}"/>
              </a:ext>
            </a:extLst>
          </p:cNvPr>
          <p:cNvSpPr>
            <a:spLocks noGrp="1"/>
          </p:cNvSpPr>
          <p:nvPr>
            <p:ph type="sldNum" sz="quarter" idx="12"/>
          </p:nvPr>
        </p:nvSpPr>
        <p:spPr/>
        <p:txBody>
          <a:bodyPr/>
          <a:lstStyle/>
          <a:p>
            <a:fld id="{0A8D8546-15C9-0842-B2BF-8462639F48FA}" type="slidenum">
              <a:rPr lang="en-US" smtClean="0"/>
              <a:t>‹#›</a:t>
            </a:fld>
            <a:endParaRPr lang="en-US"/>
          </a:p>
        </p:txBody>
      </p:sp>
    </p:spTree>
    <p:extLst>
      <p:ext uri="{BB962C8B-B14F-4D97-AF65-F5344CB8AC3E}">
        <p14:creationId xmlns:p14="http://schemas.microsoft.com/office/powerpoint/2010/main" val="853527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D2B046-81BA-5E44-9841-F6DF2E8352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935743-A436-BC4F-9946-5A41734EEC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A7F17-F6F5-9847-8441-577693155DB9}"/>
              </a:ext>
            </a:extLst>
          </p:cNvPr>
          <p:cNvSpPr>
            <a:spLocks noGrp="1"/>
          </p:cNvSpPr>
          <p:nvPr>
            <p:ph type="dt" sz="half" idx="10"/>
          </p:nvPr>
        </p:nvSpPr>
        <p:spPr/>
        <p:txBody>
          <a:bodyPr/>
          <a:lstStyle/>
          <a:p>
            <a:fld id="{16BAD3ED-37A8-5E49-8979-CBD74CC5AC1B}" type="datetime1">
              <a:rPr lang="en-US" smtClean="0"/>
              <a:t>10/21/2021</a:t>
            </a:fld>
            <a:endParaRPr lang="en-US"/>
          </a:p>
        </p:txBody>
      </p:sp>
      <p:sp>
        <p:nvSpPr>
          <p:cNvPr id="5" name="Footer Placeholder 4">
            <a:extLst>
              <a:ext uri="{FF2B5EF4-FFF2-40B4-BE49-F238E27FC236}">
                <a16:creationId xmlns:a16="http://schemas.microsoft.com/office/drawing/2014/main" id="{A61E60F8-7F7F-3A47-9366-069B425D3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2D5EB-FD14-2541-BEC0-7EEC850D49BA}"/>
              </a:ext>
            </a:extLst>
          </p:cNvPr>
          <p:cNvSpPr>
            <a:spLocks noGrp="1"/>
          </p:cNvSpPr>
          <p:nvPr>
            <p:ph type="sldNum" sz="quarter" idx="12"/>
          </p:nvPr>
        </p:nvSpPr>
        <p:spPr/>
        <p:txBody>
          <a:bodyPr/>
          <a:lstStyle/>
          <a:p>
            <a:fld id="{0A8D8546-15C9-0842-B2BF-8462639F48FA}" type="slidenum">
              <a:rPr lang="en-US" smtClean="0"/>
              <a:t>‹#›</a:t>
            </a:fld>
            <a:endParaRPr lang="en-US"/>
          </a:p>
        </p:txBody>
      </p:sp>
    </p:spTree>
    <p:extLst>
      <p:ext uri="{BB962C8B-B14F-4D97-AF65-F5344CB8AC3E}">
        <p14:creationId xmlns:p14="http://schemas.microsoft.com/office/powerpoint/2010/main" val="106014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7878-F548-0B44-8040-82DB06358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5A3587-0B75-8B43-B379-307B0F2028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980DB-CFC3-944F-ACA4-0F6FAF2762F6}"/>
              </a:ext>
            </a:extLst>
          </p:cNvPr>
          <p:cNvSpPr>
            <a:spLocks noGrp="1"/>
          </p:cNvSpPr>
          <p:nvPr>
            <p:ph type="dt" sz="half" idx="10"/>
          </p:nvPr>
        </p:nvSpPr>
        <p:spPr/>
        <p:txBody>
          <a:bodyPr/>
          <a:lstStyle/>
          <a:p>
            <a:fld id="{A7C5F66A-3000-8146-961C-95E89FC50B8D}" type="datetime1">
              <a:rPr lang="en-US" smtClean="0"/>
              <a:t>10/21/2021</a:t>
            </a:fld>
            <a:endParaRPr lang="en-US"/>
          </a:p>
        </p:txBody>
      </p:sp>
      <p:sp>
        <p:nvSpPr>
          <p:cNvPr id="5" name="Footer Placeholder 4">
            <a:extLst>
              <a:ext uri="{FF2B5EF4-FFF2-40B4-BE49-F238E27FC236}">
                <a16:creationId xmlns:a16="http://schemas.microsoft.com/office/drawing/2014/main" id="{9064C67C-7821-5649-82F1-F3F178302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3D92A-239A-DF42-B3F2-4A1031351D1B}"/>
              </a:ext>
            </a:extLst>
          </p:cNvPr>
          <p:cNvSpPr>
            <a:spLocks noGrp="1"/>
          </p:cNvSpPr>
          <p:nvPr>
            <p:ph type="sldNum" sz="quarter" idx="12"/>
          </p:nvPr>
        </p:nvSpPr>
        <p:spPr/>
        <p:txBody>
          <a:bodyPr/>
          <a:lstStyle/>
          <a:p>
            <a:fld id="{0A8D8546-15C9-0842-B2BF-8462639F48FA}" type="slidenum">
              <a:rPr lang="en-US" smtClean="0"/>
              <a:t>‹#›</a:t>
            </a:fld>
            <a:endParaRPr lang="en-US"/>
          </a:p>
        </p:txBody>
      </p:sp>
    </p:spTree>
    <p:extLst>
      <p:ext uri="{BB962C8B-B14F-4D97-AF65-F5344CB8AC3E}">
        <p14:creationId xmlns:p14="http://schemas.microsoft.com/office/powerpoint/2010/main" val="31874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65A3-8A59-1D4B-869D-FACFEBF31D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92DAF2-D9C9-6848-9A55-8695B0C546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283D7-5149-9E47-B965-07D030520572}"/>
              </a:ext>
            </a:extLst>
          </p:cNvPr>
          <p:cNvSpPr>
            <a:spLocks noGrp="1"/>
          </p:cNvSpPr>
          <p:nvPr>
            <p:ph type="dt" sz="half" idx="10"/>
          </p:nvPr>
        </p:nvSpPr>
        <p:spPr/>
        <p:txBody>
          <a:bodyPr/>
          <a:lstStyle/>
          <a:p>
            <a:fld id="{CF7484E1-5A26-994A-87B9-804CCE02066F}" type="datetime1">
              <a:rPr lang="en-US" smtClean="0"/>
              <a:t>10/21/2021</a:t>
            </a:fld>
            <a:endParaRPr lang="en-US"/>
          </a:p>
        </p:txBody>
      </p:sp>
      <p:sp>
        <p:nvSpPr>
          <p:cNvPr id="5" name="Footer Placeholder 4">
            <a:extLst>
              <a:ext uri="{FF2B5EF4-FFF2-40B4-BE49-F238E27FC236}">
                <a16:creationId xmlns:a16="http://schemas.microsoft.com/office/drawing/2014/main" id="{5FC90AAC-613C-2241-BC0D-2FDB42ED2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EFEC9-A572-CE4A-BF76-179FBE316529}"/>
              </a:ext>
            </a:extLst>
          </p:cNvPr>
          <p:cNvSpPr>
            <a:spLocks noGrp="1"/>
          </p:cNvSpPr>
          <p:nvPr>
            <p:ph type="sldNum" sz="quarter" idx="12"/>
          </p:nvPr>
        </p:nvSpPr>
        <p:spPr/>
        <p:txBody>
          <a:bodyPr/>
          <a:lstStyle/>
          <a:p>
            <a:fld id="{0A8D8546-15C9-0842-B2BF-8462639F48FA}" type="slidenum">
              <a:rPr lang="en-US" smtClean="0"/>
              <a:t>‹#›</a:t>
            </a:fld>
            <a:endParaRPr lang="en-US"/>
          </a:p>
        </p:txBody>
      </p:sp>
    </p:spTree>
    <p:extLst>
      <p:ext uri="{BB962C8B-B14F-4D97-AF65-F5344CB8AC3E}">
        <p14:creationId xmlns:p14="http://schemas.microsoft.com/office/powerpoint/2010/main" val="1066983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502D-2032-5F45-AB2B-732583F069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AB42C5-4C9B-F341-82EC-B5FBC135B2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C8DF6B-4CF6-0144-BB0A-6AA6110EF6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2E8368-5C42-D34B-AC01-B11E0AC9991B}"/>
              </a:ext>
            </a:extLst>
          </p:cNvPr>
          <p:cNvSpPr>
            <a:spLocks noGrp="1"/>
          </p:cNvSpPr>
          <p:nvPr>
            <p:ph type="dt" sz="half" idx="10"/>
          </p:nvPr>
        </p:nvSpPr>
        <p:spPr/>
        <p:txBody>
          <a:bodyPr/>
          <a:lstStyle/>
          <a:p>
            <a:fld id="{3275562D-81DB-E34A-8A08-3C1D4E6C68FB}" type="datetime1">
              <a:rPr lang="en-US" smtClean="0"/>
              <a:t>10/21/2021</a:t>
            </a:fld>
            <a:endParaRPr lang="en-US"/>
          </a:p>
        </p:txBody>
      </p:sp>
      <p:sp>
        <p:nvSpPr>
          <p:cNvPr id="6" name="Footer Placeholder 5">
            <a:extLst>
              <a:ext uri="{FF2B5EF4-FFF2-40B4-BE49-F238E27FC236}">
                <a16:creationId xmlns:a16="http://schemas.microsoft.com/office/drawing/2014/main" id="{FC6D350C-287F-5E46-B14F-024E33C84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E0F17-20F7-1D4B-93B3-D6DA977BE4BC}"/>
              </a:ext>
            </a:extLst>
          </p:cNvPr>
          <p:cNvSpPr>
            <a:spLocks noGrp="1"/>
          </p:cNvSpPr>
          <p:nvPr>
            <p:ph type="sldNum" sz="quarter" idx="12"/>
          </p:nvPr>
        </p:nvSpPr>
        <p:spPr/>
        <p:txBody>
          <a:bodyPr/>
          <a:lstStyle/>
          <a:p>
            <a:fld id="{0A8D8546-15C9-0842-B2BF-8462639F48FA}" type="slidenum">
              <a:rPr lang="en-US" smtClean="0"/>
              <a:t>‹#›</a:t>
            </a:fld>
            <a:endParaRPr lang="en-US"/>
          </a:p>
        </p:txBody>
      </p:sp>
    </p:spTree>
    <p:extLst>
      <p:ext uri="{BB962C8B-B14F-4D97-AF65-F5344CB8AC3E}">
        <p14:creationId xmlns:p14="http://schemas.microsoft.com/office/powerpoint/2010/main" val="146043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BFB4-9FCC-E447-82DA-254D8A8163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1AC34B-D983-F046-98EB-DCEEA03AD0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EA471C-50D7-A54E-9A38-785EAF3649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33BAE7-B3C2-1645-B103-60BB00C97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F2DA38-A3E7-7640-93E6-9C33C9675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656FAD-6574-EF4F-A6BB-869938436CD4}"/>
              </a:ext>
            </a:extLst>
          </p:cNvPr>
          <p:cNvSpPr>
            <a:spLocks noGrp="1"/>
          </p:cNvSpPr>
          <p:nvPr>
            <p:ph type="dt" sz="half" idx="10"/>
          </p:nvPr>
        </p:nvSpPr>
        <p:spPr/>
        <p:txBody>
          <a:bodyPr/>
          <a:lstStyle/>
          <a:p>
            <a:fld id="{BD992E3B-70D4-5146-8A65-9C33232338CC}" type="datetime1">
              <a:rPr lang="en-US" smtClean="0"/>
              <a:t>10/21/2021</a:t>
            </a:fld>
            <a:endParaRPr lang="en-US"/>
          </a:p>
        </p:txBody>
      </p:sp>
      <p:sp>
        <p:nvSpPr>
          <p:cNvPr id="8" name="Footer Placeholder 7">
            <a:extLst>
              <a:ext uri="{FF2B5EF4-FFF2-40B4-BE49-F238E27FC236}">
                <a16:creationId xmlns:a16="http://schemas.microsoft.com/office/drawing/2014/main" id="{5054770B-9A1F-074D-8D99-F8835D7B15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1E4E34-0591-1E46-99FC-D84AE78D80A7}"/>
              </a:ext>
            </a:extLst>
          </p:cNvPr>
          <p:cNvSpPr>
            <a:spLocks noGrp="1"/>
          </p:cNvSpPr>
          <p:nvPr>
            <p:ph type="sldNum" sz="quarter" idx="12"/>
          </p:nvPr>
        </p:nvSpPr>
        <p:spPr/>
        <p:txBody>
          <a:bodyPr/>
          <a:lstStyle/>
          <a:p>
            <a:fld id="{0A8D8546-15C9-0842-B2BF-8462639F48FA}" type="slidenum">
              <a:rPr lang="en-US" smtClean="0"/>
              <a:t>‹#›</a:t>
            </a:fld>
            <a:endParaRPr lang="en-US"/>
          </a:p>
        </p:txBody>
      </p:sp>
    </p:spTree>
    <p:extLst>
      <p:ext uri="{BB962C8B-B14F-4D97-AF65-F5344CB8AC3E}">
        <p14:creationId xmlns:p14="http://schemas.microsoft.com/office/powerpoint/2010/main" val="294889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3B2E-15E6-0C45-8FAF-EFFF4126D5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2DD63C-875E-4C46-9645-0E86B71BE57F}"/>
              </a:ext>
            </a:extLst>
          </p:cNvPr>
          <p:cNvSpPr>
            <a:spLocks noGrp="1"/>
          </p:cNvSpPr>
          <p:nvPr>
            <p:ph type="dt" sz="half" idx="10"/>
          </p:nvPr>
        </p:nvSpPr>
        <p:spPr/>
        <p:txBody>
          <a:bodyPr/>
          <a:lstStyle/>
          <a:p>
            <a:fld id="{AA76D687-E1A4-584B-A9C3-BB427E7952B6}" type="datetime1">
              <a:rPr lang="en-US" smtClean="0"/>
              <a:t>10/21/2021</a:t>
            </a:fld>
            <a:endParaRPr lang="en-US"/>
          </a:p>
        </p:txBody>
      </p:sp>
      <p:sp>
        <p:nvSpPr>
          <p:cNvPr id="4" name="Footer Placeholder 3">
            <a:extLst>
              <a:ext uri="{FF2B5EF4-FFF2-40B4-BE49-F238E27FC236}">
                <a16:creationId xmlns:a16="http://schemas.microsoft.com/office/drawing/2014/main" id="{681E4F9F-9575-0A42-8CC8-C64D766EE6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81F29F-5136-5244-A4D3-EDA357C95845}"/>
              </a:ext>
            </a:extLst>
          </p:cNvPr>
          <p:cNvSpPr>
            <a:spLocks noGrp="1"/>
          </p:cNvSpPr>
          <p:nvPr>
            <p:ph type="sldNum" sz="quarter" idx="12"/>
          </p:nvPr>
        </p:nvSpPr>
        <p:spPr/>
        <p:txBody>
          <a:bodyPr/>
          <a:lstStyle/>
          <a:p>
            <a:fld id="{0A8D8546-15C9-0842-B2BF-8462639F48FA}" type="slidenum">
              <a:rPr lang="en-US" smtClean="0"/>
              <a:t>‹#›</a:t>
            </a:fld>
            <a:endParaRPr lang="en-US"/>
          </a:p>
        </p:txBody>
      </p:sp>
    </p:spTree>
    <p:extLst>
      <p:ext uri="{BB962C8B-B14F-4D97-AF65-F5344CB8AC3E}">
        <p14:creationId xmlns:p14="http://schemas.microsoft.com/office/powerpoint/2010/main" val="77632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0D57C-6E05-9445-9FE4-C034AB67FEC8}"/>
              </a:ext>
            </a:extLst>
          </p:cNvPr>
          <p:cNvSpPr>
            <a:spLocks noGrp="1"/>
          </p:cNvSpPr>
          <p:nvPr>
            <p:ph type="dt" sz="half" idx="10"/>
          </p:nvPr>
        </p:nvSpPr>
        <p:spPr/>
        <p:txBody>
          <a:bodyPr/>
          <a:lstStyle/>
          <a:p>
            <a:fld id="{E449B67A-D221-4345-9680-B7485A5C5531}" type="datetime1">
              <a:rPr lang="en-US" smtClean="0"/>
              <a:t>10/21/2021</a:t>
            </a:fld>
            <a:endParaRPr lang="en-US"/>
          </a:p>
        </p:txBody>
      </p:sp>
      <p:sp>
        <p:nvSpPr>
          <p:cNvPr id="3" name="Footer Placeholder 2">
            <a:extLst>
              <a:ext uri="{FF2B5EF4-FFF2-40B4-BE49-F238E27FC236}">
                <a16:creationId xmlns:a16="http://schemas.microsoft.com/office/drawing/2014/main" id="{20527CB6-8500-BA48-85B9-C9855654F1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F77A86-98B8-CE42-82CC-4EF2FC709F90}"/>
              </a:ext>
            </a:extLst>
          </p:cNvPr>
          <p:cNvSpPr>
            <a:spLocks noGrp="1"/>
          </p:cNvSpPr>
          <p:nvPr>
            <p:ph type="sldNum" sz="quarter" idx="12"/>
          </p:nvPr>
        </p:nvSpPr>
        <p:spPr/>
        <p:txBody>
          <a:bodyPr/>
          <a:lstStyle/>
          <a:p>
            <a:fld id="{0A8D8546-15C9-0842-B2BF-8462639F48FA}" type="slidenum">
              <a:rPr lang="en-US" smtClean="0"/>
              <a:t>‹#›</a:t>
            </a:fld>
            <a:endParaRPr lang="en-US"/>
          </a:p>
        </p:txBody>
      </p:sp>
    </p:spTree>
    <p:extLst>
      <p:ext uri="{BB962C8B-B14F-4D97-AF65-F5344CB8AC3E}">
        <p14:creationId xmlns:p14="http://schemas.microsoft.com/office/powerpoint/2010/main" val="109384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5D7F-0045-5B48-8282-398DEAAB6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6C33A2-F1D4-2641-8C6D-25478E94AB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9FD7C3-3156-3C46-BCB3-D6A7C07C8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22D8E-9C66-6849-940C-755D3802A54A}"/>
              </a:ext>
            </a:extLst>
          </p:cNvPr>
          <p:cNvSpPr>
            <a:spLocks noGrp="1"/>
          </p:cNvSpPr>
          <p:nvPr>
            <p:ph type="dt" sz="half" idx="10"/>
          </p:nvPr>
        </p:nvSpPr>
        <p:spPr/>
        <p:txBody>
          <a:bodyPr/>
          <a:lstStyle/>
          <a:p>
            <a:fld id="{0D2354F6-AE1C-5B4B-8708-E1D6EC217BA5}" type="datetime1">
              <a:rPr lang="en-US" smtClean="0"/>
              <a:t>10/21/2021</a:t>
            </a:fld>
            <a:endParaRPr lang="en-US"/>
          </a:p>
        </p:txBody>
      </p:sp>
      <p:sp>
        <p:nvSpPr>
          <p:cNvPr id="6" name="Footer Placeholder 5">
            <a:extLst>
              <a:ext uri="{FF2B5EF4-FFF2-40B4-BE49-F238E27FC236}">
                <a16:creationId xmlns:a16="http://schemas.microsoft.com/office/drawing/2014/main" id="{BDD2986E-4DC8-FA45-8984-6D72543FE0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5CC4D7-2A79-E54F-BBB2-B809C023172E}"/>
              </a:ext>
            </a:extLst>
          </p:cNvPr>
          <p:cNvSpPr>
            <a:spLocks noGrp="1"/>
          </p:cNvSpPr>
          <p:nvPr>
            <p:ph type="sldNum" sz="quarter" idx="12"/>
          </p:nvPr>
        </p:nvSpPr>
        <p:spPr/>
        <p:txBody>
          <a:bodyPr/>
          <a:lstStyle/>
          <a:p>
            <a:fld id="{0A8D8546-15C9-0842-B2BF-8462639F48FA}" type="slidenum">
              <a:rPr lang="en-US" smtClean="0"/>
              <a:t>‹#›</a:t>
            </a:fld>
            <a:endParaRPr lang="en-US"/>
          </a:p>
        </p:txBody>
      </p:sp>
    </p:spTree>
    <p:extLst>
      <p:ext uri="{BB962C8B-B14F-4D97-AF65-F5344CB8AC3E}">
        <p14:creationId xmlns:p14="http://schemas.microsoft.com/office/powerpoint/2010/main" val="292817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A132-6AAB-2B4F-82E5-E0356BEE3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A82263-01BD-6D45-8E76-75C32F5E2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1E9FCD-4150-3D49-AF7E-72125273F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5E13B-CB7D-D64D-8322-F29F2397F5F3}"/>
              </a:ext>
            </a:extLst>
          </p:cNvPr>
          <p:cNvSpPr>
            <a:spLocks noGrp="1"/>
          </p:cNvSpPr>
          <p:nvPr>
            <p:ph type="dt" sz="half" idx="10"/>
          </p:nvPr>
        </p:nvSpPr>
        <p:spPr/>
        <p:txBody>
          <a:bodyPr/>
          <a:lstStyle/>
          <a:p>
            <a:fld id="{9C27077E-35D9-C94D-8B19-89F748696279}" type="datetime1">
              <a:rPr lang="en-US" smtClean="0"/>
              <a:t>10/21/2021</a:t>
            </a:fld>
            <a:endParaRPr lang="en-US"/>
          </a:p>
        </p:txBody>
      </p:sp>
      <p:sp>
        <p:nvSpPr>
          <p:cNvPr id="6" name="Footer Placeholder 5">
            <a:extLst>
              <a:ext uri="{FF2B5EF4-FFF2-40B4-BE49-F238E27FC236}">
                <a16:creationId xmlns:a16="http://schemas.microsoft.com/office/drawing/2014/main" id="{8D1266F9-991B-F446-BF70-E8F7FC4F9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F6027-8FAE-8B40-AF4B-D09FE571C9A5}"/>
              </a:ext>
            </a:extLst>
          </p:cNvPr>
          <p:cNvSpPr>
            <a:spLocks noGrp="1"/>
          </p:cNvSpPr>
          <p:nvPr>
            <p:ph type="sldNum" sz="quarter" idx="12"/>
          </p:nvPr>
        </p:nvSpPr>
        <p:spPr/>
        <p:txBody>
          <a:bodyPr/>
          <a:lstStyle/>
          <a:p>
            <a:fld id="{0A8D8546-15C9-0842-B2BF-8462639F48FA}" type="slidenum">
              <a:rPr lang="en-US" smtClean="0"/>
              <a:t>‹#›</a:t>
            </a:fld>
            <a:endParaRPr lang="en-US"/>
          </a:p>
        </p:txBody>
      </p:sp>
    </p:spTree>
    <p:extLst>
      <p:ext uri="{BB962C8B-B14F-4D97-AF65-F5344CB8AC3E}">
        <p14:creationId xmlns:p14="http://schemas.microsoft.com/office/powerpoint/2010/main" val="410422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B8D26F-F1D9-DC46-8CA5-DAF3717761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538F72-959D-0E43-B5D3-721CA005F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58B01-8280-E64C-BA38-A94F221408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13D1C-523F-0040-B0CD-B0E939F8A847}" type="datetime1">
              <a:rPr lang="en-US" smtClean="0"/>
              <a:t>10/21/2021</a:t>
            </a:fld>
            <a:endParaRPr lang="en-US"/>
          </a:p>
        </p:txBody>
      </p:sp>
      <p:sp>
        <p:nvSpPr>
          <p:cNvPr id="5" name="Footer Placeholder 4">
            <a:extLst>
              <a:ext uri="{FF2B5EF4-FFF2-40B4-BE49-F238E27FC236}">
                <a16:creationId xmlns:a16="http://schemas.microsoft.com/office/drawing/2014/main" id="{2C88BC15-C2BC-9843-B7D9-A33EC4857F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E6A01F-B28B-D449-8C4E-91057B773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D8546-15C9-0842-B2BF-8462639F48FA}" type="slidenum">
              <a:rPr lang="en-US" smtClean="0"/>
              <a:t>‹#›</a:t>
            </a:fld>
            <a:endParaRPr lang="en-US"/>
          </a:p>
        </p:txBody>
      </p:sp>
    </p:spTree>
    <p:extLst>
      <p:ext uri="{BB962C8B-B14F-4D97-AF65-F5344CB8AC3E}">
        <p14:creationId xmlns:p14="http://schemas.microsoft.com/office/powerpoint/2010/main" val="1426315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vmoore@utep.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customXml" Target="../ink/ink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E652D-3BBC-454C-A2A8-0582B917C228}"/>
              </a:ext>
            </a:extLst>
          </p:cNvPr>
          <p:cNvSpPr>
            <a:spLocks noGrp="1"/>
          </p:cNvSpPr>
          <p:nvPr>
            <p:ph type="ctrTitle"/>
          </p:nvPr>
        </p:nvSpPr>
        <p:spPr/>
        <p:txBody>
          <a:bodyPr>
            <a:normAutofit/>
          </a:bodyPr>
          <a:lstStyle/>
          <a:p>
            <a:r>
              <a:rPr lang="en-US" sz="4800" dirty="0"/>
              <a:t>Building a Datapath</a:t>
            </a:r>
            <a:br>
              <a:rPr lang="en-US" sz="4800" dirty="0"/>
            </a:br>
            <a:endParaRPr lang="en-US" sz="4800" dirty="0"/>
          </a:p>
        </p:txBody>
      </p:sp>
      <p:sp>
        <p:nvSpPr>
          <p:cNvPr id="3" name="Subtitle 2">
            <a:extLst>
              <a:ext uri="{FF2B5EF4-FFF2-40B4-BE49-F238E27FC236}">
                <a16:creationId xmlns:a16="http://schemas.microsoft.com/office/drawing/2014/main" id="{7E843977-CE3B-9C44-963E-DEF6AFAFD8BC}"/>
              </a:ext>
            </a:extLst>
          </p:cNvPr>
          <p:cNvSpPr>
            <a:spLocks noGrp="1"/>
          </p:cNvSpPr>
          <p:nvPr>
            <p:ph type="subTitle" idx="1"/>
          </p:nvPr>
        </p:nvSpPr>
        <p:spPr/>
        <p:txBody>
          <a:bodyPr>
            <a:normAutofit lnSpcReduction="10000"/>
          </a:bodyPr>
          <a:lstStyle/>
          <a:p>
            <a:r>
              <a:rPr lang="en-US" dirty="0"/>
              <a:t>CS3432 Fall 2021</a:t>
            </a:r>
          </a:p>
          <a:p>
            <a:r>
              <a:rPr lang="en-US" dirty="0"/>
              <a:t>Shirley Moore, Instructor</a:t>
            </a:r>
          </a:p>
          <a:p>
            <a:r>
              <a:rPr lang="en-US" dirty="0">
                <a:hlinkClick r:id="rId2"/>
              </a:rPr>
              <a:t>svmoore@utep.edu</a:t>
            </a:r>
            <a:endParaRPr lang="en-US" dirty="0"/>
          </a:p>
          <a:p>
            <a:r>
              <a:rPr lang="en-US" dirty="0"/>
              <a:t>October 19, 2021</a:t>
            </a:r>
          </a:p>
        </p:txBody>
      </p:sp>
      <p:sp>
        <p:nvSpPr>
          <p:cNvPr id="4" name="Slide Number Placeholder 3">
            <a:extLst>
              <a:ext uri="{FF2B5EF4-FFF2-40B4-BE49-F238E27FC236}">
                <a16:creationId xmlns:a16="http://schemas.microsoft.com/office/drawing/2014/main" id="{C5825B37-90B1-494F-81BB-17BAC9FCF06E}"/>
              </a:ext>
            </a:extLst>
          </p:cNvPr>
          <p:cNvSpPr>
            <a:spLocks noGrp="1"/>
          </p:cNvSpPr>
          <p:nvPr>
            <p:ph type="sldNum" sz="quarter" idx="12"/>
          </p:nvPr>
        </p:nvSpPr>
        <p:spPr/>
        <p:txBody>
          <a:bodyPr/>
          <a:lstStyle/>
          <a:p>
            <a:fld id="{0A8D8546-15C9-0842-B2BF-8462639F48FA}" type="slidenum">
              <a:rPr lang="en-US" smtClean="0"/>
              <a:t>1</a:t>
            </a:fld>
            <a:endParaRPr lang="en-US"/>
          </a:p>
        </p:txBody>
      </p:sp>
    </p:spTree>
    <p:extLst>
      <p:ext uri="{BB962C8B-B14F-4D97-AF65-F5344CB8AC3E}">
        <p14:creationId xmlns:p14="http://schemas.microsoft.com/office/powerpoint/2010/main" val="3473545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CE58-DA1E-9949-9D54-9166A1352647}"/>
              </a:ext>
            </a:extLst>
          </p:cNvPr>
          <p:cNvSpPr>
            <a:spLocks noGrp="1"/>
          </p:cNvSpPr>
          <p:nvPr>
            <p:ph type="title"/>
          </p:nvPr>
        </p:nvSpPr>
        <p:spPr/>
        <p:txBody>
          <a:bodyPr/>
          <a:lstStyle/>
          <a:p>
            <a:r>
              <a:rPr lang="en-US"/>
              <a:t>Sign extension circuit</a:t>
            </a:r>
            <a:endParaRPr lang="en-US" dirty="0"/>
          </a:p>
        </p:txBody>
      </p:sp>
      <p:pic>
        <p:nvPicPr>
          <p:cNvPr id="6" name="Content Placeholder 5" descr="Diagram, schematic&#10;&#10;Description automatically generated">
            <a:extLst>
              <a:ext uri="{FF2B5EF4-FFF2-40B4-BE49-F238E27FC236}">
                <a16:creationId xmlns:a16="http://schemas.microsoft.com/office/drawing/2014/main" id="{06EDC0AB-7C4C-904B-BD9E-2E49C7831113}"/>
              </a:ext>
            </a:extLst>
          </p:cNvPr>
          <p:cNvPicPr>
            <a:picLocks noGrp="1" noChangeAspect="1"/>
          </p:cNvPicPr>
          <p:nvPr>
            <p:ph idx="1"/>
          </p:nvPr>
        </p:nvPicPr>
        <p:blipFill>
          <a:blip r:embed="rId3"/>
          <a:stretch>
            <a:fillRect/>
          </a:stretch>
        </p:blipFill>
        <p:spPr>
          <a:xfrm>
            <a:off x="5403544" y="2156515"/>
            <a:ext cx="5448300" cy="2794000"/>
          </a:xfrm>
        </p:spPr>
      </p:pic>
      <p:sp>
        <p:nvSpPr>
          <p:cNvPr id="4" name="Slide Number Placeholder 3">
            <a:extLst>
              <a:ext uri="{FF2B5EF4-FFF2-40B4-BE49-F238E27FC236}">
                <a16:creationId xmlns:a16="http://schemas.microsoft.com/office/drawing/2014/main" id="{CD2B1F0D-C2A4-0F4B-870B-4464AF56ED4A}"/>
              </a:ext>
            </a:extLst>
          </p:cNvPr>
          <p:cNvSpPr>
            <a:spLocks noGrp="1"/>
          </p:cNvSpPr>
          <p:nvPr>
            <p:ph type="sldNum" sz="quarter" idx="12"/>
          </p:nvPr>
        </p:nvSpPr>
        <p:spPr/>
        <p:txBody>
          <a:bodyPr/>
          <a:lstStyle/>
          <a:p>
            <a:fld id="{0A8D8546-15C9-0842-B2BF-8462639F48FA}" type="slidenum">
              <a:rPr lang="en-US" smtClean="0"/>
              <a:t>10</a:t>
            </a:fld>
            <a:endParaRPr lang="en-US"/>
          </a:p>
        </p:txBody>
      </p:sp>
      <p:sp>
        <p:nvSpPr>
          <p:cNvPr id="7" name="TextBox 6">
            <a:extLst>
              <a:ext uri="{FF2B5EF4-FFF2-40B4-BE49-F238E27FC236}">
                <a16:creationId xmlns:a16="http://schemas.microsoft.com/office/drawing/2014/main" id="{53239748-CAE7-DB43-8338-E7558794666C}"/>
              </a:ext>
            </a:extLst>
          </p:cNvPr>
          <p:cNvSpPr txBox="1"/>
          <p:nvPr/>
        </p:nvSpPr>
        <p:spPr>
          <a:xfrm>
            <a:off x="819920" y="2438860"/>
            <a:ext cx="3831498" cy="646331"/>
          </a:xfrm>
          <a:prstGeom prst="rect">
            <a:avLst/>
          </a:prstGeom>
          <a:noFill/>
        </p:spPr>
        <p:txBody>
          <a:bodyPr wrap="none" rtlCol="0">
            <a:spAutoFit/>
          </a:bodyPr>
          <a:lstStyle/>
          <a:p>
            <a:r>
              <a:rPr lang="en-US" dirty="0"/>
              <a:t>Can use Wiring/Bit Extender in Logisim</a:t>
            </a:r>
          </a:p>
          <a:p>
            <a:endParaRPr lang="en-US" dirty="0"/>
          </a:p>
        </p:txBody>
      </p:sp>
      <p:graphicFrame>
        <p:nvGraphicFramePr>
          <p:cNvPr id="9" name="Table 10">
            <a:extLst>
              <a:ext uri="{FF2B5EF4-FFF2-40B4-BE49-F238E27FC236}">
                <a16:creationId xmlns:a16="http://schemas.microsoft.com/office/drawing/2014/main" id="{E091F3D3-21CB-8548-BB56-120262C4B702}"/>
              </a:ext>
            </a:extLst>
          </p:cNvPr>
          <p:cNvGraphicFramePr>
            <a:graphicFrameLocks noGrp="1"/>
          </p:cNvGraphicFramePr>
          <p:nvPr>
            <p:extLst>
              <p:ext uri="{D42A27DB-BD31-4B8C-83A1-F6EECF244321}">
                <p14:modId xmlns:p14="http://schemas.microsoft.com/office/powerpoint/2010/main" val="806464337"/>
              </p:ext>
            </p:extLst>
          </p:nvPr>
        </p:nvGraphicFramePr>
        <p:xfrm>
          <a:off x="819920" y="2975463"/>
          <a:ext cx="4434832" cy="1112520"/>
        </p:xfrm>
        <a:graphic>
          <a:graphicData uri="http://schemas.openxmlformats.org/drawingml/2006/table">
            <a:tbl>
              <a:tblPr firstRow="1" bandRow="1">
                <a:tableStyleId>{5C22544A-7EE6-4342-B048-85BDC9FD1C3A}</a:tableStyleId>
              </a:tblPr>
              <a:tblGrid>
                <a:gridCol w="2217416">
                  <a:extLst>
                    <a:ext uri="{9D8B030D-6E8A-4147-A177-3AD203B41FA5}">
                      <a16:colId xmlns:a16="http://schemas.microsoft.com/office/drawing/2014/main" val="2537954799"/>
                    </a:ext>
                  </a:extLst>
                </a:gridCol>
                <a:gridCol w="2217416">
                  <a:extLst>
                    <a:ext uri="{9D8B030D-6E8A-4147-A177-3AD203B41FA5}">
                      <a16:colId xmlns:a16="http://schemas.microsoft.com/office/drawing/2014/main" val="1795427271"/>
                    </a:ext>
                  </a:extLst>
                </a:gridCol>
              </a:tblGrid>
              <a:tr h="370840">
                <a:tc>
                  <a:txBody>
                    <a:bodyPr/>
                    <a:lstStyle/>
                    <a:p>
                      <a:r>
                        <a:rPr lang="en-US" dirty="0">
                          <a:solidFill>
                            <a:schemeClr val="tx1"/>
                          </a:solidFill>
                        </a:rPr>
                        <a:t>Bit Width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6013524"/>
                  </a:ext>
                </a:extLst>
              </a:tr>
              <a:tr h="370840">
                <a:tc>
                  <a:txBody>
                    <a:bodyPr/>
                    <a:lstStyle/>
                    <a:p>
                      <a:r>
                        <a:rPr lang="en-US" b="1" dirty="0"/>
                        <a:t>Bit Width 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1070876"/>
                  </a:ext>
                </a:extLst>
              </a:tr>
              <a:tr h="370840">
                <a:tc>
                  <a:txBody>
                    <a:bodyPr/>
                    <a:lstStyle/>
                    <a:p>
                      <a:r>
                        <a:rPr lang="en-US" b="1" dirty="0"/>
                        <a:t>Extension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t>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0553838"/>
                  </a:ext>
                </a:extLst>
              </a:tr>
            </a:tbl>
          </a:graphicData>
        </a:graphic>
      </p:graphicFrame>
      <p:sp>
        <p:nvSpPr>
          <p:cNvPr id="11" name="TextBox 10">
            <a:extLst>
              <a:ext uri="{FF2B5EF4-FFF2-40B4-BE49-F238E27FC236}">
                <a16:creationId xmlns:a16="http://schemas.microsoft.com/office/drawing/2014/main" id="{695000F5-F4FC-E443-A4DB-4C9B4265CE11}"/>
              </a:ext>
            </a:extLst>
          </p:cNvPr>
          <p:cNvSpPr txBox="1"/>
          <p:nvPr/>
        </p:nvSpPr>
        <p:spPr>
          <a:xfrm>
            <a:off x="1048512" y="5401056"/>
            <a:ext cx="6685613" cy="646331"/>
          </a:xfrm>
          <a:prstGeom prst="rect">
            <a:avLst/>
          </a:prstGeom>
          <a:noFill/>
        </p:spPr>
        <p:txBody>
          <a:bodyPr wrap="none" rtlCol="0">
            <a:spAutoFit/>
          </a:bodyPr>
          <a:lstStyle/>
          <a:p>
            <a:r>
              <a:rPr lang="en-US" dirty="0"/>
              <a:t>Sign extension will suffice for Lab 3.</a:t>
            </a:r>
          </a:p>
          <a:p>
            <a:r>
              <a:rPr lang="en-US" dirty="0"/>
              <a:t>For Lab 4, we will construct a full RISC-V immediate generation circuit.</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9F667CD-CE35-CD4A-BBA5-525ADE945CBA}"/>
                  </a:ext>
                </a:extLst>
              </p14:cNvPr>
              <p14:cNvContentPartPr/>
              <p14:nvPr/>
            </p14:nvContentPartPr>
            <p14:xfrm>
              <a:off x="9991186" y="7358795"/>
              <a:ext cx="360" cy="360"/>
            </p14:xfrm>
          </p:contentPart>
        </mc:Choice>
        <mc:Fallback xmlns="">
          <p:pic>
            <p:nvPicPr>
              <p:cNvPr id="5" name="Ink 4">
                <a:extLst>
                  <a:ext uri="{FF2B5EF4-FFF2-40B4-BE49-F238E27FC236}">
                    <a16:creationId xmlns:a16="http://schemas.microsoft.com/office/drawing/2014/main" id="{39F667CD-CE35-CD4A-BBA5-525ADE945CBA}"/>
                  </a:ext>
                </a:extLst>
              </p:cNvPr>
              <p:cNvPicPr/>
              <p:nvPr/>
            </p:nvPicPr>
            <p:blipFill>
              <a:blip r:embed="rId5"/>
              <a:stretch>
                <a:fillRect/>
              </a:stretch>
            </p:blipFill>
            <p:spPr>
              <a:xfrm>
                <a:off x="9973546" y="7340795"/>
                <a:ext cx="36000" cy="36000"/>
              </a:xfrm>
              <a:prstGeom prst="rect">
                <a:avLst/>
              </a:prstGeom>
            </p:spPr>
          </p:pic>
        </mc:Fallback>
      </mc:AlternateContent>
    </p:spTree>
    <p:extLst>
      <p:ext uri="{BB962C8B-B14F-4D97-AF65-F5344CB8AC3E}">
        <p14:creationId xmlns:p14="http://schemas.microsoft.com/office/powerpoint/2010/main" val="35468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25473F-7621-514E-A57F-7F0C6B14B3EA}"/>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Need control logic to determine the which parts of the </a:t>
            </a:r>
            <a:r>
              <a:rPr lang="en-US" dirty="0" err="1">
                <a:solidFill>
                  <a:srgbClr val="FFFFFF"/>
                </a:solidFill>
              </a:rPr>
              <a:t>datapath</a:t>
            </a:r>
            <a:r>
              <a:rPr lang="en-US" dirty="0">
                <a:solidFill>
                  <a:srgbClr val="FFFFFF"/>
                </a:solidFill>
              </a:rPr>
              <a:t> are used for an instruction.</a:t>
            </a:r>
          </a:p>
        </p:txBody>
      </p:sp>
      <p:sp>
        <p:nvSpPr>
          <p:cNvPr id="3" name="Content Placeholder 2">
            <a:extLst>
              <a:ext uri="{FF2B5EF4-FFF2-40B4-BE49-F238E27FC236}">
                <a16:creationId xmlns:a16="http://schemas.microsoft.com/office/drawing/2014/main" id="{376C9D3C-2EEC-4C46-ADAF-6F370B798E2D}"/>
              </a:ext>
            </a:extLst>
          </p:cNvPr>
          <p:cNvSpPr>
            <a:spLocks noGrp="1"/>
          </p:cNvSpPr>
          <p:nvPr>
            <p:ph idx="1"/>
          </p:nvPr>
        </p:nvSpPr>
        <p:spPr>
          <a:xfrm>
            <a:off x="4699818" y="640082"/>
            <a:ext cx="6848715" cy="2484884"/>
          </a:xfrm>
        </p:spPr>
        <p:txBody>
          <a:bodyPr anchor="ctr">
            <a:normAutofit/>
          </a:bodyPr>
          <a:lstStyle/>
          <a:p>
            <a:r>
              <a:rPr lang="en-US" sz="2000" dirty="0"/>
              <a:t>Instead of rs2, the second input to the ALU comes from the immediate field</a:t>
            </a:r>
          </a:p>
          <a:p>
            <a:r>
              <a:rPr lang="en-US" sz="2000" dirty="0"/>
              <a:t>We need to sign-extend the 12-bit immediate value to 32 bits</a:t>
            </a:r>
          </a:p>
          <a:p>
            <a:r>
              <a:rPr lang="en-US" sz="2000" dirty="0"/>
              <a:t>We need a 2-to-1 MUX to choose the </a:t>
            </a:r>
            <a:r>
              <a:rPr lang="en-US" sz="2000" dirty="0" err="1"/>
              <a:t>ALUSrc</a:t>
            </a:r>
            <a:r>
              <a:rPr lang="en-US" sz="2000" dirty="0"/>
              <a:t> for the second second ALU input</a:t>
            </a:r>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360FBD89-09BE-FB4A-8A1D-D0A1C846DD62}"/>
              </a:ext>
            </a:extLst>
          </p:cNvPr>
          <p:cNvSpPr>
            <a:spLocks noGrp="1"/>
          </p:cNvSpPr>
          <p:nvPr>
            <p:ph type="sldNum" sz="quarter" idx="12"/>
          </p:nvPr>
        </p:nvSpPr>
        <p:spPr>
          <a:xfrm>
            <a:off x="10534650" y="6356350"/>
            <a:ext cx="819150" cy="365125"/>
          </a:xfrm>
        </p:spPr>
        <p:txBody>
          <a:bodyPr>
            <a:normAutofit/>
          </a:bodyPr>
          <a:lstStyle/>
          <a:p>
            <a:pPr>
              <a:spcAft>
                <a:spcPts val="600"/>
              </a:spcAft>
            </a:pPr>
            <a:fld id="{0A8D8546-15C9-0842-B2BF-8462639F48FA}" type="slidenum">
              <a:rPr lang="en-US">
                <a:solidFill>
                  <a:prstClr val="black">
                    <a:tint val="75000"/>
                  </a:prstClr>
                </a:solidFill>
              </a:rPr>
              <a:pPr>
                <a:spcAft>
                  <a:spcPts val="600"/>
                </a:spcAft>
              </a:pPr>
              <a:t>11</a:t>
            </a:fld>
            <a:endParaRPr lang="en-US">
              <a:solidFill>
                <a:prstClr val="black">
                  <a:tint val="75000"/>
                </a:prstClr>
              </a:solidFill>
            </a:endParaRPr>
          </a:p>
        </p:txBody>
      </p:sp>
      <p:pic>
        <p:nvPicPr>
          <p:cNvPr id="7" name="Picture 6" descr="Diagram, schematic&#10;&#10;Description automatically generated">
            <a:extLst>
              <a:ext uri="{FF2B5EF4-FFF2-40B4-BE49-F238E27FC236}">
                <a16:creationId xmlns:a16="http://schemas.microsoft.com/office/drawing/2014/main" id="{F89E8D6A-E93D-AB42-AE7C-0E130E131310}"/>
              </a:ext>
            </a:extLst>
          </p:cNvPr>
          <p:cNvPicPr>
            <a:picLocks noChangeAspect="1"/>
          </p:cNvPicPr>
          <p:nvPr/>
        </p:nvPicPr>
        <p:blipFill>
          <a:blip r:embed="rId3"/>
          <a:stretch>
            <a:fillRect/>
          </a:stretch>
        </p:blipFill>
        <p:spPr>
          <a:xfrm>
            <a:off x="5400337" y="2393480"/>
            <a:ext cx="5447675" cy="4327995"/>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A4B4B13B-216C-EE46-80F4-78F784FC27D8}"/>
                  </a:ext>
                </a:extLst>
              </p14:cNvPr>
              <p14:cNvContentPartPr/>
              <p14:nvPr/>
            </p14:nvContentPartPr>
            <p14:xfrm>
              <a:off x="10753306" y="5421995"/>
              <a:ext cx="40320" cy="1136160"/>
            </p14:xfrm>
          </p:contentPart>
        </mc:Choice>
        <mc:Fallback xmlns="">
          <p:pic>
            <p:nvPicPr>
              <p:cNvPr id="8" name="Ink 7">
                <a:extLst>
                  <a:ext uri="{FF2B5EF4-FFF2-40B4-BE49-F238E27FC236}">
                    <a16:creationId xmlns:a16="http://schemas.microsoft.com/office/drawing/2014/main" id="{A4B4B13B-216C-EE46-80F4-78F784FC27D8}"/>
                  </a:ext>
                </a:extLst>
              </p:cNvPr>
              <p:cNvPicPr/>
              <p:nvPr/>
            </p:nvPicPr>
            <p:blipFill>
              <a:blip r:embed="rId5"/>
              <a:stretch>
                <a:fillRect/>
              </a:stretch>
            </p:blipFill>
            <p:spPr>
              <a:xfrm>
                <a:off x="10735306" y="5404001"/>
                <a:ext cx="75960" cy="1171789"/>
              </a:xfrm>
              <a:prstGeom prst="rect">
                <a:avLst/>
              </a:prstGeom>
            </p:spPr>
          </p:pic>
        </mc:Fallback>
      </mc:AlternateContent>
      <p:sp>
        <p:nvSpPr>
          <p:cNvPr id="9" name="Rectangle 8">
            <a:extLst>
              <a:ext uri="{FF2B5EF4-FFF2-40B4-BE49-F238E27FC236}">
                <a16:creationId xmlns:a16="http://schemas.microsoft.com/office/drawing/2014/main" id="{C6EA4DF6-64C6-F44C-9203-262CFA6D2667}"/>
              </a:ext>
            </a:extLst>
          </p:cNvPr>
          <p:cNvSpPr/>
          <p:nvPr/>
        </p:nvSpPr>
        <p:spPr>
          <a:xfrm>
            <a:off x="9339314" y="6209330"/>
            <a:ext cx="689548" cy="285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0C3484B-0AD3-C44B-B283-8C78F63F8D45}"/>
              </a:ext>
            </a:extLst>
          </p:cNvPr>
          <p:cNvSpPr txBox="1"/>
          <p:nvPr/>
        </p:nvSpPr>
        <p:spPr>
          <a:xfrm>
            <a:off x="8559610" y="6014482"/>
            <a:ext cx="628698" cy="369332"/>
          </a:xfrm>
          <a:prstGeom prst="rect">
            <a:avLst/>
          </a:prstGeom>
          <a:noFill/>
        </p:spPr>
        <p:txBody>
          <a:bodyPr wrap="none" rtlCol="0">
            <a:spAutoFit/>
          </a:bodyPr>
          <a:lstStyle/>
          <a:p>
            <a:r>
              <a:rPr lang="en-US" dirty="0"/>
              <a:t>, </a:t>
            </a:r>
            <a:r>
              <a:rPr lang="en-US" sz="1600" dirty="0"/>
              <a:t>6-4]</a:t>
            </a:r>
          </a:p>
        </p:txBody>
      </p:sp>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DBCFD877-B872-4648-A16C-E7CFE59F14C2}"/>
                  </a:ext>
                </a:extLst>
              </p14:cNvPr>
              <p14:cNvContentPartPr/>
              <p14:nvPr/>
            </p14:nvContentPartPr>
            <p14:xfrm>
              <a:off x="9222976" y="6204736"/>
              <a:ext cx="458640" cy="15120"/>
            </p14:xfrm>
          </p:contentPart>
        </mc:Choice>
        <mc:Fallback xmlns="">
          <p:pic>
            <p:nvPicPr>
              <p:cNvPr id="12" name="Ink 11">
                <a:extLst>
                  <a:ext uri="{FF2B5EF4-FFF2-40B4-BE49-F238E27FC236}">
                    <a16:creationId xmlns:a16="http://schemas.microsoft.com/office/drawing/2014/main" id="{DBCFD877-B872-4648-A16C-E7CFE59F14C2}"/>
                  </a:ext>
                </a:extLst>
              </p:cNvPr>
              <p:cNvPicPr/>
              <p:nvPr/>
            </p:nvPicPr>
            <p:blipFill>
              <a:blip r:embed="rId7"/>
              <a:stretch>
                <a:fillRect/>
              </a:stretch>
            </p:blipFill>
            <p:spPr>
              <a:xfrm>
                <a:off x="9213976" y="6196096"/>
                <a:ext cx="4762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027FD929-1914-3841-A937-AD28CEDDC01E}"/>
                  </a:ext>
                </a:extLst>
              </p14:cNvPr>
              <p14:cNvContentPartPr/>
              <p14:nvPr/>
            </p14:nvContentPartPr>
            <p14:xfrm>
              <a:off x="9095176" y="4799656"/>
              <a:ext cx="118440" cy="1417320"/>
            </p14:xfrm>
          </p:contentPart>
        </mc:Choice>
        <mc:Fallback xmlns="">
          <p:pic>
            <p:nvPicPr>
              <p:cNvPr id="13" name="Ink 12">
                <a:extLst>
                  <a:ext uri="{FF2B5EF4-FFF2-40B4-BE49-F238E27FC236}">
                    <a16:creationId xmlns:a16="http://schemas.microsoft.com/office/drawing/2014/main" id="{027FD929-1914-3841-A937-AD28CEDDC01E}"/>
                  </a:ext>
                </a:extLst>
              </p:cNvPr>
              <p:cNvPicPr/>
              <p:nvPr/>
            </p:nvPicPr>
            <p:blipFill>
              <a:blip r:embed="rId9"/>
              <a:stretch>
                <a:fillRect/>
              </a:stretch>
            </p:blipFill>
            <p:spPr>
              <a:xfrm>
                <a:off x="9086536" y="4790656"/>
                <a:ext cx="136080" cy="1434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793E315E-CF77-6A4E-8ED2-A5A0195D4082}"/>
                  </a:ext>
                </a:extLst>
              </p14:cNvPr>
              <p14:cNvContentPartPr/>
              <p14:nvPr/>
            </p14:nvContentPartPr>
            <p14:xfrm>
              <a:off x="9438616" y="5218336"/>
              <a:ext cx="360" cy="360"/>
            </p14:xfrm>
          </p:contentPart>
        </mc:Choice>
        <mc:Fallback xmlns="">
          <p:pic>
            <p:nvPicPr>
              <p:cNvPr id="14" name="Ink 13">
                <a:extLst>
                  <a:ext uri="{FF2B5EF4-FFF2-40B4-BE49-F238E27FC236}">
                    <a16:creationId xmlns:a16="http://schemas.microsoft.com/office/drawing/2014/main" id="{793E315E-CF77-6A4E-8ED2-A5A0195D4082}"/>
                  </a:ext>
                </a:extLst>
              </p:cNvPr>
              <p:cNvPicPr/>
              <p:nvPr/>
            </p:nvPicPr>
            <p:blipFill>
              <a:blip r:embed="rId11"/>
              <a:stretch>
                <a:fillRect/>
              </a:stretch>
            </p:blipFill>
            <p:spPr>
              <a:xfrm>
                <a:off x="9429616" y="52093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FB2AAE87-7BB7-C94A-B088-25A97CEBC877}"/>
                  </a:ext>
                </a:extLst>
              </p14:cNvPr>
              <p14:cNvContentPartPr/>
              <p14:nvPr/>
            </p14:nvContentPartPr>
            <p14:xfrm>
              <a:off x="9010936" y="3784816"/>
              <a:ext cx="341280" cy="1014840"/>
            </p14:xfrm>
          </p:contentPart>
        </mc:Choice>
        <mc:Fallback xmlns="">
          <p:pic>
            <p:nvPicPr>
              <p:cNvPr id="16" name="Ink 15">
                <a:extLst>
                  <a:ext uri="{FF2B5EF4-FFF2-40B4-BE49-F238E27FC236}">
                    <a16:creationId xmlns:a16="http://schemas.microsoft.com/office/drawing/2014/main" id="{FB2AAE87-7BB7-C94A-B088-25A97CEBC877}"/>
                  </a:ext>
                </a:extLst>
              </p:cNvPr>
              <p:cNvPicPr/>
              <p:nvPr/>
            </p:nvPicPr>
            <p:blipFill>
              <a:blip r:embed="rId13"/>
              <a:stretch>
                <a:fillRect/>
              </a:stretch>
            </p:blipFill>
            <p:spPr>
              <a:xfrm>
                <a:off x="9002296" y="3776176"/>
                <a:ext cx="358920" cy="1032480"/>
              </a:xfrm>
              <a:prstGeom prst="rect">
                <a:avLst/>
              </a:prstGeom>
            </p:spPr>
          </p:pic>
        </mc:Fallback>
      </mc:AlternateContent>
    </p:spTree>
    <p:extLst>
      <p:ext uri="{BB962C8B-B14F-4D97-AF65-F5344CB8AC3E}">
        <p14:creationId xmlns:p14="http://schemas.microsoft.com/office/powerpoint/2010/main" val="281927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EEE5-7172-F34B-BC31-0C28EE80AEF1}"/>
              </a:ext>
            </a:extLst>
          </p:cNvPr>
          <p:cNvSpPr>
            <a:spLocks noGrp="1"/>
          </p:cNvSpPr>
          <p:nvPr>
            <p:ph type="title"/>
          </p:nvPr>
        </p:nvSpPr>
        <p:spPr>
          <a:xfrm>
            <a:off x="617517" y="136525"/>
            <a:ext cx="11305309" cy="1325563"/>
          </a:xfrm>
        </p:spPr>
        <p:txBody>
          <a:bodyPr/>
          <a:lstStyle/>
          <a:p>
            <a:r>
              <a:rPr lang="en-US" dirty="0"/>
              <a:t>Instructions with </a:t>
            </a:r>
            <a:r>
              <a:rPr lang="en-US" dirty="0" err="1"/>
              <a:t>ALU_Ctrl</a:t>
            </a:r>
            <a:r>
              <a:rPr lang="en-US" dirty="0"/>
              <a:t> and </a:t>
            </a:r>
            <a:r>
              <a:rPr lang="en-US" dirty="0" err="1"/>
              <a:t>ALU_Src</a:t>
            </a:r>
            <a:r>
              <a:rPr lang="en-US" dirty="0"/>
              <a:t> outputs</a:t>
            </a:r>
          </a:p>
        </p:txBody>
      </p:sp>
      <p:graphicFrame>
        <p:nvGraphicFramePr>
          <p:cNvPr id="5" name="Content Placeholder 4">
            <a:extLst>
              <a:ext uri="{FF2B5EF4-FFF2-40B4-BE49-F238E27FC236}">
                <a16:creationId xmlns:a16="http://schemas.microsoft.com/office/drawing/2014/main" id="{45EBA353-2D62-F54E-B9EC-D458CC4D0944}"/>
              </a:ext>
            </a:extLst>
          </p:cNvPr>
          <p:cNvGraphicFramePr>
            <a:graphicFrameLocks noGrp="1"/>
          </p:cNvGraphicFramePr>
          <p:nvPr>
            <p:ph idx="1"/>
            <p:extLst>
              <p:ext uri="{D42A27DB-BD31-4B8C-83A1-F6EECF244321}">
                <p14:modId xmlns:p14="http://schemas.microsoft.com/office/powerpoint/2010/main" val="584942688"/>
              </p:ext>
            </p:extLst>
          </p:nvPr>
        </p:nvGraphicFramePr>
        <p:xfrm>
          <a:off x="1862051" y="1462087"/>
          <a:ext cx="8695115" cy="3978517"/>
        </p:xfrm>
        <a:graphic>
          <a:graphicData uri="http://schemas.openxmlformats.org/drawingml/2006/table">
            <a:tbl>
              <a:tblPr firstRow="1" bandRow="1">
                <a:tableStyleId>{5C22544A-7EE6-4342-B048-85BDC9FD1C3A}</a:tableStyleId>
              </a:tblPr>
              <a:tblGrid>
                <a:gridCol w="1242425">
                  <a:extLst>
                    <a:ext uri="{9D8B030D-6E8A-4147-A177-3AD203B41FA5}">
                      <a16:colId xmlns:a16="http://schemas.microsoft.com/office/drawing/2014/main" val="1774774023"/>
                    </a:ext>
                  </a:extLst>
                </a:gridCol>
                <a:gridCol w="1242425">
                  <a:extLst>
                    <a:ext uri="{9D8B030D-6E8A-4147-A177-3AD203B41FA5}">
                      <a16:colId xmlns:a16="http://schemas.microsoft.com/office/drawing/2014/main" val="2220536166"/>
                    </a:ext>
                  </a:extLst>
                </a:gridCol>
                <a:gridCol w="1241495">
                  <a:extLst>
                    <a:ext uri="{9D8B030D-6E8A-4147-A177-3AD203B41FA5}">
                      <a16:colId xmlns:a16="http://schemas.microsoft.com/office/drawing/2014/main" val="2680788882"/>
                    </a:ext>
                  </a:extLst>
                </a:gridCol>
                <a:gridCol w="1241495">
                  <a:extLst>
                    <a:ext uri="{9D8B030D-6E8A-4147-A177-3AD203B41FA5}">
                      <a16:colId xmlns:a16="http://schemas.microsoft.com/office/drawing/2014/main" val="2303381769"/>
                    </a:ext>
                  </a:extLst>
                </a:gridCol>
                <a:gridCol w="1242425">
                  <a:extLst>
                    <a:ext uri="{9D8B030D-6E8A-4147-A177-3AD203B41FA5}">
                      <a16:colId xmlns:a16="http://schemas.microsoft.com/office/drawing/2014/main" val="3543053657"/>
                    </a:ext>
                  </a:extLst>
                </a:gridCol>
                <a:gridCol w="1242425">
                  <a:extLst>
                    <a:ext uri="{9D8B030D-6E8A-4147-A177-3AD203B41FA5}">
                      <a16:colId xmlns:a16="http://schemas.microsoft.com/office/drawing/2014/main" val="2934429605"/>
                    </a:ext>
                  </a:extLst>
                </a:gridCol>
                <a:gridCol w="1242425">
                  <a:extLst>
                    <a:ext uri="{9D8B030D-6E8A-4147-A177-3AD203B41FA5}">
                      <a16:colId xmlns:a16="http://schemas.microsoft.com/office/drawing/2014/main" val="3064200383"/>
                    </a:ext>
                  </a:extLst>
                </a:gridCol>
              </a:tblGrid>
              <a:tr h="342287">
                <a:tc>
                  <a:txBody>
                    <a:bodyPr/>
                    <a:lstStyle/>
                    <a:p>
                      <a:pPr marL="0" marR="0">
                        <a:spcBef>
                          <a:spcPts val="0"/>
                        </a:spcBef>
                        <a:spcAft>
                          <a:spcPts val="0"/>
                        </a:spcAft>
                      </a:pPr>
                      <a:r>
                        <a:rPr lang="en-US" sz="1200">
                          <a:effectLst/>
                        </a:rPr>
                        <a:t>Instruction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Format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Opcode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Funct3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Funct7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ALU_Ctrl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ALU_Src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0947096"/>
                  </a:ext>
                </a:extLst>
              </a:tr>
              <a:tr h="342287">
                <a:tc>
                  <a:txBody>
                    <a:bodyPr/>
                    <a:lstStyle/>
                    <a:p>
                      <a:pPr marL="0" marR="0" algn="ctr">
                        <a:spcBef>
                          <a:spcPts val="0"/>
                        </a:spcBef>
                        <a:spcAft>
                          <a:spcPts val="0"/>
                        </a:spcAft>
                      </a:pPr>
                      <a:r>
                        <a:rPr lang="en-US" sz="1400" dirty="0">
                          <a:effectLst/>
                        </a:rPr>
                        <a:t>AND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0110011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111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0000000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4711490"/>
                  </a:ext>
                </a:extLst>
              </a:tr>
              <a:tr h="342287">
                <a:tc>
                  <a:txBody>
                    <a:bodyPr/>
                    <a:lstStyle/>
                    <a:p>
                      <a:pPr marL="0" marR="0" algn="ctr">
                        <a:spcBef>
                          <a:spcPts val="0"/>
                        </a:spcBef>
                        <a:spcAft>
                          <a:spcPts val="0"/>
                        </a:spcAft>
                      </a:pPr>
                      <a:r>
                        <a:rPr lang="en-US" sz="1400" dirty="0">
                          <a:effectLst/>
                        </a:rPr>
                        <a:t>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0110011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110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0000000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0605735"/>
                  </a:ext>
                </a:extLst>
              </a:tr>
              <a:tr h="342287">
                <a:tc>
                  <a:txBody>
                    <a:bodyPr/>
                    <a:lstStyle/>
                    <a:p>
                      <a:pPr marL="0" marR="0" algn="ctr">
                        <a:spcBef>
                          <a:spcPts val="0"/>
                        </a:spcBef>
                        <a:spcAft>
                          <a:spcPts val="0"/>
                        </a:spcAft>
                      </a:pPr>
                      <a:r>
                        <a:rPr lang="en-US" sz="1400" dirty="0">
                          <a:effectLst/>
                        </a:rPr>
                        <a:t>XOR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0110011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0000000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1471300"/>
                  </a:ext>
                </a:extLst>
              </a:tr>
              <a:tr h="342287">
                <a:tc>
                  <a:txBody>
                    <a:bodyPr/>
                    <a:lstStyle/>
                    <a:p>
                      <a:pPr marL="0" marR="0" algn="ctr">
                        <a:spcBef>
                          <a:spcPts val="0"/>
                        </a:spcBef>
                        <a:spcAft>
                          <a:spcPts val="0"/>
                        </a:spcAft>
                      </a:pPr>
                      <a:r>
                        <a:rPr lang="en-US" sz="1400" dirty="0">
                          <a:effectLst/>
                        </a:rPr>
                        <a:t>ADD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0110011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0000000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5875336"/>
                  </a:ext>
                </a:extLst>
              </a:tr>
              <a:tr h="342287">
                <a:tc>
                  <a:txBody>
                    <a:bodyPr/>
                    <a:lstStyle/>
                    <a:p>
                      <a:pPr marL="0" marR="0" algn="ctr">
                        <a:spcBef>
                          <a:spcPts val="0"/>
                        </a:spcBef>
                        <a:spcAft>
                          <a:spcPts val="0"/>
                        </a:spcAft>
                      </a:pPr>
                      <a:r>
                        <a:rPr lang="en-US" sz="1400" dirty="0">
                          <a:effectLst/>
                        </a:rPr>
                        <a:t>SUB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0110011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0100000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0111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5554877"/>
                  </a:ext>
                </a:extLst>
              </a:tr>
              <a:tr h="342287">
                <a:tc>
                  <a:txBody>
                    <a:bodyPr/>
                    <a:lstStyle/>
                    <a:p>
                      <a:pPr marL="0" marR="0" algn="ctr">
                        <a:spcBef>
                          <a:spcPts val="0"/>
                        </a:spcBef>
                        <a:spcAft>
                          <a:spcPts val="0"/>
                        </a:spcAft>
                      </a:pPr>
                      <a:r>
                        <a:rPr lang="en-US" sz="1400" dirty="0">
                          <a:effectLst/>
                        </a:rPr>
                        <a:t>ANDI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0010011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111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1277952"/>
                  </a:ext>
                </a:extLst>
              </a:tr>
              <a:tr h="342287">
                <a:tc>
                  <a:txBody>
                    <a:bodyPr/>
                    <a:lstStyle/>
                    <a:p>
                      <a:pPr marL="0" marR="0" algn="ctr">
                        <a:spcBef>
                          <a:spcPts val="0"/>
                        </a:spcBef>
                        <a:spcAft>
                          <a:spcPts val="0"/>
                        </a:spcAft>
                      </a:pPr>
                      <a:r>
                        <a:rPr lang="en-US" sz="1400" dirty="0">
                          <a:effectLst/>
                        </a:rPr>
                        <a:t>ORI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0010011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110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3640954"/>
                  </a:ext>
                </a:extLst>
              </a:tr>
              <a:tr h="342287">
                <a:tc>
                  <a:txBody>
                    <a:bodyPr/>
                    <a:lstStyle/>
                    <a:p>
                      <a:pPr marL="0" marR="0" algn="ctr">
                        <a:spcBef>
                          <a:spcPts val="0"/>
                        </a:spcBef>
                        <a:spcAft>
                          <a:spcPts val="0"/>
                        </a:spcAft>
                      </a:pPr>
                      <a:r>
                        <a:rPr lang="en-US" sz="1400" dirty="0">
                          <a:effectLst/>
                        </a:rPr>
                        <a:t>XORI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0010011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1505840"/>
                  </a:ext>
                </a:extLst>
              </a:tr>
              <a:tr h="342287">
                <a:tc>
                  <a:txBody>
                    <a:bodyPr/>
                    <a:lstStyle/>
                    <a:p>
                      <a:pPr marL="0" marR="0" algn="ctr">
                        <a:spcBef>
                          <a:spcPts val="0"/>
                        </a:spcBef>
                        <a:spcAft>
                          <a:spcPts val="0"/>
                        </a:spcAft>
                      </a:pPr>
                      <a:r>
                        <a:rPr lang="en-US" sz="1400" dirty="0">
                          <a:effectLst/>
                        </a:rPr>
                        <a:t>ADDI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0010011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8481961"/>
                  </a:ext>
                </a:extLst>
              </a:tr>
              <a:tr h="0">
                <a:tc>
                  <a:txBody>
                    <a:bodyPr/>
                    <a:lstStyle/>
                    <a:p>
                      <a:pPr marL="0" marR="0" algn="ctr">
                        <a:spcBef>
                          <a:spcPts val="0"/>
                        </a:spcBef>
                        <a:spcAft>
                          <a:spcPts val="0"/>
                        </a:spcAft>
                      </a:pPr>
                      <a:r>
                        <a:rPr lang="en-US" sz="1400" dirty="0">
                          <a:effectLst/>
                        </a:rPr>
                        <a:t>LW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0000011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010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6213086"/>
                  </a:ext>
                </a:extLst>
              </a:tr>
              <a:tr h="342287">
                <a:tc>
                  <a:txBody>
                    <a:bodyPr/>
                    <a:lstStyle/>
                    <a:p>
                      <a:pPr marL="0" marR="0" algn="ctr">
                        <a:spcBef>
                          <a:spcPts val="0"/>
                        </a:spcBef>
                        <a:spcAft>
                          <a:spcPts val="0"/>
                        </a:spcAft>
                      </a:pPr>
                      <a:r>
                        <a:rPr lang="en-US" sz="1400" dirty="0">
                          <a:effectLst/>
                        </a:rPr>
                        <a:t>SW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0100011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010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9593316"/>
                  </a:ext>
                </a:extLst>
              </a:tr>
            </a:tbl>
          </a:graphicData>
        </a:graphic>
      </p:graphicFrame>
      <p:sp>
        <p:nvSpPr>
          <p:cNvPr id="4" name="Slide Number Placeholder 3">
            <a:extLst>
              <a:ext uri="{FF2B5EF4-FFF2-40B4-BE49-F238E27FC236}">
                <a16:creationId xmlns:a16="http://schemas.microsoft.com/office/drawing/2014/main" id="{9340A30E-601D-DB43-A00C-36D13DEBF337}"/>
              </a:ext>
            </a:extLst>
          </p:cNvPr>
          <p:cNvSpPr>
            <a:spLocks noGrp="1"/>
          </p:cNvSpPr>
          <p:nvPr>
            <p:ph type="sldNum" sz="quarter" idx="12"/>
          </p:nvPr>
        </p:nvSpPr>
        <p:spPr/>
        <p:txBody>
          <a:bodyPr/>
          <a:lstStyle/>
          <a:p>
            <a:fld id="{0A8D8546-15C9-0842-B2BF-8462639F48FA}" type="slidenum">
              <a:rPr lang="en-US" smtClean="0"/>
              <a:t>12</a:t>
            </a:fld>
            <a:endParaRPr lang="en-US"/>
          </a:p>
        </p:txBody>
      </p:sp>
      <p:sp>
        <p:nvSpPr>
          <p:cNvPr id="6" name="TextBox 5">
            <a:extLst>
              <a:ext uri="{FF2B5EF4-FFF2-40B4-BE49-F238E27FC236}">
                <a16:creationId xmlns:a16="http://schemas.microsoft.com/office/drawing/2014/main" id="{A7CE35FE-A02F-9541-96AD-F9CA3976B898}"/>
              </a:ext>
            </a:extLst>
          </p:cNvPr>
          <p:cNvSpPr txBox="1"/>
          <p:nvPr/>
        </p:nvSpPr>
        <p:spPr>
          <a:xfrm>
            <a:off x="1021278" y="5726529"/>
            <a:ext cx="8631402" cy="646331"/>
          </a:xfrm>
          <a:prstGeom prst="rect">
            <a:avLst/>
          </a:prstGeom>
          <a:noFill/>
        </p:spPr>
        <p:txBody>
          <a:bodyPr wrap="none" rtlCol="0">
            <a:spAutoFit/>
          </a:bodyPr>
          <a:lstStyle/>
          <a:p>
            <a:r>
              <a:rPr lang="en-US" dirty="0"/>
              <a:t>We will handle branch instructions with a separate comparator, not using the general ALU.</a:t>
            </a:r>
          </a:p>
          <a:p>
            <a:r>
              <a:rPr lang="en-US" dirty="0"/>
              <a:t>Which bits of an instruction do we need as inputs to our </a:t>
            </a:r>
            <a:r>
              <a:rPr lang="en-US" dirty="0" err="1"/>
              <a:t>ALU_Control</a:t>
            </a:r>
            <a:r>
              <a:rPr lang="en-US" dirty="0"/>
              <a:t> circuit?</a:t>
            </a:r>
          </a:p>
        </p:txBody>
      </p:sp>
    </p:spTree>
    <p:extLst>
      <p:ext uri="{BB962C8B-B14F-4D97-AF65-F5344CB8AC3E}">
        <p14:creationId xmlns:p14="http://schemas.microsoft.com/office/powerpoint/2010/main" val="3812512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3381B-2490-8D4D-8F50-FE74CA6B4045}"/>
              </a:ext>
            </a:extLst>
          </p:cNvPr>
          <p:cNvSpPr>
            <a:spLocks noGrp="1"/>
          </p:cNvSpPr>
          <p:nvPr>
            <p:ph type="title"/>
          </p:nvPr>
        </p:nvSpPr>
        <p:spPr>
          <a:xfrm>
            <a:off x="961293" y="-59004"/>
            <a:ext cx="10515600" cy="1325563"/>
          </a:xfrm>
        </p:spPr>
        <p:txBody>
          <a:bodyPr/>
          <a:lstStyle/>
          <a:p>
            <a:r>
              <a:rPr lang="en-US" dirty="0"/>
              <a:t>Truth Table for </a:t>
            </a:r>
            <a:r>
              <a:rPr lang="en-US" dirty="0" err="1"/>
              <a:t>ALU_Control</a:t>
            </a:r>
            <a:r>
              <a:rPr lang="en-US" dirty="0"/>
              <a:t> Circuit</a:t>
            </a:r>
          </a:p>
        </p:txBody>
      </p:sp>
      <p:graphicFrame>
        <p:nvGraphicFramePr>
          <p:cNvPr id="5" name="Content Placeholder 4">
            <a:extLst>
              <a:ext uri="{FF2B5EF4-FFF2-40B4-BE49-F238E27FC236}">
                <a16:creationId xmlns:a16="http://schemas.microsoft.com/office/drawing/2014/main" id="{B2802FCB-CB89-274F-B176-DF262907EECB}"/>
              </a:ext>
            </a:extLst>
          </p:cNvPr>
          <p:cNvGraphicFramePr>
            <a:graphicFrameLocks noGrp="1"/>
          </p:cNvGraphicFramePr>
          <p:nvPr>
            <p:ph idx="1"/>
            <p:extLst>
              <p:ext uri="{D42A27DB-BD31-4B8C-83A1-F6EECF244321}">
                <p14:modId xmlns:p14="http://schemas.microsoft.com/office/powerpoint/2010/main" val="756407997"/>
              </p:ext>
            </p:extLst>
          </p:nvPr>
        </p:nvGraphicFramePr>
        <p:xfrm>
          <a:off x="1099751" y="1204798"/>
          <a:ext cx="9231921" cy="3887062"/>
        </p:xfrm>
        <a:graphic>
          <a:graphicData uri="http://schemas.openxmlformats.org/drawingml/2006/table">
            <a:tbl>
              <a:tblPr firstRow="1" firstCol="1" bandRow="1">
                <a:tableStyleId>{5C22544A-7EE6-4342-B048-85BDC9FD1C3A}</a:tableStyleId>
              </a:tblPr>
              <a:tblGrid>
                <a:gridCol w="711894">
                  <a:extLst>
                    <a:ext uri="{9D8B030D-6E8A-4147-A177-3AD203B41FA5}">
                      <a16:colId xmlns:a16="http://schemas.microsoft.com/office/drawing/2014/main" val="3565691580"/>
                    </a:ext>
                  </a:extLst>
                </a:gridCol>
                <a:gridCol w="534239">
                  <a:extLst>
                    <a:ext uri="{9D8B030D-6E8A-4147-A177-3AD203B41FA5}">
                      <a16:colId xmlns:a16="http://schemas.microsoft.com/office/drawing/2014/main" val="625099459"/>
                    </a:ext>
                  </a:extLst>
                </a:gridCol>
                <a:gridCol w="556054">
                  <a:extLst>
                    <a:ext uri="{9D8B030D-6E8A-4147-A177-3AD203B41FA5}">
                      <a16:colId xmlns:a16="http://schemas.microsoft.com/office/drawing/2014/main" val="2950838848"/>
                    </a:ext>
                  </a:extLst>
                </a:gridCol>
                <a:gridCol w="617838">
                  <a:extLst>
                    <a:ext uri="{9D8B030D-6E8A-4147-A177-3AD203B41FA5}">
                      <a16:colId xmlns:a16="http://schemas.microsoft.com/office/drawing/2014/main" val="1165133279"/>
                    </a:ext>
                  </a:extLst>
                </a:gridCol>
                <a:gridCol w="518984">
                  <a:extLst>
                    <a:ext uri="{9D8B030D-6E8A-4147-A177-3AD203B41FA5}">
                      <a16:colId xmlns:a16="http://schemas.microsoft.com/office/drawing/2014/main" val="623058040"/>
                    </a:ext>
                  </a:extLst>
                </a:gridCol>
                <a:gridCol w="580767">
                  <a:extLst>
                    <a:ext uri="{9D8B030D-6E8A-4147-A177-3AD203B41FA5}">
                      <a16:colId xmlns:a16="http://schemas.microsoft.com/office/drawing/2014/main" val="1723415928"/>
                    </a:ext>
                  </a:extLst>
                </a:gridCol>
                <a:gridCol w="580768">
                  <a:extLst>
                    <a:ext uri="{9D8B030D-6E8A-4147-A177-3AD203B41FA5}">
                      <a16:colId xmlns:a16="http://schemas.microsoft.com/office/drawing/2014/main" val="2489507506"/>
                    </a:ext>
                  </a:extLst>
                </a:gridCol>
                <a:gridCol w="469557">
                  <a:extLst>
                    <a:ext uri="{9D8B030D-6E8A-4147-A177-3AD203B41FA5}">
                      <a16:colId xmlns:a16="http://schemas.microsoft.com/office/drawing/2014/main" val="1352921179"/>
                    </a:ext>
                  </a:extLst>
                </a:gridCol>
                <a:gridCol w="951470">
                  <a:extLst>
                    <a:ext uri="{9D8B030D-6E8A-4147-A177-3AD203B41FA5}">
                      <a16:colId xmlns:a16="http://schemas.microsoft.com/office/drawing/2014/main" val="1454177298"/>
                    </a:ext>
                  </a:extLst>
                </a:gridCol>
                <a:gridCol w="988540">
                  <a:extLst>
                    <a:ext uri="{9D8B030D-6E8A-4147-A177-3AD203B41FA5}">
                      <a16:colId xmlns:a16="http://schemas.microsoft.com/office/drawing/2014/main" val="1276783075"/>
                    </a:ext>
                  </a:extLst>
                </a:gridCol>
                <a:gridCol w="926757">
                  <a:extLst>
                    <a:ext uri="{9D8B030D-6E8A-4147-A177-3AD203B41FA5}">
                      <a16:colId xmlns:a16="http://schemas.microsoft.com/office/drawing/2014/main" val="4010184670"/>
                    </a:ext>
                  </a:extLst>
                </a:gridCol>
                <a:gridCol w="914400">
                  <a:extLst>
                    <a:ext uri="{9D8B030D-6E8A-4147-A177-3AD203B41FA5}">
                      <a16:colId xmlns:a16="http://schemas.microsoft.com/office/drawing/2014/main" val="743800192"/>
                    </a:ext>
                  </a:extLst>
                </a:gridCol>
                <a:gridCol w="880653">
                  <a:extLst>
                    <a:ext uri="{9D8B030D-6E8A-4147-A177-3AD203B41FA5}">
                      <a16:colId xmlns:a16="http://schemas.microsoft.com/office/drawing/2014/main" val="3267151678"/>
                    </a:ext>
                  </a:extLst>
                </a:gridCol>
              </a:tblGrid>
              <a:tr h="366664">
                <a:tc>
                  <a:txBody>
                    <a:bodyPr/>
                    <a:lstStyle/>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7">
                  <a:txBody>
                    <a:bodyPr/>
                    <a:lstStyle/>
                    <a:p>
                      <a:pPr marL="0" marR="0" algn="ctr">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Inputs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5">
                  <a:txBody>
                    <a:bodyPr/>
                    <a:lstStyle/>
                    <a:p>
                      <a:pPr marL="0" marR="0" algn="ctr">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Outputs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47914"/>
                  </a:ext>
                </a:extLst>
              </a:tr>
              <a:tr h="366664">
                <a:tc>
                  <a:txBody>
                    <a:bodyPr/>
                    <a:lstStyle/>
                    <a:p>
                      <a:pPr marL="0" marR="0">
                        <a:spcBef>
                          <a:spcPts val="0"/>
                        </a:spcBef>
                        <a:spcAft>
                          <a:spcPts val="0"/>
                        </a:spcAft>
                      </a:pPr>
                      <a:r>
                        <a:rPr lang="en-US" sz="1400" dirty="0" err="1">
                          <a:effectLst/>
                        </a:rPr>
                        <a:t>Inst’n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I</a:t>
                      </a:r>
                      <a:r>
                        <a:rPr lang="en-US" sz="1400" baseline="-25000" dirty="0">
                          <a:effectLst/>
                        </a:rPr>
                        <a:t>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67000"/>
                      </a:schemeClr>
                    </a:solidFill>
                  </a:tcPr>
                </a:tc>
                <a:tc>
                  <a:txBody>
                    <a:bodyPr/>
                    <a:lstStyle/>
                    <a:p>
                      <a:pPr marL="0" marR="0">
                        <a:spcBef>
                          <a:spcPts val="0"/>
                        </a:spcBef>
                        <a:spcAft>
                          <a:spcPts val="0"/>
                        </a:spcAft>
                      </a:pPr>
                      <a:r>
                        <a:rPr lang="en-US" sz="1400" dirty="0">
                          <a:effectLst/>
                        </a:rPr>
                        <a:t>I</a:t>
                      </a:r>
                      <a:r>
                        <a:rPr lang="en-US" sz="1400" baseline="-25000" dirty="0">
                          <a:effectLst/>
                        </a:rPr>
                        <a:t>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67000"/>
                      </a:schemeClr>
                    </a:solidFill>
                  </a:tcPr>
                </a:tc>
                <a:tc>
                  <a:txBody>
                    <a:bodyPr/>
                    <a:lstStyle/>
                    <a:p>
                      <a:pPr marL="0" marR="0">
                        <a:spcBef>
                          <a:spcPts val="0"/>
                        </a:spcBef>
                        <a:spcAft>
                          <a:spcPts val="0"/>
                        </a:spcAft>
                      </a:pPr>
                      <a:r>
                        <a:rPr lang="en-US" sz="1400">
                          <a:effectLst/>
                        </a:rPr>
                        <a:t>I</a:t>
                      </a:r>
                      <a:r>
                        <a:rPr lang="en-US" sz="1400" baseline="-250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67000"/>
                      </a:schemeClr>
                    </a:solidFill>
                  </a:tcPr>
                </a:tc>
                <a:tc>
                  <a:txBody>
                    <a:bodyPr/>
                    <a:lstStyle/>
                    <a:p>
                      <a:pPr marL="0" marR="0">
                        <a:spcBef>
                          <a:spcPts val="0"/>
                        </a:spcBef>
                        <a:spcAft>
                          <a:spcPts val="0"/>
                        </a:spcAft>
                      </a:pPr>
                      <a:r>
                        <a:rPr lang="en-US" sz="1400">
                          <a:effectLst/>
                        </a:rPr>
                        <a:t>I</a:t>
                      </a:r>
                      <a:r>
                        <a:rPr lang="en-US" sz="1400" baseline="-250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67000"/>
                      </a:schemeClr>
                    </a:solidFill>
                  </a:tcPr>
                </a:tc>
                <a:tc>
                  <a:txBody>
                    <a:bodyPr/>
                    <a:lstStyle/>
                    <a:p>
                      <a:pPr marL="0" marR="0">
                        <a:spcBef>
                          <a:spcPts val="0"/>
                        </a:spcBef>
                        <a:spcAft>
                          <a:spcPts val="0"/>
                        </a:spcAft>
                      </a:pPr>
                      <a:r>
                        <a:rPr lang="en-US" sz="1400">
                          <a:effectLst/>
                        </a:rPr>
                        <a:t>I</a:t>
                      </a:r>
                      <a:r>
                        <a:rPr lang="en-US" sz="1400" baseline="-250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67000"/>
                      </a:schemeClr>
                    </a:solidFill>
                  </a:tcPr>
                </a:tc>
                <a:tc>
                  <a:txBody>
                    <a:bodyPr/>
                    <a:lstStyle/>
                    <a:p>
                      <a:pPr marL="0" marR="0">
                        <a:spcBef>
                          <a:spcPts val="0"/>
                        </a:spcBef>
                        <a:spcAft>
                          <a:spcPts val="0"/>
                        </a:spcAft>
                      </a:pPr>
                      <a:r>
                        <a:rPr lang="en-US" sz="1400">
                          <a:effectLst/>
                        </a:rPr>
                        <a:t>I</a:t>
                      </a:r>
                      <a:r>
                        <a:rPr lang="en-US" sz="1400" baseline="-250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67000"/>
                      </a:schemeClr>
                    </a:solidFill>
                  </a:tcPr>
                </a:tc>
                <a:tc>
                  <a:txBody>
                    <a:bodyPr/>
                    <a:lstStyle/>
                    <a:p>
                      <a:pPr marL="0" marR="0">
                        <a:spcBef>
                          <a:spcPts val="0"/>
                        </a:spcBef>
                        <a:spcAft>
                          <a:spcPts val="0"/>
                        </a:spcAft>
                      </a:pPr>
                      <a:r>
                        <a:rPr lang="en-US" sz="1400">
                          <a:effectLst/>
                        </a:rPr>
                        <a:t>I</a:t>
                      </a:r>
                      <a:r>
                        <a:rPr lang="en-US" sz="1400" baseline="-250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67000"/>
                      </a:schemeClr>
                    </a:solidFill>
                  </a:tcPr>
                </a:tc>
                <a:tc>
                  <a:txBody>
                    <a:bodyPr/>
                    <a:lstStyle/>
                    <a:p>
                      <a:pPr marL="0" marR="0">
                        <a:spcBef>
                          <a:spcPts val="0"/>
                        </a:spcBef>
                        <a:spcAft>
                          <a:spcPts val="0"/>
                        </a:spcAft>
                      </a:pPr>
                      <a:r>
                        <a:rPr lang="en-US" sz="1400">
                          <a:effectLst/>
                        </a:rPr>
                        <a:t>ALU_Ctrl</a:t>
                      </a:r>
                      <a:r>
                        <a:rPr lang="en-US" sz="1400" baseline="-250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67000"/>
                      </a:schemeClr>
                    </a:solidFill>
                  </a:tcPr>
                </a:tc>
                <a:tc>
                  <a:txBody>
                    <a:bodyPr/>
                    <a:lstStyle/>
                    <a:p>
                      <a:pPr marL="0" marR="0">
                        <a:spcBef>
                          <a:spcPts val="0"/>
                        </a:spcBef>
                        <a:spcAft>
                          <a:spcPts val="0"/>
                        </a:spcAft>
                      </a:pPr>
                      <a:r>
                        <a:rPr lang="en-US" sz="1400">
                          <a:effectLst/>
                        </a:rPr>
                        <a:t>ALU_Ctrl</a:t>
                      </a:r>
                      <a:r>
                        <a:rPr lang="en-US" sz="1400" baseline="-250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67000"/>
                      </a:schemeClr>
                    </a:solidFill>
                  </a:tcPr>
                </a:tc>
                <a:tc>
                  <a:txBody>
                    <a:bodyPr/>
                    <a:lstStyle/>
                    <a:p>
                      <a:pPr marL="0" marR="0">
                        <a:spcBef>
                          <a:spcPts val="0"/>
                        </a:spcBef>
                        <a:spcAft>
                          <a:spcPts val="0"/>
                        </a:spcAft>
                      </a:pPr>
                      <a:r>
                        <a:rPr lang="en-US" sz="1400">
                          <a:effectLst/>
                        </a:rPr>
                        <a:t>ALU_Ctrl</a:t>
                      </a:r>
                      <a:r>
                        <a:rPr lang="en-US" sz="1400" baseline="-250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67000"/>
                      </a:schemeClr>
                    </a:solidFill>
                  </a:tcPr>
                </a:tc>
                <a:tc>
                  <a:txBody>
                    <a:bodyPr/>
                    <a:lstStyle/>
                    <a:p>
                      <a:pPr marL="0" marR="0">
                        <a:spcBef>
                          <a:spcPts val="0"/>
                        </a:spcBef>
                        <a:spcAft>
                          <a:spcPts val="0"/>
                        </a:spcAft>
                      </a:pPr>
                      <a:r>
                        <a:rPr lang="en-US" sz="1400">
                          <a:effectLst/>
                        </a:rPr>
                        <a:t>ALU_Ctrl</a:t>
                      </a:r>
                      <a:r>
                        <a:rPr lang="en-US" sz="1400" baseline="-250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67000"/>
                      </a:schemeClr>
                    </a:solidFill>
                  </a:tcPr>
                </a:tc>
                <a:tc>
                  <a:txBody>
                    <a:bodyPr/>
                    <a:lstStyle/>
                    <a:p>
                      <a:pPr marL="0" marR="0">
                        <a:spcBef>
                          <a:spcPts val="0"/>
                        </a:spcBef>
                        <a:spcAft>
                          <a:spcPts val="0"/>
                        </a:spcAft>
                      </a:pPr>
                      <a:r>
                        <a:rPr lang="en-US" sz="1400" dirty="0" err="1">
                          <a:effectLst/>
                        </a:rPr>
                        <a:t>ALU_Src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alpha val="67000"/>
                      </a:schemeClr>
                    </a:solidFill>
                  </a:tcPr>
                </a:tc>
                <a:extLst>
                  <a:ext uri="{0D108BD9-81ED-4DB2-BD59-A6C34878D82A}">
                    <a16:rowId xmlns:a16="http://schemas.microsoft.com/office/drawing/2014/main" val="4254901840"/>
                  </a:ext>
                </a:extLst>
              </a:tr>
              <a:tr h="295923">
                <a:tc>
                  <a:txBody>
                    <a:bodyPr/>
                    <a:lstStyle/>
                    <a:p>
                      <a:pPr marL="0" marR="0">
                        <a:spcBef>
                          <a:spcPts val="0"/>
                        </a:spcBef>
                        <a:spcAft>
                          <a:spcPts val="0"/>
                        </a:spcAft>
                      </a:pPr>
                      <a:r>
                        <a:rPr lang="en-US" sz="1400" dirty="0">
                          <a:effectLst/>
                        </a:rPr>
                        <a:t>AND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0561064"/>
                  </a:ext>
                </a:extLst>
              </a:tr>
              <a:tr h="295923">
                <a:tc>
                  <a:txBody>
                    <a:bodyPr/>
                    <a:lstStyle/>
                    <a:p>
                      <a:pPr marL="0" marR="0">
                        <a:spcBef>
                          <a:spcPts val="0"/>
                        </a:spcBef>
                        <a:spcAft>
                          <a:spcPts val="0"/>
                        </a:spcAft>
                      </a:pPr>
                      <a:r>
                        <a:rPr lang="en-US" sz="1400" dirty="0">
                          <a:effectLst/>
                        </a:rPr>
                        <a:t>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7021276"/>
                  </a:ext>
                </a:extLst>
              </a:tr>
              <a:tr h="295923">
                <a:tc>
                  <a:txBody>
                    <a:bodyPr/>
                    <a:lstStyle/>
                    <a:p>
                      <a:pPr marL="0" marR="0">
                        <a:spcBef>
                          <a:spcPts val="0"/>
                        </a:spcBef>
                        <a:spcAft>
                          <a:spcPts val="0"/>
                        </a:spcAft>
                      </a:pPr>
                      <a:r>
                        <a:rPr lang="en-US" sz="1400" dirty="0">
                          <a:effectLst/>
                        </a:rPr>
                        <a:t>XOR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3564378"/>
                  </a:ext>
                </a:extLst>
              </a:tr>
              <a:tr h="295923">
                <a:tc>
                  <a:txBody>
                    <a:bodyPr/>
                    <a:lstStyle/>
                    <a:p>
                      <a:pPr marL="0" marR="0">
                        <a:spcBef>
                          <a:spcPts val="0"/>
                        </a:spcBef>
                        <a:spcAft>
                          <a:spcPts val="0"/>
                        </a:spcAft>
                      </a:pPr>
                      <a:r>
                        <a:rPr lang="en-US" sz="1400" dirty="0">
                          <a:effectLst/>
                        </a:rPr>
                        <a:t>ADD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2926205"/>
                  </a:ext>
                </a:extLst>
              </a:tr>
              <a:tr h="295923">
                <a:tc>
                  <a:txBody>
                    <a:bodyPr/>
                    <a:lstStyle/>
                    <a:p>
                      <a:pPr marL="0" marR="0">
                        <a:spcBef>
                          <a:spcPts val="0"/>
                        </a:spcBef>
                        <a:spcAft>
                          <a:spcPts val="0"/>
                        </a:spcAft>
                      </a:pPr>
                      <a:r>
                        <a:rPr lang="en-US" sz="1400" dirty="0">
                          <a:effectLst/>
                        </a:rPr>
                        <a:t>SUB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3723751"/>
                  </a:ext>
                </a:extLst>
              </a:tr>
              <a:tr h="229657">
                <a:tc>
                  <a:txBody>
                    <a:bodyPr/>
                    <a:lstStyle/>
                    <a:p>
                      <a:pPr marL="0" marR="0">
                        <a:spcBef>
                          <a:spcPts val="0"/>
                        </a:spcBef>
                        <a:spcAft>
                          <a:spcPts val="0"/>
                        </a:spcAft>
                      </a:pPr>
                      <a:r>
                        <a:rPr lang="en-US" sz="1400" dirty="0">
                          <a:effectLst/>
                        </a:rPr>
                        <a:t>ANDI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X</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5287265"/>
                  </a:ext>
                </a:extLst>
              </a:tr>
              <a:tr h="295923">
                <a:tc>
                  <a:txBody>
                    <a:bodyPr/>
                    <a:lstStyle/>
                    <a:p>
                      <a:pPr marL="0" marR="0">
                        <a:spcBef>
                          <a:spcPts val="0"/>
                        </a:spcBef>
                        <a:spcAft>
                          <a:spcPts val="0"/>
                        </a:spcAft>
                      </a:pPr>
                      <a:r>
                        <a:rPr lang="en-US" sz="1400" dirty="0">
                          <a:effectLst/>
                        </a:rPr>
                        <a:t>ORI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9591159"/>
                  </a:ext>
                </a:extLst>
              </a:tr>
              <a:tr h="295923">
                <a:tc>
                  <a:txBody>
                    <a:bodyPr/>
                    <a:lstStyle/>
                    <a:p>
                      <a:pPr marL="0" marR="0">
                        <a:spcBef>
                          <a:spcPts val="0"/>
                        </a:spcBef>
                        <a:spcAft>
                          <a:spcPts val="0"/>
                        </a:spcAft>
                      </a:pPr>
                      <a:r>
                        <a:rPr lang="en-US" sz="1400" dirty="0">
                          <a:effectLst/>
                        </a:rPr>
                        <a:t>XORI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8945372"/>
                  </a:ext>
                </a:extLst>
              </a:tr>
              <a:tr h="260770">
                <a:tc>
                  <a:txBody>
                    <a:bodyPr/>
                    <a:lstStyle/>
                    <a:p>
                      <a:pPr marL="0" marR="0">
                        <a:spcBef>
                          <a:spcPts val="0"/>
                        </a:spcBef>
                        <a:spcAft>
                          <a:spcPts val="0"/>
                        </a:spcAft>
                      </a:pPr>
                      <a:r>
                        <a:rPr lang="en-US" sz="1400" dirty="0">
                          <a:effectLst/>
                        </a:rPr>
                        <a:t>ADDI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8028203"/>
                  </a:ext>
                </a:extLst>
              </a:tr>
              <a:tr h="295923">
                <a:tc>
                  <a:txBody>
                    <a:bodyPr/>
                    <a:lstStyle/>
                    <a:p>
                      <a:pPr marL="0" marR="0">
                        <a:spcBef>
                          <a:spcPts val="0"/>
                        </a:spcBef>
                        <a:spcAft>
                          <a:spcPts val="0"/>
                        </a:spcAft>
                      </a:pPr>
                      <a:r>
                        <a:rPr lang="en-US" sz="1400" dirty="0">
                          <a:effectLst/>
                        </a:rPr>
                        <a:t>LW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0225781"/>
                  </a:ext>
                </a:extLst>
              </a:tr>
              <a:tr h="295923">
                <a:tc>
                  <a:txBody>
                    <a:bodyPr/>
                    <a:lstStyle/>
                    <a:p>
                      <a:pPr marL="0" marR="0">
                        <a:spcBef>
                          <a:spcPts val="0"/>
                        </a:spcBef>
                        <a:spcAft>
                          <a:spcPts val="0"/>
                        </a:spcAft>
                      </a:pPr>
                      <a:r>
                        <a:rPr lang="en-US" sz="1400" dirty="0">
                          <a:effectLst/>
                        </a:rPr>
                        <a:t>SW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0134916"/>
                  </a:ext>
                </a:extLst>
              </a:tr>
            </a:tbl>
          </a:graphicData>
        </a:graphic>
      </p:graphicFrame>
      <p:sp>
        <p:nvSpPr>
          <p:cNvPr id="4" name="Slide Number Placeholder 3">
            <a:extLst>
              <a:ext uri="{FF2B5EF4-FFF2-40B4-BE49-F238E27FC236}">
                <a16:creationId xmlns:a16="http://schemas.microsoft.com/office/drawing/2014/main" id="{E9104F08-CE0F-4B4A-BD99-DB19536F4254}"/>
              </a:ext>
            </a:extLst>
          </p:cNvPr>
          <p:cNvSpPr>
            <a:spLocks noGrp="1"/>
          </p:cNvSpPr>
          <p:nvPr>
            <p:ph type="sldNum" sz="quarter" idx="12"/>
          </p:nvPr>
        </p:nvSpPr>
        <p:spPr/>
        <p:txBody>
          <a:bodyPr/>
          <a:lstStyle/>
          <a:p>
            <a:fld id="{0A8D8546-15C9-0842-B2BF-8462639F48FA}" type="slidenum">
              <a:rPr lang="en-US" smtClean="0"/>
              <a:t>13</a:t>
            </a:fld>
            <a:endParaRPr lang="en-US"/>
          </a:p>
        </p:txBody>
      </p:sp>
      <p:sp>
        <p:nvSpPr>
          <p:cNvPr id="6" name="TextBox 5">
            <a:extLst>
              <a:ext uri="{FF2B5EF4-FFF2-40B4-BE49-F238E27FC236}">
                <a16:creationId xmlns:a16="http://schemas.microsoft.com/office/drawing/2014/main" id="{A1BAC969-BF38-F743-AF8B-4F4E1E6F9F39}"/>
              </a:ext>
            </a:extLst>
          </p:cNvPr>
          <p:cNvSpPr txBox="1"/>
          <p:nvPr/>
        </p:nvSpPr>
        <p:spPr>
          <a:xfrm>
            <a:off x="1099751" y="5288692"/>
            <a:ext cx="6385018" cy="646331"/>
          </a:xfrm>
          <a:prstGeom prst="rect">
            <a:avLst/>
          </a:prstGeom>
          <a:noFill/>
        </p:spPr>
        <p:txBody>
          <a:bodyPr wrap="none" rtlCol="0">
            <a:spAutoFit/>
          </a:bodyPr>
          <a:lstStyle/>
          <a:p>
            <a:r>
              <a:rPr lang="en-US" dirty="0"/>
              <a:t>Finish as part of Milestone 1 for Lab 3</a:t>
            </a:r>
          </a:p>
          <a:p>
            <a:r>
              <a:rPr lang="en-US" dirty="0"/>
              <a:t>Use finished truth table to generate </a:t>
            </a:r>
            <a:r>
              <a:rPr lang="en-US" dirty="0" err="1"/>
              <a:t>ALU_Control</a:t>
            </a:r>
            <a:r>
              <a:rPr lang="en-US" dirty="0"/>
              <a:t> circuit in Logisim</a:t>
            </a:r>
          </a:p>
        </p:txBody>
      </p:sp>
    </p:spTree>
    <p:extLst>
      <p:ext uri="{BB962C8B-B14F-4D97-AF65-F5344CB8AC3E}">
        <p14:creationId xmlns:p14="http://schemas.microsoft.com/office/powerpoint/2010/main" val="135841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C51C-3CD4-264A-BE15-6CB9DE4A5963}"/>
              </a:ext>
            </a:extLst>
          </p:cNvPr>
          <p:cNvSpPr>
            <a:spLocks noGrp="1"/>
          </p:cNvSpPr>
          <p:nvPr>
            <p:ph type="title"/>
          </p:nvPr>
        </p:nvSpPr>
        <p:spPr/>
        <p:txBody>
          <a:bodyPr/>
          <a:lstStyle/>
          <a:p>
            <a:r>
              <a:rPr lang="en-US" dirty="0"/>
              <a:t>To Build Your Register File</a:t>
            </a:r>
          </a:p>
        </p:txBody>
      </p:sp>
      <p:sp>
        <p:nvSpPr>
          <p:cNvPr id="3" name="Content Placeholder 2">
            <a:extLst>
              <a:ext uri="{FF2B5EF4-FFF2-40B4-BE49-F238E27FC236}">
                <a16:creationId xmlns:a16="http://schemas.microsoft.com/office/drawing/2014/main" id="{768C8940-1340-5048-9FE8-D46A47491A68}"/>
              </a:ext>
            </a:extLst>
          </p:cNvPr>
          <p:cNvSpPr>
            <a:spLocks noGrp="1"/>
          </p:cNvSpPr>
          <p:nvPr>
            <p:ph idx="1"/>
          </p:nvPr>
        </p:nvSpPr>
        <p:spPr/>
        <p:txBody>
          <a:bodyPr/>
          <a:lstStyle/>
          <a:p>
            <a:r>
              <a:rPr lang="en-US" dirty="0"/>
              <a:t>Use the Register component provided in the Logisim Memory library</a:t>
            </a:r>
          </a:p>
          <a:p>
            <a:r>
              <a:rPr lang="en-US" dirty="0"/>
              <a:t>Configure read and write ports and control lines as shown last class</a:t>
            </a:r>
          </a:p>
          <a:p>
            <a:r>
              <a:rPr lang="en-US" dirty="0"/>
              <a:t>Hardwire register x0 to have value 0</a:t>
            </a:r>
          </a:p>
          <a:p>
            <a:endParaRPr lang="en-US" dirty="0"/>
          </a:p>
          <a:p>
            <a:pPr marL="0" indent="0">
              <a:buNone/>
            </a:pPr>
            <a:r>
              <a:rPr lang="en-US" dirty="0"/>
              <a:t>Logisim demo of register file with four 32-bit registers</a:t>
            </a:r>
          </a:p>
          <a:p>
            <a:pPr marL="0" indent="0">
              <a:buNone/>
            </a:pPr>
            <a:r>
              <a:rPr lang="en-US" dirty="0"/>
              <a:t>Construct a register file with 32 32-bit registers as part of Milestone 2 for Lab 3</a:t>
            </a:r>
          </a:p>
        </p:txBody>
      </p:sp>
      <p:sp>
        <p:nvSpPr>
          <p:cNvPr id="4" name="Slide Number Placeholder 3">
            <a:extLst>
              <a:ext uri="{FF2B5EF4-FFF2-40B4-BE49-F238E27FC236}">
                <a16:creationId xmlns:a16="http://schemas.microsoft.com/office/drawing/2014/main" id="{BCB433B6-B2CE-2C4C-9DAA-89DE781F1000}"/>
              </a:ext>
            </a:extLst>
          </p:cNvPr>
          <p:cNvSpPr>
            <a:spLocks noGrp="1"/>
          </p:cNvSpPr>
          <p:nvPr>
            <p:ph type="sldNum" sz="quarter" idx="12"/>
          </p:nvPr>
        </p:nvSpPr>
        <p:spPr/>
        <p:txBody>
          <a:bodyPr/>
          <a:lstStyle/>
          <a:p>
            <a:fld id="{0A8D8546-15C9-0842-B2BF-8462639F48FA}" type="slidenum">
              <a:rPr lang="en-US" smtClean="0"/>
              <a:t>14</a:t>
            </a:fld>
            <a:endParaRPr lang="en-US"/>
          </a:p>
        </p:txBody>
      </p:sp>
    </p:spTree>
    <p:extLst>
      <p:ext uri="{BB962C8B-B14F-4D97-AF65-F5344CB8AC3E}">
        <p14:creationId xmlns:p14="http://schemas.microsoft.com/office/powerpoint/2010/main" val="1963209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00EB-AD56-EF4E-BA19-78DE01E9DB09}"/>
              </a:ext>
            </a:extLst>
          </p:cNvPr>
          <p:cNvSpPr>
            <a:spLocks noGrp="1"/>
          </p:cNvSpPr>
          <p:nvPr>
            <p:ph type="title"/>
          </p:nvPr>
        </p:nvSpPr>
        <p:spPr/>
        <p:txBody>
          <a:bodyPr/>
          <a:lstStyle/>
          <a:p>
            <a:r>
              <a:rPr lang="en-US" dirty="0"/>
              <a:t>Datapath and Control for Arithmetic-Logical Instructions</a:t>
            </a:r>
          </a:p>
        </p:txBody>
      </p:sp>
      <p:sp>
        <p:nvSpPr>
          <p:cNvPr id="3" name="Content Placeholder 2">
            <a:extLst>
              <a:ext uri="{FF2B5EF4-FFF2-40B4-BE49-F238E27FC236}">
                <a16:creationId xmlns:a16="http://schemas.microsoft.com/office/drawing/2014/main" id="{C3FD1199-F644-9E41-938F-A008787FBB63}"/>
              </a:ext>
            </a:extLst>
          </p:cNvPr>
          <p:cNvSpPr>
            <a:spLocks noGrp="1"/>
          </p:cNvSpPr>
          <p:nvPr>
            <p:ph idx="1"/>
          </p:nvPr>
        </p:nvSpPr>
        <p:spPr/>
        <p:txBody>
          <a:bodyPr/>
          <a:lstStyle/>
          <a:p>
            <a:r>
              <a:rPr lang="en-US" dirty="0"/>
              <a:t>Connect your ALU, register file, and </a:t>
            </a:r>
            <a:r>
              <a:rPr lang="en-US" dirty="0" err="1"/>
              <a:t>ALU_Control</a:t>
            </a:r>
            <a:r>
              <a:rPr lang="en-US" dirty="0"/>
              <a:t> circuits, using additional logic as needed, to construct a </a:t>
            </a:r>
            <a:r>
              <a:rPr lang="en-US" dirty="0" err="1"/>
              <a:t>datapath</a:t>
            </a:r>
            <a:r>
              <a:rPr lang="en-US" dirty="0"/>
              <a:t> that will take an arithmetic-logical instruction as input and execute the instruction. </a:t>
            </a:r>
          </a:p>
        </p:txBody>
      </p:sp>
      <p:sp>
        <p:nvSpPr>
          <p:cNvPr id="4" name="Slide Number Placeholder 3">
            <a:extLst>
              <a:ext uri="{FF2B5EF4-FFF2-40B4-BE49-F238E27FC236}">
                <a16:creationId xmlns:a16="http://schemas.microsoft.com/office/drawing/2014/main" id="{35AE0AD0-ADF5-6147-8C0E-B88F74A739B5}"/>
              </a:ext>
            </a:extLst>
          </p:cNvPr>
          <p:cNvSpPr>
            <a:spLocks noGrp="1"/>
          </p:cNvSpPr>
          <p:nvPr>
            <p:ph type="sldNum" sz="quarter" idx="12"/>
          </p:nvPr>
        </p:nvSpPr>
        <p:spPr/>
        <p:txBody>
          <a:bodyPr/>
          <a:lstStyle/>
          <a:p>
            <a:fld id="{0A8D8546-15C9-0842-B2BF-8462639F48FA}" type="slidenum">
              <a:rPr lang="en-US" smtClean="0"/>
              <a:t>15</a:t>
            </a:fld>
            <a:endParaRPr lang="en-US"/>
          </a:p>
        </p:txBody>
      </p:sp>
      <p:pic>
        <p:nvPicPr>
          <p:cNvPr id="5" name="Picture 4" descr="Diagram, schematic&#10;&#10;Description automatically generated">
            <a:extLst>
              <a:ext uri="{FF2B5EF4-FFF2-40B4-BE49-F238E27FC236}">
                <a16:creationId xmlns:a16="http://schemas.microsoft.com/office/drawing/2014/main" id="{07B65A98-661D-AC40-A9CE-89EAEF769222}"/>
              </a:ext>
            </a:extLst>
          </p:cNvPr>
          <p:cNvPicPr/>
          <p:nvPr/>
        </p:nvPicPr>
        <p:blipFill>
          <a:blip r:embed="rId2">
            <a:extLst>
              <a:ext uri="{28A0092B-C50C-407E-A947-70E740481C1C}">
                <a14:useLocalDpi xmlns:a14="http://schemas.microsoft.com/office/drawing/2010/main" val="0"/>
              </a:ext>
            </a:extLst>
          </a:blip>
          <a:stretch>
            <a:fillRect/>
          </a:stretch>
        </p:blipFill>
        <p:spPr>
          <a:xfrm>
            <a:off x="2515738" y="3299351"/>
            <a:ext cx="6466840" cy="3206115"/>
          </a:xfrm>
          <a:prstGeom prst="rect">
            <a:avLst/>
          </a:prstGeom>
        </p:spPr>
      </p:pic>
    </p:spTree>
    <p:extLst>
      <p:ext uri="{BB962C8B-B14F-4D97-AF65-F5344CB8AC3E}">
        <p14:creationId xmlns:p14="http://schemas.microsoft.com/office/powerpoint/2010/main" val="1329521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CD8B-4A70-8D46-9B81-9205EE02888F}"/>
              </a:ext>
            </a:extLst>
          </p:cNvPr>
          <p:cNvSpPr>
            <a:spLocks noGrp="1"/>
          </p:cNvSpPr>
          <p:nvPr>
            <p:ph type="title"/>
          </p:nvPr>
        </p:nvSpPr>
        <p:spPr/>
        <p:txBody>
          <a:bodyPr/>
          <a:lstStyle/>
          <a:p>
            <a:r>
              <a:rPr lang="en-US" dirty="0" err="1"/>
              <a:t>Wrapup</a:t>
            </a:r>
            <a:endParaRPr lang="en-US" dirty="0"/>
          </a:p>
        </p:txBody>
      </p:sp>
      <p:sp>
        <p:nvSpPr>
          <p:cNvPr id="3" name="Content Placeholder 2">
            <a:extLst>
              <a:ext uri="{FF2B5EF4-FFF2-40B4-BE49-F238E27FC236}">
                <a16:creationId xmlns:a16="http://schemas.microsoft.com/office/drawing/2014/main" id="{842033C8-0AC3-F946-B34C-3C6956AE0F5C}"/>
              </a:ext>
            </a:extLst>
          </p:cNvPr>
          <p:cNvSpPr>
            <a:spLocks noGrp="1"/>
          </p:cNvSpPr>
          <p:nvPr>
            <p:ph idx="1"/>
          </p:nvPr>
        </p:nvSpPr>
        <p:spPr/>
        <p:txBody>
          <a:bodyPr/>
          <a:lstStyle/>
          <a:p>
            <a:r>
              <a:rPr lang="en-US" dirty="0"/>
              <a:t>Read P&amp;H 4.3 (for today!)</a:t>
            </a:r>
          </a:p>
          <a:p>
            <a:r>
              <a:rPr lang="en-US" dirty="0"/>
              <a:t>Read P&amp;H 5.1-5.2 and A.9 for Thursday</a:t>
            </a:r>
          </a:p>
          <a:p>
            <a:endParaRPr lang="en-US" dirty="0"/>
          </a:p>
        </p:txBody>
      </p:sp>
      <p:sp>
        <p:nvSpPr>
          <p:cNvPr id="4" name="Slide Number Placeholder 3">
            <a:extLst>
              <a:ext uri="{FF2B5EF4-FFF2-40B4-BE49-F238E27FC236}">
                <a16:creationId xmlns:a16="http://schemas.microsoft.com/office/drawing/2014/main" id="{0E73D473-9834-454C-A8BF-43C691BC4746}"/>
              </a:ext>
            </a:extLst>
          </p:cNvPr>
          <p:cNvSpPr>
            <a:spLocks noGrp="1"/>
          </p:cNvSpPr>
          <p:nvPr>
            <p:ph type="sldNum" sz="quarter" idx="12"/>
          </p:nvPr>
        </p:nvSpPr>
        <p:spPr/>
        <p:txBody>
          <a:bodyPr/>
          <a:lstStyle/>
          <a:p>
            <a:fld id="{0A8D8546-15C9-0842-B2BF-8462639F48FA}" type="slidenum">
              <a:rPr lang="en-US" smtClean="0"/>
              <a:t>16</a:t>
            </a:fld>
            <a:endParaRPr lang="en-US"/>
          </a:p>
        </p:txBody>
      </p:sp>
    </p:spTree>
    <p:extLst>
      <p:ext uri="{BB962C8B-B14F-4D97-AF65-F5344CB8AC3E}">
        <p14:creationId xmlns:p14="http://schemas.microsoft.com/office/powerpoint/2010/main" val="85455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0F34-0EFB-534D-B217-4F244BD7701E}"/>
              </a:ext>
            </a:extLst>
          </p:cNvPr>
          <p:cNvSpPr>
            <a:spLocks noGrp="1"/>
          </p:cNvSpPr>
          <p:nvPr>
            <p:ph type="title"/>
          </p:nvPr>
        </p:nvSpPr>
        <p:spPr>
          <a:xfrm>
            <a:off x="838200" y="-110699"/>
            <a:ext cx="10515600" cy="1325563"/>
          </a:xfrm>
        </p:spPr>
        <p:txBody>
          <a:bodyPr/>
          <a:lstStyle/>
          <a:p>
            <a:r>
              <a:rPr lang="en-US" dirty="0"/>
              <a:t>Schedule for Today’s Class</a:t>
            </a:r>
          </a:p>
        </p:txBody>
      </p:sp>
      <p:sp>
        <p:nvSpPr>
          <p:cNvPr id="3" name="Content Placeholder 2">
            <a:extLst>
              <a:ext uri="{FF2B5EF4-FFF2-40B4-BE49-F238E27FC236}">
                <a16:creationId xmlns:a16="http://schemas.microsoft.com/office/drawing/2014/main" id="{69232B61-7171-DE41-B3F2-D5E5F0023F3F}"/>
              </a:ext>
            </a:extLst>
          </p:cNvPr>
          <p:cNvSpPr>
            <a:spLocks noGrp="1"/>
          </p:cNvSpPr>
          <p:nvPr>
            <p:ph idx="1"/>
          </p:nvPr>
        </p:nvSpPr>
        <p:spPr>
          <a:xfrm>
            <a:off x="838200" y="1214864"/>
            <a:ext cx="10515600" cy="5024394"/>
          </a:xfrm>
        </p:spPr>
        <p:txBody>
          <a:bodyPr>
            <a:normAutofit/>
          </a:bodyPr>
          <a:lstStyle/>
          <a:p>
            <a:r>
              <a:rPr lang="en-US" dirty="0"/>
              <a:t>Announcements (10 min)</a:t>
            </a:r>
          </a:p>
          <a:p>
            <a:r>
              <a:rPr lang="en-US" dirty="0"/>
              <a:t>Practice problems from last class (30 min)</a:t>
            </a:r>
          </a:p>
          <a:p>
            <a:pPr lvl="1"/>
            <a:r>
              <a:rPr lang="en-US" dirty="0"/>
              <a:t>A.1, A.6, full adder circuit - see answers in Files/</a:t>
            </a:r>
            <a:r>
              <a:rPr lang="en-US" dirty="0" err="1"/>
              <a:t>ClassMaterials</a:t>
            </a:r>
            <a:r>
              <a:rPr lang="en-US" dirty="0"/>
              <a:t>/Digital Logic Practice </a:t>
            </a:r>
            <a:r>
              <a:rPr lang="en-US"/>
              <a:t>Problem Solutions</a:t>
            </a:r>
            <a:endParaRPr lang="en-US" dirty="0"/>
          </a:p>
          <a:p>
            <a:r>
              <a:rPr lang="en-US" dirty="0"/>
              <a:t>Building a </a:t>
            </a:r>
            <a:r>
              <a:rPr lang="en-US" dirty="0" err="1"/>
              <a:t>datapath</a:t>
            </a:r>
            <a:r>
              <a:rPr lang="en-US" dirty="0"/>
              <a:t> for arithmetic-logical instructions - registers + ALU (30 min)</a:t>
            </a:r>
          </a:p>
          <a:p>
            <a:r>
              <a:rPr lang="en-US" dirty="0" err="1"/>
              <a:t>Wrapup</a:t>
            </a:r>
            <a:r>
              <a:rPr lang="en-US" dirty="0"/>
              <a:t> (5 min)</a:t>
            </a:r>
          </a:p>
          <a:p>
            <a:r>
              <a:rPr lang="en-US" dirty="0"/>
              <a:t>Pick up midterm exam (5 min)</a:t>
            </a:r>
          </a:p>
        </p:txBody>
      </p:sp>
      <p:sp>
        <p:nvSpPr>
          <p:cNvPr id="4" name="Slide Number Placeholder 3">
            <a:extLst>
              <a:ext uri="{FF2B5EF4-FFF2-40B4-BE49-F238E27FC236}">
                <a16:creationId xmlns:a16="http://schemas.microsoft.com/office/drawing/2014/main" id="{E2900C34-48EB-BA4C-B1DB-6DCDC1E15AE6}"/>
              </a:ext>
            </a:extLst>
          </p:cNvPr>
          <p:cNvSpPr>
            <a:spLocks noGrp="1"/>
          </p:cNvSpPr>
          <p:nvPr>
            <p:ph type="sldNum" sz="quarter" idx="12"/>
          </p:nvPr>
        </p:nvSpPr>
        <p:spPr/>
        <p:txBody>
          <a:bodyPr/>
          <a:lstStyle/>
          <a:p>
            <a:fld id="{0A8D8546-15C9-0842-B2BF-8462639F48FA}" type="slidenum">
              <a:rPr lang="en-US" smtClean="0"/>
              <a:t>2</a:t>
            </a:fld>
            <a:endParaRPr lang="en-US" dirty="0"/>
          </a:p>
        </p:txBody>
      </p:sp>
    </p:spTree>
    <p:extLst>
      <p:ext uri="{BB962C8B-B14F-4D97-AF65-F5344CB8AC3E}">
        <p14:creationId xmlns:p14="http://schemas.microsoft.com/office/powerpoint/2010/main" val="145086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C48B-DB6C-DB47-8F56-23EA0730EC6C}"/>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49DCA5EE-F689-D94E-8633-E1C0461A6B45}"/>
              </a:ext>
            </a:extLst>
          </p:cNvPr>
          <p:cNvSpPr>
            <a:spLocks noGrp="1"/>
          </p:cNvSpPr>
          <p:nvPr>
            <p:ph idx="1"/>
          </p:nvPr>
        </p:nvSpPr>
        <p:spPr/>
        <p:txBody>
          <a:bodyPr>
            <a:normAutofit lnSpcReduction="10000"/>
          </a:bodyPr>
          <a:lstStyle/>
          <a:p>
            <a:r>
              <a:rPr lang="en-US" dirty="0"/>
              <a:t>Expect to have grades so far on </a:t>
            </a:r>
            <a:r>
              <a:rPr lang="en-US" dirty="0" err="1"/>
              <a:t>BlackBoard</a:t>
            </a:r>
            <a:r>
              <a:rPr lang="en-US" dirty="0"/>
              <a:t> by end of this week</a:t>
            </a:r>
          </a:p>
          <a:p>
            <a:r>
              <a:rPr lang="en-US" dirty="0"/>
              <a:t>Midterm exam </a:t>
            </a:r>
          </a:p>
          <a:p>
            <a:pPr lvl="1"/>
            <a:r>
              <a:rPr lang="en-US" dirty="0"/>
              <a:t>Range 38.5 (19.25%) to 181.5 (90.75%), average 55%, median 54%</a:t>
            </a:r>
          </a:p>
          <a:p>
            <a:pPr lvl="1"/>
            <a:r>
              <a:rPr lang="en-US" dirty="0"/>
              <a:t>Question 2 thrown out</a:t>
            </a:r>
          </a:p>
          <a:p>
            <a:pPr lvl="1"/>
            <a:r>
              <a:rPr lang="en-US" dirty="0"/>
              <a:t>Optional retest on problems 17 and 18 next Tuesday in class (last 30 minutes)</a:t>
            </a:r>
          </a:p>
          <a:p>
            <a:pPr lvl="1"/>
            <a:r>
              <a:rPr lang="en-US" dirty="0"/>
              <a:t>Extra credit on midterm exam grade: Choose up to 4 multiple choice/answer questions that you got wrong and write up or make a video explaining the question and how to get the correct answer. 10 pts/question.</a:t>
            </a:r>
          </a:p>
          <a:p>
            <a:r>
              <a:rPr lang="en-US" dirty="0"/>
              <a:t>Lab 3 milestone 1 due Oct 24, milestone 2 due Oct 31</a:t>
            </a:r>
          </a:p>
          <a:p>
            <a:pPr lvl="1"/>
            <a:r>
              <a:rPr lang="en-US" dirty="0"/>
              <a:t>Has everyone been able to install Logisim? If not, get help in lab today!</a:t>
            </a:r>
          </a:p>
          <a:p>
            <a:pPr lvl="1"/>
            <a:r>
              <a:rPr lang="en-US" dirty="0"/>
              <a:t>Lab 3 &amp; 4 Prep assignment due tomorrow 11:59pm on Teams</a:t>
            </a:r>
          </a:p>
        </p:txBody>
      </p:sp>
      <p:sp>
        <p:nvSpPr>
          <p:cNvPr id="4" name="Slide Number Placeholder 3">
            <a:extLst>
              <a:ext uri="{FF2B5EF4-FFF2-40B4-BE49-F238E27FC236}">
                <a16:creationId xmlns:a16="http://schemas.microsoft.com/office/drawing/2014/main" id="{41B0B304-A8E2-824D-9954-7285DB63BF4F}"/>
              </a:ext>
            </a:extLst>
          </p:cNvPr>
          <p:cNvSpPr>
            <a:spLocks noGrp="1"/>
          </p:cNvSpPr>
          <p:nvPr>
            <p:ph type="sldNum" sz="quarter" idx="12"/>
          </p:nvPr>
        </p:nvSpPr>
        <p:spPr/>
        <p:txBody>
          <a:bodyPr/>
          <a:lstStyle/>
          <a:p>
            <a:fld id="{0A8D8546-15C9-0842-B2BF-8462639F48FA}" type="slidenum">
              <a:rPr lang="en-US" smtClean="0"/>
              <a:t>3</a:t>
            </a:fld>
            <a:endParaRPr lang="en-US"/>
          </a:p>
        </p:txBody>
      </p:sp>
    </p:spTree>
    <p:extLst>
      <p:ext uri="{BB962C8B-B14F-4D97-AF65-F5344CB8AC3E}">
        <p14:creationId xmlns:p14="http://schemas.microsoft.com/office/powerpoint/2010/main" val="1097623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6568E0-4324-1840-AFAF-E5B24A05C326}"/>
              </a:ext>
            </a:extLst>
          </p:cNvPr>
          <p:cNvSpPr>
            <a:spLocks noGrp="1"/>
          </p:cNvSpPr>
          <p:nvPr>
            <p:ph type="title"/>
          </p:nvPr>
        </p:nvSpPr>
        <p:spPr>
          <a:xfrm>
            <a:off x="838200" y="365125"/>
            <a:ext cx="10515600" cy="1306443"/>
          </a:xfrm>
        </p:spPr>
        <p:txBody>
          <a:bodyPr>
            <a:normAutofit/>
          </a:bodyPr>
          <a:lstStyle/>
          <a:p>
            <a:r>
              <a:rPr lang="en-US" sz="4000"/>
              <a:t>Building our first Datapath</a:t>
            </a:r>
          </a:p>
        </p:txBody>
      </p:sp>
      <p:sp>
        <p:nvSpPr>
          <p:cNvPr id="3" name="Content Placeholder 2">
            <a:extLst>
              <a:ext uri="{FF2B5EF4-FFF2-40B4-BE49-F238E27FC236}">
                <a16:creationId xmlns:a16="http://schemas.microsoft.com/office/drawing/2014/main" id="{8E9DAFC4-8E1C-AC4B-8256-42463848144B}"/>
              </a:ext>
            </a:extLst>
          </p:cNvPr>
          <p:cNvSpPr>
            <a:spLocks noGrp="1"/>
          </p:cNvSpPr>
          <p:nvPr>
            <p:ph idx="1"/>
          </p:nvPr>
        </p:nvSpPr>
        <p:spPr>
          <a:xfrm>
            <a:off x="838200" y="1825625"/>
            <a:ext cx="4152774" cy="4303464"/>
          </a:xfrm>
        </p:spPr>
        <p:txBody>
          <a:bodyPr>
            <a:normAutofit/>
          </a:bodyPr>
          <a:lstStyle/>
          <a:p>
            <a:r>
              <a:rPr lang="en-US" sz="2000" dirty="0"/>
              <a:t>P&amp;H 4.3</a:t>
            </a:r>
          </a:p>
          <a:p>
            <a:r>
              <a:rPr lang="en-US" sz="2000" dirty="0"/>
              <a:t>Datapath element</a:t>
            </a:r>
          </a:p>
          <a:p>
            <a:pPr lvl="1"/>
            <a:r>
              <a:rPr lang="en-US" sz="2000" dirty="0"/>
              <a:t>A unit used to operate on or hold data within a processor</a:t>
            </a:r>
          </a:p>
          <a:p>
            <a:pPr lvl="1"/>
            <a:r>
              <a:rPr lang="en-US" sz="2000" dirty="0"/>
              <a:t>Register file, ALU, adders, instruction and data memories</a:t>
            </a:r>
          </a:p>
          <a:p>
            <a:r>
              <a:rPr lang="en-US" sz="2400" dirty="0"/>
              <a:t>Let’s start with the elements required to execute the arithmetic-logical instructions</a:t>
            </a:r>
            <a:endParaRPr lang="en-US" sz="2000" dirty="0"/>
          </a:p>
          <a:p>
            <a:pPr lvl="1"/>
            <a:r>
              <a:rPr lang="en-US" sz="2000" dirty="0"/>
              <a:t>Need register file + ALU</a:t>
            </a:r>
          </a:p>
        </p:txBody>
      </p:sp>
      <p:sp>
        <p:nvSpPr>
          <p:cNvPr id="4" name="Slide Number Placeholder 3">
            <a:extLst>
              <a:ext uri="{FF2B5EF4-FFF2-40B4-BE49-F238E27FC236}">
                <a16:creationId xmlns:a16="http://schemas.microsoft.com/office/drawing/2014/main" id="{79257472-C098-C744-AC9C-63E94D343A1B}"/>
              </a:ext>
            </a:extLst>
          </p:cNvPr>
          <p:cNvSpPr>
            <a:spLocks noGrp="1"/>
          </p:cNvSpPr>
          <p:nvPr>
            <p:ph type="sldNum" sz="quarter" idx="12"/>
          </p:nvPr>
        </p:nvSpPr>
        <p:spPr>
          <a:xfrm>
            <a:off x="8610600" y="6356350"/>
            <a:ext cx="2743200" cy="365125"/>
          </a:xfrm>
        </p:spPr>
        <p:txBody>
          <a:bodyPr>
            <a:normAutofit/>
          </a:bodyPr>
          <a:lstStyle/>
          <a:p>
            <a:pPr>
              <a:spcAft>
                <a:spcPts val="600"/>
              </a:spcAft>
            </a:pPr>
            <a:fld id="{0A8D8546-15C9-0842-B2BF-8462639F48FA}" type="slidenum">
              <a:rPr lang="en-US" smtClean="0"/>
              <a:pPr>
                <a:spcAft>
                  <a:spcPts val="600"/>
                </a:spcAft>
              </a:pPr>
              <a:t>4</a:t>
            </a:fld>
            <a:endParaRPr lang="en-US"/>
          </a:p>
        </p:txBody>
      </p:sp>
      <p:pic>
        <p:nvPicPr>
          <p:cNvPr id="8" name="Picture 2" descr="f04-11-9780128203316">
            <a:extLst>
              <a:ext uri="{FF2B5EF4-FFF2-40B4-BE49-F238E27FC236}">
                <a16:creationId xmlns:a16="http://schemas.microsoft.com/office/drawing/2014/main" id="{DE4D0658-B5F0-5844-BDD5-B72F88B63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828" y="1532375"/>
            <a:ext cx="6860479" cy="455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818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1653B4-F195-3C49-BBFF-C38ACC4879E3}"/>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R format instructions</a:t>
            </a:r>
          </a:p>
        </p:txBody>
      </p:sp>
      <p:sp>
        <p:nvSpPr>
          <p:cNvPr id="3" name="Content Placeholder 2">
            <a:extLst>
              <a:ext uri="{FF2B5EF4-FFF2-40B4-BE49-F238E27FC236}">
                <a16:creationId xmlns:a16="http://schemas.microsoft.com/office/drawing/2014/main" id="{E4319D34-2713-DE4F-B9E9-B9613EAA3673}"/>
              </a:ext>
            </a:extLst>
          </p:cNvPr>
          <p:cNvSpPr>
            <a:spLocks noGrp="1"/>
          </p:cNvSpPr>
          <p:nvPr>
            <p:ph idx="1"/>
          </p:nvPr>
        </p:nvSpPr>
        <p:spPr>
          <a:xfrm>
            <a:off x="4699818" y="640082"/>
            <a:ext cx="6848715" cy="2895598"/>
          </a:xfrm>
        </p:spPr>
        <p:txBody>
          <a:bodyPr anchor="ctr">
            <a:normAutofit fontScale="70000" lnSpcReduction="20000"/>
          </a:bodyPr>
          <a:lstStyle/>
          <a:p>
            <a:r>
              <a:rPr lang="en-US" sz="2000" dirty="0"/>
              <a:t>For our RISC-V subset, this includes add, sub, and, or, and </a:t>
            </a:r>
            <a:r>
              <a:rPr lang="en-US" sz="2000" dirty="0" err="1"/>
              <a:t>xor</a:t>
            </a:r>
            <a:endParaRPr lang="en-US" sz="2000" dirty="0"/>
          </a:p>
          <a:p>
            <a:r>
              <a:rPr lang="en-US" sz="2000" dirty="0"/>
              <a:t>They all read two registers, perform an ALU operation on the contents of the registers, and write the result to a register.</a:t>
            </a:r>
          </a:p>
          <a:p>
            <a:pPr lvl="1"/>
            <a:r>
              <a:rPr lang="en-US" sz="2000" dirty="0"/>
              <a:t>Example:  add x7, x5, x6</a:t>
            </a:r>
          </a:p>
          <a:p>
            <a:r>
              <a:rPr lang="en-US" sz="2000" dirty="0"/>
              <a:t>Need to read two data words from the register file and write one data word into the register file for each instruction</a:t>
            </a:r>
          </a:p>
          <a:p>
            <a:r>
              <a:rPr lang="en-US" sz="2000" dirty="0"/>
              <a:t>For each data word to be read, we need an input to the register file that specifies the register to be read and an output from the register file that will carry to value that has been read.</a:t>
            </a:r>
          </a:p>
          <a:p>
            <a:r>
              <a:rPr lang="en-US" sz="2000" dirty="0"/>
              <a:t>To write a data word, we need two inputs -- the register to be written and the data to write.</a:t>
            </a:r>
          </a:p>
          <a:p>
            <a:r>
              <a:rPr lang="en-US" sz="2000" dirty="0"/>
              <a:t>Writes are controlled by the write control signal (</a:t>
            </a:r>
            <a:r>
              <a:rPr lang="en-US" sz="2000" dirty="0" err="1"/>
              <a:t>RegWrite</a:t>
            </a:r>
            <a:r>
              <a:rPr lang="en-US" sz="2000" dirty="0"/>
              <a:t>) which must be asserted for a write to occur on the clock edge.</a:t>
            </a:r>
          </a:p>
        </p:txBody>
      </p:sp>
      <p:pic>
        <p:nvPicPr>
          <p:cNvPr id="6" name="Picture 5" descr="Diagram&#10;&#10;Description automatically generated">
            <a:extLst>
              <a:ext uri="{FF2B5EF4-FFF2-40B4-BE49-F238E27FC236}">
                <a16:creationId xmlns:a16="http://schemas.microsoft.com/office/drawing/2014/main" id="{F24D551E-B2EC-BB46-B2B0-F42EA7D9CD7F}"/>
              </a:ext>
            </a:extLst>
          </p:cNvPr>
          <p:cNvPicPr>
            <a:picLocks noChangeAspect="1"/>
          </p:cNvPicPr>
          <p:nvPr/>
        </p:nvPicPr>
        <p:blipFill>
          <a:blip r:embed="rId3"/>
          <a:stretch>
            <a:fillRect/>
          </a:stretch>
        </p:blipFill>
        <p:spPr>
          <a:xfrm>
            <a:off x="4890590" y="3668319"/>
            <a:ext cx="6463210" cy="2488335"/>
          </a:xfrm>
          <a:prstGeom prst="rect">
            <a:avLst/>
          </a:prstGeom>
        </p:spPr>
      </p:pic>
      <p:sp>
        <p:nvSpPr>
          <p:cNvPr id="4" name="Slide Number Placeholder 3">
            <a:extLst>
              <a:ext uri="{FF2B5EF4-FFF2-40B4-BE49-F238E27FC236}">
                <a16:creationId xmlns:a16="http://schemas.microsoft.com/office/drawing/2014/main" id="{4C17A8ED-2B1F-364E-BC2E-19D0AE330760}"/>
              </a:ext>
            </a:extLst>
          </p:cNvPr>
          <p:cNvSpPr>
            <a:spLocks noGrp="1"/>
          </p:cNvSpPr>
          <p:nvPr>
            <p:ph type="sldNum" sz="quarter" idx="12"/>
          </p:nvPr>
        </p:nvSpPr>
        <p:spPr>
          <a:xfrm>
            <a:off x="10534650" y="6356350"/>
            <a:ext cx="819150" cy="365125"/>
          </a:xfrm>
        </p:spPr>
        <p:txBody>
          <a:bodyPr>
            <a:normAutofit/>
          </a:bodyPr>
          <a:lstStyle/>
          <a:p>
            <a:pPr>
              <a:spcAft>
                <a:spcPts val="600"/>
              </a:spcAft>
            </a:pPr>
            <a:fld id="{0A8D8546-15C9-0842-B2BF-8462639F48FA}" type="slidenum">
              <a:rPr lang="en-US">
                <a:solidFill>
                  <a:prstClr val="black">
                    <a:tint val="75000"/>
                  </a:prstClr>
                </a:solidFill>
              </a:rPr>
              <a:pPr>
                <a:spcAft>
                  <a:spcPts val="600"/>
                </a:spcAft>
              </a:pPr>
              <a:t>5</a:t>
            </a:fld>
            <a:endParaRPr lang="en-US">
              <a:solidFill>
                <a:prstClr val="black">
                  <a:tint val="75000"/>
                </a:prstClr>
              </a:solidFill>
            </a:endParaRPr>
          </a:p>
        </p:txBody>
      </p:sp>
    </p:spTree>
    <p:extLst>
      <p:ext uri="{BB962C8B-B14F-4D97-AF65-F5344CB8AC3E}">
        <p14:creationId xmlns:p14="http://schemas.microsoft.com/office/powerpoint/2010/main" val="310800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0E78-5142-9E4D-AA5E-3839D4413B31}"/>
              </a:ext>
            </a:extLst>
          </p:cNvPr>
          <p:cNvSpPr>
            <a:spLocks noGrp="1"/>
          </p:cNvSpPr>
          <p:nvPr>
            <p:ph type="title"/>
          </p:nvPr>
        </p:nvSpPr>
        <p:spPr>
          <a:xfrm>
            <a:off x="838200" y="0"/>
            <a:ext cx="10515600" cy="1325563"/>
          </a:xfrm>
        </p:spPr>
        <p:txBody>
          <a:bodyPr/>
          <a:lstStyle/>
          <a:p>
            <a:r>
              <a:rPr lang="en-US" dirty="0"/>
              <a:t>ALU control inputs</a:t>
            </a:r>
          </a:p>
        </p:txBody>
      </p:sp>
      <p:sp>
        <p:nvSpPr>
          <p:cNvPr id="3" name="Content Placeholder 2">
            <a:extLst>
              <a:ext uri="{FF2B5EF4-FFF2-40B4-BE49-F238E27FC236}">
                <a16:creationId xmlns:a16="http://schemas.microsoft.com/office/drawing/2014/main" id="{8F8300A2-56AE-6F43-8367-9F759C29A971}"/>
              </a:ext>
            </a:extLst>
          </p:cNvPr>
          <p:cNvSpPr>
            <a:spLocks noGrp="1"/>
          </p:cNvSpPr>
          <p:nvPr>
            <p:ph idx="1"/>
          </p:nvPr>
        </p:nvSpPr>
        <p:spPr>
          <a:xfrm>
            <a:off x="838200" y="1192762"/>
            <a:ext cx="10515600" cy="4351338"/>
          </a:xfrm>
        </p:spPr>
        <p:txBody>
          <a:bodyPr/>
          <a:lstStyle/>
          <a:p>
            <a:r>
              <a:rPr lang="en-US" sz="2400" dirty="0"/>
              <a:t>The RISC-V ALU in P&amp;H Appendix A defines the following combinations of the four control inputs:</a:t>
            </a:r>
          </a:p>
          <a:p>
            <a:endParaRPr lang="en-US" dirty="0"/>
          </a:p>
          <a:p>
            <a:endParaRPr lang="en-US" dirty="0"/>
          </a:p>
          <a:p>
            <a:endParaRPr lang="en-US" dirty="0"/>
          </a:p>
          <a:p>
            <a:pPr marL="0" indent="0">
              <a:buNone/>
            </a:pPr>
            <a:endParaRPr lang="en-US" dirty="0"/>
          </a:p>
          <a:p>
            <a:r>
              <a:rPr lang="en-US" sz="2400" dirty="0"/>
              <a:t>Why does 0110 indicate subtract?</a:t>
            </a:r>
          </a:p>
          <a:p>
            <a:r>
              <a:rPr lang="en-US" sz="2400" dirty="0"/>
              <a:t>For Lab 3, we will add XOR with </a:t>
            </a:r>
            <a:r>
              <a:rPr lang="en-US" sz="2400" dirty="0" err="1"/>
              <a:t>ALU_Ctrl</a:t>
            </a:r>
            <a:r>
              <a:rPr lang="en-US" sz="2400" dirty="0"/>
              <a:t> = 0010 and we will change add to </a:t>
            </a:r>
            <a:r>
              <a:rPr lang="en-US" sz="2400" dirty="0" err="1"/>
              <a:t>ALU_Ctrl</a:t>
            </a:r>
            <a:r>
              <a:rPr lang="en-US" sz="2400" dirty="0"/>
              <a:t> = 0011 and subtract to </a:t>
            </a:r>
            <a:r>
              <a:rPr lang="en-US" sz="2400" dirty="0" err="1"/>
              <a:t>ALU_Ctrl</a:t>
            </a:r>
            <a:r>
              <a:rPr lang="en-US" sz="2400" dirty="0"/>
              <a:t> = 0111.</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4DB947A-6B53-2940-B422-7E2F214B3BF8}"/>
              </a:ext>
            </a:extLst>
          </p:cNvPr>
          <p:cNvSpPr>
            <a:spLocks noGrp="1"/>
          </p:cNvSpPr>
          <p:nvPr>
            <p:ph type="sldNum" sz="quarter" idx="12"/>
          </p:nvPr>
        </p:nvSpPr>
        <p:spPr/>
        <p:txBody>
          <a:bodyPr/>
          <a:lstStyle/>
          <a:p>
            <a:fld id="{0A8D8546-15C9-0842-B2BF-8462639F48FA}" type="slidenum">
              <a:rPr lang="en-US" smtClean="0"/>
              <a:t>6</a:t>
            </a:fld>
            <a:endParaRPr lang="en-US"/>
          </a:p>
        </p:txBody>
      </p:sp>
      <p:graphicFrame>
        <p:nvGraphicFramePr>
          <p:cNvPr id="5" name="Table 5">
            <a:extLst>
              <a:ext uri="{FF2B5EF4-FFF2-40B4-BE49-F238E27FC236}">
                <a16:creationId xmlns:a16="http://schemas.microsoft.com/office/drawing/2014/main" id="{BF74ED67-5F44-1647-8FCD-EF5E6647769D}"/>
              </a:ext>
            </a:extLst>
          </p:cNvPr>
          <p:cNvGraphicFramePr>
            <a:graphicFrameLocks noGrp="1"/>
          </p:cNvGraphicFramePr>
          <p:nvPr>
            <p:extLst>
              <p:ext uri="{D42A27DB-BD31-4B8C-83A1-F6EECF244321}">
                <p14:modId xmlns:p14="http://schemas.microsoft.com/office/powerpoint/2010/main" val="602287482"/>
              </p:ext>
            </p:extLst>
          </p:nvPr>
        </p:nvGraphicFramePr>
        <p:xfrm>
          <a:off x="1354187" y="2010491"/>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01817783"/>
                    </a:ext>
                  </a:extLst>
                </a:gridCol>
                <a:gridCol w="4064000">
                  <a:extLst>
                    <a:ext uri="{9D8B030D-6E8A-4147-A177-3AD203B41FA5}">
                      <a16:colId xmlns:a16="http://schemas.microsoft.com/office/drawing/2014/main" val="2562871648"/>
                    </a:ext>
                  </a:extLst>
                </a:gridCol>
              </a:tblGrid>
              <a:tr h="370840">
                <a:tc>
                  <a:txBody>
                    <a:bodyPr/>
                    <a:lstStyle/>
                    <a:p>
                      <a:pPr algn="ctr"/>
                      <a:r>
                        <a:rPr lang="en-US" dirty="0"/>
                        <a:t>ALU control lines</a:t>
                      </a:r>
                    </a:p>
                  </a:txBody>
                  <a:tcPr/>
                </a:tc>
                <a:tc>
                  <a:txBody>
                    <a:bodyPr/>
                    <a:lstStyle/>
                    <a:p>
                      <a:pPr algn="ctr"/>
                      <a:r>
                        <a:rPr lang="en-US" dirty="0"/>
                        <a:t>Operation</a:t>
                      </a:r>
                    </a:p>
                  </a:txBody>
                  <a:tcPr/>
                </a:tc>
                <a:extLst>
                  <a:ext uri="{0D108BD9-81ED-4DB2-BD59-A6C34878D82A}">
                    <a16:rowId xmlns:a16="http://schemas.microsoft.com/office/drawing/2014/main" val="4075175416"/>
                  </a:ext>
                </a:extLst>
              </a:tr>
              <a:tr h="370840">
                <a:tc>
                  <a:txBody>
                    <a:bodyPr/>
                    <a:lstStyle/>
                    <a:p>
                      <a:pPr algn="ctr"/>
                      <a:r>
                        <a:rPr lang="en-US" dirty="0"/>
                        <a:t>0000</a:t>
                      </a:r>
                    </a:p>
                  </a:txBody>
                  <a:tcPr/>
                </a:tc>
                <a:tc>
                  <a:txBody>
                    <a:bodyPr/>
                    <a:lstStyle/>
                    <a:p>
                      <a:pPr algn="ctr"/>
                      <a:r>
                        <a:rPr lang="en-US" dirty="0"/>
                        <a:t>AND</a:t>
                      </a:r>
                    </a:p>
                  </a:txBody>
                  <a:tcPr/>
                </a:tc>
                <a:extLst>
                  <a:ext uri="{0D108BD9-81ED-4DB2-BD59-A6C34878D82A}">
                    <a16:rowId xmlns:a16="http://schemas.microsoft.com/office/drawing/2014/main" val="2689110301"/>
                  </a:ext>
                </a:extLst>
              </a:tr>
              <a:tr h="370840">
                <a:tc>
                  <a:txBody>
                    <a:bodyPr/>
                    <a:lstStyle/>
                    <a:p>
                      <a:pPr algn="ctr"/>
                      <a:r>
                        <a:rPr lang="en-US" dirty="0"/>
                        <a:t>0001</a:t>
                      </a:r>
                    </a:p>
                  </a:txBody>
                  <a:tcPr/>
                </a:tc>
                <a:tc>
                  <a:txBody>
                    <a:bodyPr/>
                    <a:lstStyle/>
                    <a:p>
                      <a:pPr algn="ctr"/>
                      <a:r>
                        <a:rPr lang="en-US" dirty="0"/>
                        <a:t>OR</a:t>
                      </a:r>
                    </a:p>
                  </a:txBody>
                  <a:tcPr/>
                </a:tc>
                <a:extLst>
                  <a:ext uri="{0D108BD9-81ED-4DB2-BD59-A6C34878D82A}">
                    <a16:rowId xmlns:a16="http://schemas.microsoft.com/office/drawing/2014/main" val="1846617811"/>
                  </a:ext>
                </a:extLst>
              </a:tr>
              <a:tr h="370840">
                <a:tc>
                  <a:txBody>
                    <a:bodyPr/>
                    <a:lstStyle/>
                    <a:p>
                      <a:pPr algn="ctr"/>
                      <a:r>
                        <a:rPr lang="en-US" dirty="0"/>
                        <a:t>0010</a:t>
                      </a:r>
                    </a:p>
                  </a:txBody>
                  <a:tcPr/>
                </a:tc>
                <a:tc>
                  <a:txBody>
                    <a:bodyPr/>
                    <a:lstStyle/>
                    <a:p>
                      <a:pPr algn="ctr"/>
                      <a:r>
                        <a:rPr lang="en-US" dirty="0"/>
                        <a:t>add</a:t>
                      </a:r>
                    </a:p>
                  </a:txBody>
                  <a:tcPr/>
                </a:tc>
                <a:extLst>
                  <a:ext uri="{0D108BD9-81ED-4DB2-BD59-A6C34878D82A}">
                    <a16:rowId xmlns:a16="http://schemas.microsoft.com/office/drawing/2014/main" val="2863559174"/>
                  </a:ext>
                </a:extLst>
              </a:tr>
              <a:tr h="370840">
                <a:tc>
                  <a:txBody>
                    <a:bodyPr/>
                    <a:lstStyle/>
                    <a:p>
                      <a:pPr algn="ctr"/>
                      <a:r>
                        <a:rPr lang="en-US" dirty="0"/>
                        <a:t>0110</a:t>
                      </a:r>
                    </a:p>
                  </a:txBody>
                  <a:tcPr/>
                </a:tc>
                <a:tc>
                  <a:txBody>
                    <a:bodyPr/>
                    <a:lstStyle/>
                    <a:p>
                      <a:pPr algn="ctr"/>
                      <a:r>
                        <a:rPr lang="en-US" dirty="0"/>
                        <a:t>subtract</a:t>
                      </a:r>
                    </a:p>
                  </a:txBody>
                  <a:tcPr/>
                </a:tc>
                <a:extLst>
                  <a:ext uri="{0D108BD9-81ED-4DB2-BD59-A6C34878D82A}">
                    <a16:rowId xmlns:a16="http://schemas.microsoft.com/office/drawing/2014/main" val="529266834"/>
                  </a:ext>
                </a:extLst>
              </a:tr>
            </a:tbl>
          </a:graphicData>
        </a:graphic>
      </p:graphicFrame>
    </p:spTree>
    <p:extLst>
      <p:ext uri="{BB962C8B-B14F-4D97-AF65-F5344CB8AC3E}">
        <p14:creationId xmlns:p14="http://schemas.microsoft.com/office/powerpoint/2010/main" val="159582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0E78-5142-9E4D-AA5E-3839D4413B31}"/>
              </a:ext>
            </a:extLst>
          </p:cNvPr>
          <p:cNvSpPr>
            <a:spLocks noGrp="1"/>
          </p:cNvSpPr>
          <p:nvPr>
            <p:ph type="title"/>
          </p:nvPr>
        </p:nvSpPr>
        <p:spPr>
          <a:xfrm>
            <a:off x="838200" y="0"/>
            <a:ext cx="10515600" cy="1325563"/>
          </a:xfrm>
        </p:spPr>
        <p:txBody>
          <a:bodyPr/>
          <a:lstStyle/>
          <a:p>
            <a:r>
              <a:rPr lang="en-US" dirty="0"/>
              <a:t>ALU control inputs for Lab 3</a:t>
            </a:r>
          </a:p>
        </p:txBody>
      </p:sp>
      <p:sp>
        <p:nvSpPr>
          <p:cNvPr id="3" name="Content Placeholder 2">
            <a:extLst>
              <a:ext uri="{FF2B5EF4-FFF2-40B4-BE49-F238E27FC236}">
                <a16:creationId xmlns:a16="http://schemas.microsoft.com/office/drawing/2014/main" id="{8F8300A2-56AE-6F43-8367-9F759C29A971}"/>
              </a:ext>
            </a:extLst>
          </p:cNvPr>
          <p:cNvSpPr>
            <a:spLocks noGrp="1"/>
          </p:cNvSpPr>
          <p:nvPr>
            <p:ph idx="1"/>
          </p:nvPr>
        </p:nvSpPr>
        <p:spPr>
          <a:xfrm>
            <a:off x="838200" y="1192762"/>
            <a:ext cx="10515600" cy="4351338"/>
          </a:xfrm>
        </p:spPr>
        <p:txBody>
          <a:bodyPr/>
          <a:lstStyle/>
          <a:p>
            <a:pPr marL="0" indent="0">
              <a:buNone/>
            </a:pPr>
            <a:endParaRPr lang="en-US" sz="2400"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4DB947A-6B53-2940-B422-7E2F214B3BF8}"/>
              </a:ext>
            </a:extLst>
          </p:cNvPr>
          <p:cNvSpPr>
            <a:spLocks noGrp="1"/>
          </p:cNvSpPr>
          <p:nvPr>
            <p:ph type="sldNum" sz="quarter" idx="12"/>
          </p:nvPr>
        </p:nvSpPr>
        <p:spPr/>
        <p:txBody>
          <a:bodyPr/>
          <a:lstStyle/>
          <a:p>
            <a:fld id="{0A8D8546-15C9-0842-B2BF-8462639F48FA}" type="slidenum">
              <a:rPr lang="en-US" smtClean="0"/>
              <a:t>7</a:t>
            </a:fld>
            <a:endParaRPr lang="en-US"/>
          </a:p>
        </p:txBody>
      </p:sp>
      <p:graphicFrame>
        <p:nvGraphicFramePr>
          <p:cNvPr id="5" name="Table 5">
            <a:extLst>
              <a:ext uri="{FF2B5EF4-FFF2-40B4-BE49-F238E27FC236}">
                <a16:creationId xmlns:a16="http://schemas.microsoft.com/office/drawing/2014/main" id="{BF74ED67-5F44-1647-8FCD-EF5E6647769D}"/>
              </a:ext>
            </a:extLst>
          </p:cNvPr>
          <p:cNvGraphicFramePr>
            <a:graphicFrameLocks noGrp="1"/>
          </p:cNvGraphicFramePr>
          <p:nvPr>
            <p:extLst>
              <p:ext uri="{D42A27DB-BD31-4B8C-83A1-F6EECF244321}">
                <p14:modId xmlns:p14="http://schemas.microsoft.com/office/powerpoint/2010/main" val="3720217016"/>
              </p:ext>
            </p:extLst>
          </p:nvPr>
        </p:nvGraphicFramePr>
        <p:xfrm>
          <a:off x="1354187" y="2010491"/>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01817783"/>
                    </a:ext>
                  </a:extLst>
                </a:gridCol>
                <a:gridCol w="4064000">
                  <a:extLst>
                    <a:ext uri="{9D8B030D-6E8A-4147-A177-3AD203B41FA5}">
                      <a16:colId xmlns:a16="http://schemas.microsoft.com/office/drawing/2014/main" val="2562871648"/>
                    </a:ext>
                  </a:extLst>
                </a:gridCol>
              </a:tblGrid>
              <a:tr h="370840">
                <a:tc>
                  <a:txBody>
                    <a:bodyPr/>
                    <a:lstStyle/>
                    <a:p>
                      <a:pPr algn="ctr"/>
                      <a:r>
                        <a:rPr lang="en-US" dirty="0"/>
                        <a:t>ALU control lines</a:t>
                      </a:r>
                    </a:p>
                  </a:txBody>
                  <a:tcPr/>
                </a:tc>
                <a:tc>
                  <a:txBody>
                    <a:bodyPr/>
                    <a:lstStyle/>
                    <a:p>
                      <a:pPr algn="ctr"/>
                      <a:r>
                        <a:rPr lang="en-US" dirty="0"/>
                        <a:t>Operation</a:t>
                      </a:r>
                    </a:p>
                  </a:txBody>
                  <a:tcPr/>
                </a:tc>
                <a:extLst>
                  <a:ext uri="{0D108BD9-81ED-4DB2-BD59-A6C34878D82A}">
                    <a16:rowId xmlns:a16="http://schemas.microsoft.com/office/drawing/2014/main" val="4075175416"/>
                  </a:ext>
                </a:extLst>
              </a:tr>
              <a:tr h="370840">
                <a:tc>
                  <a:txBody>
                    <a:bodyPr/>
                    <a:lstStyle/>
                    <a:p>
                      <a:pPr algn="ctr"/>
                      <a:r>
                        <a:rPr lang="en-US" dirty="0"/>
                        <a:t>0000</a:t>
                      </a:r>
                    </a:p>
                  </a:txBody>
                  <a:tcPr/>
                </a:tc>
                <a:tc>
                  <a:txBody>
                    <a:bodyPr/>
                    <a:lstStyle/>
                    <a:p>
                      <a:pPr algn="ctr"/>
                      <a:r>
                        <a:rPr lang="en-US" dirty="0"/>
                        <a:t>AND</a:t>
                      </a:r>
                    </a:p>
                  </a:txBody>
                  <a:tcPr/>
                </a:tc>
                <a:extLst>
                  <a:ext uri="{0D108BD9-81ED-4DB2-BD59-A6C34878D82A}">
                    <a16:rowId xmlns:a16="http://schemas.microsoft.com/office/drawing/2014/main" val="2689110301"/>
                  </a:ext>
                </a:extLst>
              </a:tr>
              <a:tr h="370840">
                <a:tc>
                  <a:txBody>
                    <a:bodyPr/>
                    <a:lstStyle/>
                    <a:p>
                      <a:pPr algn="ctr"/>
                      <a:r>
                        <a:rPr lang="en-US" dirty="0"/>
                        <a:t>0001</a:t>
                      </a:r>
                    </a:p>
                  </a:txBody>
                  <a:tcPr/>
                </a:tc>
                <a:tc>
                  <a:txBody>
                    <a:bodyPr/>
                    <a:lstStyle/>
                    <a:p>
                      <a:pPr algn="ctr"/>
                      <a:r>
                        <a:rPr lang="en-US" dirty="0"/>
                        <a:t>OR</a:t>
                      </a:r>
                    </a:p>
                  </a:txBody>
                  <a:tcPr/>
                </a:tc>
                <a:extLst>
                  <a:ext uri="{0D108BD9-81ED-4DB2-BD59-A6C34878D82A}">
                    <a16:rowId xmlns:a16="http://schemas.microsoft.com/office/drawing/2014/main" val="1846617811"/>
                  </a:ext>
                </a:extLst>
              </a:tr>
              <a:tr h="370840">
                <a:tc>
                  <a:txBody>
                    <a:bodyPr/>
                    <a:lstStyle/>
                    <a:p>
                      <a:pPr algn="ctr"/>
                      <a:r>
                        <a:rPr lang="en-US" dirty="0"/>
                        <a:t>0010</a:t>
                      </a:r>
                    </a:p>
                  </a:txBody>
                  <a:tcPr/>
                </a:tc>
                <a:tc>
                  <a:txBody>
                    <a:bodyPr/>
                    <a:lstStyle/>
                    <a:p>
                      <a:pPr algn="ctr"/>
                      <a:r>
                        <a:rPr lang="en-US" dirty="0"/>
                        <a:t>XOR</a:t>
                      </a:r>
                    </a:p>
                  </a:txBody>
                  <a:tcPr/>
                </a:tc>
                <a:extLst>
                  <a:ext uri="{0D108BD9-81ED-4DB2-BD59-A6C34878D82A}">
                    <a16:rowId xmlns:a16="http://schemas.microsoft.com/office/drawing/2014/main" val="2693005238"/>
                  </a:ext>
                </a:extLst>
              </a:tr>
              <a:tr h="370840">
                <a:tc>
                  <a:txBody>
                    <a:bodyPr/>
                    <a:lstStyle/>
                    <a:p>
                      <a:pPr algn="ctr"/>
                      <a:r>
                        <a:rPr lang="en-US" dirty="0"/>
                        <a:t>0011</a:t>
                      </a:r>
                    </a:p>
                  </a:txBody>
                  <a:tcPr/>
                </a:tc>
                <a:tc>
                  <a:txBody>
                    <a:bodyPr/>
                    <a:lstStyle/>
                    <a:p>
                      <a:pPr algn="ctr"/>
                      <a:r>
                        <a:rPr lang="en-US" dirty="0"/>
                        <a:t>add</a:t>
                      </a:r>
                    </a:p>
                  </a:txBody>
                  <a:tcPr/>
                </a:tc>
                <a:extLst>
                  <a:ext uri="{0D108BD9-81ED-4DB2-BD59-A6C34878D82A}">
                    <a16:rowId xmlns:a16="http://schemas.microsoft.com/office/drawing/2014/main" val="2863559174"/>
                  </a:ext>
                </a:extLst>
              </a:tr>
              <a:tr h="370840">
                <a:tc>
                  <a:txBody>
                    <a:bodyPr/>
                    <a:lstStyle/>
                    <a:p>
                      <a:pPr algn="ctr"/>
                      <a:r>
                        <a:rPr lang="en-US" dirty="0"/>
                        <a:t>0111</a:t>
                      </a:r>
                    </a:p>
                  </a:txBody>
                  <a:tcPr/>
                </a:tc>
                <a:tc>
                  <a:txBody>
                    <a:bodyPr/>
                    <a:lstStyle/>
                    <a:p>
                      <a:pPr algn="ctr"/>
                      <a:r>
                        <a:rPr lang="en-US" dirty="0"/>
                        <a:t>subtract</a:t>
                      </a:r>
                    </a:p>
                  </a:txBody>
                  <a:tcPr/>
                </a:tc>
                <a:extLst>
                  <a:ext uri="{0D108BD9-81ED-4DB2-BD59-A6C34878D82A}">
                    <a16:rowId xmlns:a16="http://schemas.microsoft.com/office/drawing/2014/main" val="529266834"/>
                  </a:ext>
                </a:extLst>
              </a:tr>
            </a:tbl>
          </a:graphicData>
        </a:graphic>
      </p:graphicFrame>
    </p:spTree>
    <p:extLst>
      <p:ext uri="{BB962C8B-B14F-4D97-AF65-F5344CB8AC3E}">
        <p14:creationId xmlns:p14="http://schemas.microsoft.com/office/powerpoint/2010/main" val="1983906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FBAE-FD1A-4845-B647-5CF7AC86D950}"/>
              </a:ext>
            </a:extLst>
          </p:cNvPr>
          <p:cNvSpPr>
            <a:spLocks noGrp="1"/>
          </p:cNvSpPr>
          <p:nvPr>
            <p:ph type="title"/>
          </p:nvPr>
        </p:nvSpPr>
        <p:spPr/>
        <p:txBody>
          <a:bodyPr/>
          <a:lstStyle/>
          <a:p>
            <a:r>
              <a:rPr lang="en-US" dirty="0"/>
              <a:t>To Build Your 32-bit ALU</a:t>
            </a:r>
          </a:p>
        </p:txBody>
      </p:sp>
      <p:sp>
        <p:nvSpPr>
          <p:cNvPr id="3" name="Content Placeholder 2">
            <a:extLst>
              <a:ext uri="{FF2B5EF4-FFF2-40B4-BE49-F238E27FC236}">
                <a16:creationId xmlns:a16="http://schemas.microsoft.com/office/drawing/2014/main" id="{715045C6-34C7-A44E-8526-3CB5F2B65C99}"/>
              </a:ext>
            </a:extLst>
          </p:cNvPr>
          <p:cNvSpPr>
            <a:spLocks noGrp="1"/>
          </p:cNvSpPr>
          <p:nvPr>
            <p:ph idx="1"/>
          </p:nvPr>
        </p:nvSpPr>
        <p:spPr/>
        <p:txBody>
          <a:bodyPr>
            <a:normAutofit fontScale="92500" lnSpcReduction="10000"/>
          </a:bodyPr>
          <a:lstStyle/>
          <a:p>
            <a:pPr marL="0" indent="0">
              <a:buNone/>
            </a:pPr>
            <a:r>
              <a:rPr lang="en-US" dirty="0"/>
              <a:t>Tasks:</a:t>
            </a:r>
          </a:p>
          <a:p>
            <a:pPr marL="514350" indent="-514350">
              <a:buFont typeface="+mj-lt"/>
              <a:buAutoNum type="arabicPeriod"/>
            </a:pPr>
            <a:r>
              <a:rPr lang="en-US" dirty="0"/>
              <a:t>Build a 1-bit full adder</a:t>
            </a:r>
          </a:p>
          <a:p>
            <a:pPr marL="514350" indent="-514350">
              <a:buFont typeface="+mj-lt"/>
              <a:buAutoNum type="arabicPeriod"/>
            </a:pPr>
            <a:r>
              <a:rPr lang="en-US" dirty="0"/>
              <a:t>Use logic gates and your 1-bit full adder to construct a 1-bit ALU that performs and, or, </a:t>
            </a:r>
            <a:r>
              <a:rPr lang="en-US" dirty="0" err="1"/>
              <a:t>xor</a:t>
            </a:r>
            <a:r>
              <a:rPr lang="en-US" dirty="0"/>
              <a:t>, add, and subtract </a:t>
            </a:r>
          </a:p>
          <a:p>
            <a:pPr marL="971550" lvl="1" indent="-514350">
              <a:buFont typeface="+mj-lt"/>
              <a:buAutoNum type="alphaLcPeriod"/>
            </a:pPr>
            <a:r>
              <a:rPr lang="en-US" dirty="0"/>
              <a:t>For subtraction, use the adder and negate input B using ALU_Ctrl</a:t>
            </a:r>
            <a:r>
              <a:rPr lang="en-US" baseline="-25000" dirty="0"/>
              <a:t>2</a:t>
            </a:r>
            <a:endParaRPr lang="en-US" dirty="0"/>
          </a:p>
          <a:p>
            <a:pPr marL="971550" lvl="1" indent="-514350">
              <a:buFont typeface="+mj-lt"/>
              <a:buAutoNum type="alphaLcPeriod"/>
            </a:pPr>
            <a:r>
              <a:rPr lang="en-US" dirty="0"/>
              <a:t>Use a multiplexer with ALU_Ctrl</a:t>
            </a:r>
            <a:r>
              <a:rPr lang="en-US" baseline="-25000" dirty="0"/>
              <a:t>0</a:t>
            </a:r>
            <a:r>
              <a:rPr lang="en-US" dirty="0"/>
              <a:t> and ALU_Ctrl</a:t>
            </a:r>
            <a:r>
              <a:rPr lang="en-US" baseline="-25000" dirty="0"/>
              <a:t>1 </a:t>
            </a:r>
            <a:r>
              <a:rPr lang="en-US" dirty="0"/>
              <a:t> as selection bits to select the output for the ALU </a:t>
            </a:r>
          </a:p>
          <a:p>
            <a:pPr marL="514350" indent="-514350">
              <a:buFont typeface="+mj-lt"/>
              <a:buAutoNum type="arabicPeriod"/>
            </a:pPr>
            <a:r>
              <a:rPr lang="en-US" dirty="0"/>
              <a:t>Chain together 32 1-bit ALUs to construct a 32-bit ALU</a:t>
            </a:r>
          </a:p>
          <a:p>
            <a:pPr marL="514350" indent="-514350">
              <a:buFont typeface="+mj-lt"/>
              <a:buAutoNum type="arabicPeriod"/>
            </a:pPr>
            <a:endParaRPr lang="en-US" dirty="0"/>
          </a:p>
          <a:p>
            <a:pPr marL="0" indent="0">
              <a:buNone/>
            </a:pPr>
            <a:r>
              <a:rPr lang="en-US" dirty="0"/>
              <a:t>Logisim demo of 4-bit ALU</a:t>
            </a:r>
          </a:p>
          <a:p>
            <a:pPr marL="0" indent="0">
              <a:buNone/>
            </a:pPr>
            <a:r>
              <a:rPr lang="en-US" dirty="0"/>
              <a:t>Construct 32-bit ALU as part of Milestone 1 for Lab 3</a:t>
            </a:r>
          </a:p>
        </p:txBody>
      </p:sp>
      <p:sp>
        <p:nvSpPr>
          <p:cNvPr id="4" name="Slide Number Placeholder 3">
            <a:extLst>
              <a:ext uri="{FF2B5EF4-FFF2-40B4-BE49-F238E27FC236}">
                <a16:creationId xmlns:a16="http://schemas.microsoft.com/office/drawing/2014/main" id="{2F723922-8C0C-F444-9FE0-857573249F48}"/>
              </a:ext>
            </a:extLst>
          </p:cNvPr>
          <p:cNvSpPr>
            <a:spLocks noGrp="1"/>
          </p:cNvSpPr>
          <p:nvPr>
            <p:ph type="sldNum" sz="quarter" idx="12"/>
          </p:nvPr>
        </p:nvSpPr>
        <p:spPr/>
        <p:txBody>
          <a:bodyPr/>
          <a:lstStyle/>
          <a:p>
            <a:fld id="{0A8D8546-15C9-0842-B2BF-8462639F48FA}" type="slidenum">
              <a:rPr lang="en-US" smtClean="0"/>
              <a:t>8</a:t>
            </a:fld>
            <a:endParaRPr lang="en-US"/>
          </a:p>
        </p:txBody>
      </p:sp>
    </p:spTree>
    <p:extLst>
      <p:ext uri="{BB962C8B-B14F-4D97-AF65-F5344CB8AC3E}">
        <p14:creationId xmlns:p14="http://schemas.microsoft.com/office/powerpoint/2010/main" val="99210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25473F-7621-514E-A57F-7F0C6B14B3EA}"/>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Now let’s add immediate versions of arithmetic-logical instructions</a:t>
            </a:r>
          </a:p>
        </p:txBody>
      </p:sp>
      <p:sp>
        <p:nvSpPr>
          <p:cNvPr id="3" name="Content Placeholder 2">
            <a:extLst>
              <a:ext uri="{FF2B5EF4-FFF2-40B4-BE49-F238E27FC236}">
                <a16:creationId xmlns:a16="http://schemas.microsoft.com/office/drawing/2014/main" id="{376C9D3C-2EEC-4C46-ADAF-6F370B798E2D}"/>
              </a:ext>
            </a:extLst>
          </p:cNvPr>
          <p:cNvSpPr>
            <a:spLocks noGrp="1"/>
          </p:cNvSpPr>
          <p:nvPr>
            <p:ph idx="1"/>
          </p:nvPr>
        </p:nvSpPr>
        <p:spPr>
          <a:xfrm>
            <a:off x="4699818" y="640082"/>
            <a:ext cx="6848715" cy="2484884"/>
          </a:xfrm>
        </p:spPr>
        <p:txBody>
          <a:bodyPr anchor="ctr">
            <a:normAutofit/>
          </a:bodyPr>
          <a:lstStyle/>
          <a:p>
            <a:r>
              <a:rPr lang="en-US" sz="2000" dirty="0"/>
              <a:t>Instead of rs2, the second input to the ALU comes from the immediate field</a:t>
            </a:r>
          </a:p>
          <a:p>
            <a:r>
              <a:rPr lang="en-US" sz="2000" dirty="0"/>
              <a:t>We need to sign-extend the 12-bit immediate value to 32 bits</a:t>
            </a:r>
          </a:p>
          <a:p>
            <a:r>
              <a:rPr lang="en-US" sz="2000" dirty="0"/>
              <a:t>We need a 2-to-1 MUX to choose the </a:t>
            </a:r>
            <a:r>
              <a:rPr lang="en-US" sz="2000" dirty="0" err="1"/>
              <a:t>ALUSrc</a:t>
            </a:r>
            <a:r>
              <a:rPr lang="en-US" sz="2000" dirty="0"/>
              <a:t> for the second second ALU input</a:t>
            </a:r>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360FBD89-09BE-FB4A-8A1D-D0A1C846DD62}"/>
              </a:ext>
            </a:extLst>
          </p:cNvPr>
          <p:cNvSpPr>
            <a:spLocks noGrp="1"/>
          </p:cNvSpPr>
          <p:nvPr>
            <p:ph type="sldNum" sz="quarter" idx="12"/>
          </p:nvPr>
        </p:nvSpPr>
        <p:spPr>
          <a:xfrm>
            <a:off x="10534650" y="6356350"/>
            <a:ext cx="819150" cy="365125"/>
          </a:xfrm>
        </p:spPr>
        <p:txBody>
          <a:bodyPr>
            <a:normAutofit/>
          </a:bodyPr>
          <a:lstStyle/>
          <a:p>
            <a:pPr>
              <a:spcAft>
                <a:spcPts val="600"/>
              </a:spcAft>
            </a:pPr>
            <a:fld id="{0A8D8546-15C9-0842-B2BF-8462639F48FA}" type="slidenum">
              <a:rPr lang="en-US">
                <a:solidFill>
                  <a:prstClr val="black">
                    <a:tint val="75000"/>
                  </a:prstClr>
                </a:solidFill>
              </a:rPr>
              <a:pPr>
                <a:spcAft>
                  <a:spcPts val="600"/>
                </a:spcAft>
              </a:pPr>
              <a:t>9</a:t>
            </a:fld>
            <a:endParaRPr lang="en-US">
              <a:solidFill>
                <a:prstClr val="black">
                  <a:tint val="75000"/>
                </a:prstClr>
              </a:solidFill>
            </a:endParaRPr>
          </a:p>
        </p:txBody>
      </p:sp>
      <p:pic>
        <p:nvPicPr>
          <p:cNvPr id="7" name="Picture 6" descr="Diagram, schematic&#10;&#10;Description automatically generated">
            <a:extLst>
              <a:ext uri="{FF2B5EF4-FFF2-40B4-BE49-F238E27FC236}">
                <a16:creationId xmlns:a16="http://schemas.microsoft.com/office/drawing/2014/main" id="{F89E8D6A-E93D-AB42-AE7C-0E130E131310}"/>
              </a:ext>
            </a:extLst>
          </p:cNvPr>
          <p:cNvPicPr>
            <a:picLocks noChangeAspect="1"/>
          </p:cNvPicPr>
          <p:nvPr/>
        </p:nvPicPr>
        <p:blipFill>
          <a:blip r:embed="rId3"/>
          <a:stretch>
            <a:fillRect/>
          </a:stretch>
        </p:blipFill>
        <p:spPr>
          <a:xfrm>
            <a:off x="5400337" y="2393480"/>
            <a:ext cx="5447675" cy="4327995"/>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A4B4B13B-216C-EE46-80F4-78F784FC27D8}"/>
                  </a:ext>
                </a:extLst>
              </p14:cNvPr>
              <p14:cNvContentPartPr/>
              <p14:nvPr/>
            </p14:nvContentPartPr>
            <p14:xfrm>
              <a:off x="10753306" y="5421995"/>
              <a:ext cx="40320" cy="1136160"/>
            </p14:xfrm>
          </p:contentPart>
        </mc:Choice>
        <mc:Fallback xmlns="">
          <p:pic>
            <p:nvPicPr>
              <p:cNvPr id="8" name="Ink 7">
                <a:extLst>
                  <a:ext uri="{FF2B5EF4-FFF2-40B4-BE49-F238E27FC236}">
                    <a16:creationId xmlns:a16="http://schemas.microsoft.com/office/drawing/2014/main" id="{A4B4B13B-216C-EE46-80F4-78F784FC27D8}"/>
                  </a:ext>
                </a:extLst>
              </p:cNvPr>
              <p:cNvPicPr/>
              <p:nvPr/>
            </p:nvPicPr>
            <p:blipFill>
              <a:blip r:embed="rId5"/>
              <a:stretch>
                <a:fillRect/>
              </a:stretch>
            </p:blipFill>
            <p:spPr>
              <a:xfrm>
                <a:off x="10735306" y="5403995"/>
                <a:ext cx="75960" cy="1171800"/>
              </a:xfrm>
              <a:prstGeom prst="rect">
                <a:avLst/>
              </a:prstGeom>
            </p:spPr>
          </p:pic>
        </mc:Fallback>
      </mc:AlternateContent>
      <p:sp>
        <p:nvSpPr>
          <p:cNvPr id="9" name="Rectangle 8">
            <a:extLst>
              <a:ext uri="{FF2B5EF4-FFF2-40B4-BE49-F238E27FC236}">
                <a16:creationId xmlns:a16="http://schemas.microsoft.com/office/drawing/2014/main" id="{C6EA4DF6-64C6-F44C-9203-262CFA6D2667}"/>
              </a:ext>
            </a:extLst>
          </p:cNvPr>
          <p:cNvSpPr/>
          <p:nvPr/>
        </p:nvSpPr>
        <p:spPr>
          <a:xfrm>
            <a:off x="9339314" y="6209330"/>
            <a:ext cx="689548" cy="285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0C3484B-0AD3-C44B-B283-8C78F63F8D45}"/>
              </a:ext>
            </a:extLst>
          </p:cNvPr>
          <p:cNvSpPr txBox="1"/>
          <p:nvPr/>
        </p:nvSpPr>
        <p:spPr>
          <a:xfrm>
            <a:off x="8559610" y="6014482"/>
            <a:ext cx="628698" cy="369332"/>
          </a:xfrm>
          <a:prstGeom prst="rect">
            <a:avLst/>
          </a:prstGeom>
          <a:noFill/>
        </p:spPr>
        <p:txBody>
          <a:bodyPr wrap="none" rtlCol="0">
            <a:spAutoFit/>
          </a:bodyPr>
          <a:lstStyle/>
          <a:p>
            <a:r>
              <a:rPr lang="en-US" dirty="0"/>
              <a:t>, </a:t>
            </a:r>
            <a:r>
              <a:rPr lang="en-US" sz="1600" dirty="0"/>
              <a:t>6-4]</a:t>
            </a:r>
          </a:p>
        </p:txBody>
      </p:sp>
    </p:spTree>
    <p:extLst>
      <p:ext uri="{BB962C8B-B14F-4D97-AF65-F5344CB8AC3E}">
        <p14:creationId xmlns:p14="http://schemas.microsoft.com/office/powerpoint/2010/main" val="2297230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1323</Words>
  <Application>Microsoft Office PowerPoint</Application>
  <PresentationFormat>Widescreen</PresentationFormat>
  <Paragraphs>411</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Building a Datapath </vt:lpstr>
      <vt:lpstr>Schedule for Today’s Class</vt:lpstr>
      <vt:lpstr>Announcements</vt:lpstr>
      <vt:lpstr>Building our first Datapath</vt:lpstr>
      <vt:lpstr>R format instructions</vt:lpstr>
      <vt:lpstr>ALU control inputs</vt:lpstr>
      <vt:lpstr>ALU control inputs for Lab 3</vt:lpstr>
      <vt:lpstr>To Build Your 32-bit ALU</vt:lpstr>
      <vt:lpstr>Now let’s add immediate versions of arithmetic-logical instructions</vt:lpstr>
      <vt:lpstr>Sign extension circuit</vt:lpstr>
      <vt:lpstr>Need control logic to determine the which parts of the datapath are used for an instruction.</vt:lpstr>
      <vt:lpstr>Instructions with ALU_Ctrl and ALU_Src outputs</vt:lpstr>
      <vt:lpstr>Truth Table for ALU_Control Circuit</vt:lpstr>
      <vt:lpstr>To Build Your Register File</vt:lpstr>
      <vt:lpstr>Datapath and Control for Arithmetic-Logical Instructions</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Datapath</dc:title>
  <dc:creator>Moore, Shirley V</dc:creator>
  <cp:lastModifiedBy>Zambrano, Aaron A</cp:lastModifiedBy>
  <cp:revision>32</cp:revision>
  <dcterms:created xsi:type="dcterms:W3CDTF">2020-10-20T15:07:23Z</dcterms:created>
  <dcterms:modified xsi:type="dcterms:W3CDTF">2021-10-21T19:07:09Z</dcterms:modified>
</cp:coreProperties>
</file>