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6B7D6E-04C2-4958-9F47-194ABF19AD2C}">
  <a:tblStyle styleId="{AD6B7D6E-04C2-4958-9F47-194ABF19AD2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3fca85d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g243fca85d0c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3fca85d0c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43fca85d0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3fca85d0c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g243fca85d0c_2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fca85d0c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g243fca85d0c_2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3fca85d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g243fca85d0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3fca85d0c_2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43fca85d0c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3fca85d0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g243fca85d0c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36: Self-Navigating, Obstacle Avoiding Robot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0714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88" u="sng"/>
              <a:t>Teammates:</a:t>
            </a:r>
            <a:endParaRPr sz="2488" u="sng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Arkadi Zhanov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Nathan Sommer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 sz="2455"/>
              <a:t>Nikolai Paderin</a:t>
            </a:r>
            <a:br>
              <a:rPr lang="en-US" sz="2455"/>
            </a:br>
            <a:r>
              <a:rPr lang="en-US" sz="2455"/>
              <a:t>Sponsor: Stavros Kalafatis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029200" cy="48168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Navigation/Movement/Control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Nikolai Paderin</a:t>
            </a:r>
            <a:endParaRPr sz="2980"/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79" y="2224225"/>
            <a:ext cx="3488921" cy="463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58125"/>
            <a:ext cx="5655076" cy="275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&amp; Plan</a:t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2300"/>
            <a:ext cx="9143999" cy="1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419350" y="10031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 for your time and patience!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Any 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785250" y="1852875"/>
            <a:ext cx="75735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Create a system that takes in a point on a map as the rover’s destination, creates a route for the rover, and gets the rover to its destination and back while avoiding obstacles. 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main motivation for this project is for application in military settings such as aid delivery to wounded soldiers in the battlefield or local, residential delivery of food or mail.</a:t>
            </a:r>
            <a:endParaRPr sz="1800"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322" y="3865075"/>
            <a:ext cx="4489351" cy="29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260613" y="10361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276263" y="2163288"/>
            <a:ext cx="2414100" cy="3920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612861" y="4936300"/>
            <a:ext cx="10575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2132038" y="4554775"/>
            <a:ext cx="150000" cy="4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6533313" y="2136150"/>
            <a:ext cx="2414100" cy="3920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3372425" y="2136150"/>
            <a:ext cx="2414100" cy="3920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3401438" y="3387075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6537738" y="2382625"/>
            <a:ext cx="2414100" cy="33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Node/Edge Map Initializer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3981276" y="338752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427463" y="2332025"/>
            <a:ext cx="1359000" cy="35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3567238" y="2332025"/>
            <a:ext cx="815700" cy="33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192163" y="1796050"/>
            <a:ext cx="25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Interface/Communication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3401438" y="5427475"/>
            <a:ext cx="2385000" cy="33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Control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133225" y="4753450"/>
            <a:ext cx="1653300" cy="33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596313" y="2304273"/>
            <a:ext cx="10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4G Hat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4487063" y="2310565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module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4152888" y="4721813"/>
            <a:ext cx="15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Distance Sensor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6533313" y="3113075"/>
            <a:ext cx="24141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Increase Node Resolution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6533313" y="3886750"/>
            <a:ext cx="2414100" cy="416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 Pathfinder Algorithm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6533313" y="4703350"/>
            <a:ext cx="2414100" cy="41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 Avoidance Path Interrupt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290963" y="2917200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290963" y="291717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6533313" y="5519950"/>
            <a:ext cx="2414100" cy="33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Node List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3372438" y="6056550"/>
            <a:ext cx="24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Nikolai Paderin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7669788" y="3511349"/>
            <a:ext cx="1500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7669788" y="2718913"/>
            <a:ext cx="150000" cy="4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7669788" y="4303438"/>
            <a:ext cx="150000" cy="4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6552288" y="605655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Arkadi Zhanov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86388" y="4182075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200513" y="6101175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Nathan Sommer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6533313" y="1796050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Pathfinding/Navigation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3168038" y="1796050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Navigation/Communication/Control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830963" y="3795550"/>
            <a:ext cx="150000" cy="101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3931313" y="3795550"/>
            <a:ext cx="150000" cy="169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4050063" y="2693900"/>
            <a:ext cx="15000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 rot="10800000">
            <a:off x="3900088" y="2689175"/>
            <a:ext cx="150000" cy="6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4822063" y="2689175"/>
            <a:ext cx="150000" cy="70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/>
          <p:nvPr/>
        </p:nvSpPr>
        <p:spPr>
          <a:xfrm rot="10800000">
            <a:off x="4639263" y="2693900"/>
            <a:ext cx="15000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1413163" y="3483075"/>
            <a:ext cx="150000" cy="7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292163" y="2262975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292163" y="226297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1403888" y="2668925"/>
            <a:ext cx="150000" cy="25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/>
          <p:nvPr/>
        </p:nvSpPr>
        <p:spPr>
          <a:xfrm rot="5400000">
            <a:off x="3001888" y="2067025"/>
            <a:ext cx="150000" cy="96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/>
          <p:nvPr/>
        </p:nvSpPr>
        <p:spPr>
          <a:xfrm rot="-7934571">
            <a:off x="6107299" y="2537895"/>
            <a:ext cx="149939" cy="109332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 rot="-5400000">
            <a:off x="6130513" y="4508650"/>
            <a:ext cx="150000" cy="80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290813" y="3549600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292313" y="3549575"/>
            <a:ext cx="23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Page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1403888" y="3317400"/>
            <a:ext cx="150000" cy="25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 rot="-5400000">
            <a:off x="3079538" y="1941625"/>
            <a:ext cx="150000" cy="914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269563" y="5576475"/>
            <a:ext cx="23850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530713" y="5576475"/>
            <a:ext cx="18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Path Progress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21713" y="4936300"/>
            <a:ext cx="10914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810763" y="5303150"/>
            <a:ext cx="140700" cy="33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282913" y="4959400"/>
            <a:ext cx="119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Route Retrieval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792413" y="4605825"/>
            <a:ext cx="150000" cy="35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1657562" y="4943950"/>
            <a:ext cx="96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User Input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0"/>
          <p:cNvSpPr/>
          <p:nvPr/>
        </p:nvSpPr>
        <p:spPr>
          <a:xfrm rot="-9341323">
            <a:off x="3051050" y="2447877"/>
            <a:ext cx="150112" cy="26494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822588" y="4215338"/>
            <a:ext cx="13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Retrieval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2136688" y="5303150"/>
            <a:ext cx="140700" cy="33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 rot="5400000">
            <a:off x="5885738" y="3459350"/>
            <a:ext cx="150000" cy="34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6078863" y="3596925"/>
            <a:ext cx="70500" cy="2056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 rot="5400000">
            <a:off x="6265763" y="5466250"/>
            <a:ext cx="70500" cy="444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7650813" y="5120038"/>
            <a:ext cx="150000" cy="4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140" name="Google Shape;140;p11"/>
          <p:cNvGraphicFramePr/>
          <p:nvPr/>
        </p:nvGraphicFramePr>
        <p:xfrm>
          <a:off x="23090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{AD6B7D6E-04C2-4958-9F47-194ABF19AD2C}</a:tableStyleId>
              </a:tblPr>
              <a:tblGrid>
                <a:gridCol w="1245350"/>
                <a:gridCol w="1240575"/>
                <a:gridCol w="1242975"/>
                <a:gridCol w="1252525"/>
                <a:gridCol w="1308550"/>
                <a:gridCol w="1182175"/>
                <a:gridCol w="1099200"/>
              </a:tblGrid>
              <a:tr h="138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Designs and Testing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</a:t>
                      </a:r>
                      <a:r>
                        <a:rPr lang="en-US" sz="1300"/>
                        <a:t>1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Integrate Pathfinder and Movement/Controls and test</a:t>
                      </a:r>
                      <a:br>
                        <a:rPr lang="en-US" sz="1300">
                          <a:solidFill>
                            <a:schemeClr val="dk1"/>
                          </a:solidFill>
                        </a:rPr>
                      </a:br>
                      <a:r>
                        <a:rPr lang="en-US" sz="1300" u="none" cap="none" strike="noStrike"/>
                        <a:t>(</a:t>
                      </a:r>
                      <a:r>
                        <a:rPr lang="en-US" sz="1300"/>
                        <a:t>to complete by 9/20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Integration with Android App and Raspberry Pi using cellular data</a:t>
                      </a:r>
                      <a:br>
                        <a:rPr lang="en-US" sz="1300">
                          <a:solidFill>
                            <a:schemeClr val="dk1"/>
                          </a:solidFill>
                        </a:rPr>
                      </a:b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(to complete by 10/5)</a:t>
                      </a:r>
                      <a:endParaRPr sz="1300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Final Integration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10/15)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Systems Test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Validation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11/26)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Demo and Report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12/5)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11"/>
          <p:cNvSpPr txBox="1"/>
          <p:nvPr/>
        </p:nvSpPr>
        <p:spPr>
          <a:xfrm>
            <a:off x="341745" y="1705986"/>
            <a:ext cx="90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(G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reen done, yellow underway, red in trouble, white not started)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Interface and Communication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By Nathan Sommer</a:t>
            </a:r>
            <a:endParaRPr sz="2980"/>
          </a:p>
        </p:txBody>
      </p:sp>
      <p:graphicFrame>
        <p:nvGraphicFramePr>
          <p:cNvPr id="147" name="Google Shape;147;p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{AD6B7D6E-04C2-4958-9F47-194ABF19AD2C}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8-10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Created the connection page where the connection with the rover will connect with the app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Helped complete the pathfinding/navigation subsystem in preparation for integrating with the rover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a connection between 2 devices over </a:t>
                      </a:r>
                      <a:r>
                        <a:rPr lang="en-US" sz="1800"/>
                        <a:t>cellular</a:t>
                      </a:r>
                      <a:r>
                        <a:rPr lang="en-US" sz="1800"/>
                        <a:t> data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Send and </a:t>
                      </a:r>
                      <a:r>
                        <a:rPr lang="en-US" sz="1800"/>
                        <a:t>receive</a:t>
                      </a:r>
                      <a:r>
                        <a:rPr lang="en-US" sz="1800"/>
                        <a:t> data between devices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Integrate</a:t>
                      </a:r>
                      <a:r>
                        <a:rPr lang="en-US" sz="1800"/>
                        <a:t> to </a:t>
                      </a:r>
                      <a:r>
                        <a:rPr lang="en-US" sz="1800"/>
                        <a:t>Raspberry</a:t>
                      </a:r>
                      <a:r>
                        <a:rPr lang="en-US" sz="1800"/>
                        <a:t> Pi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GPS retrieval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Route Retrieval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Interface and Communication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Nathan Sommer</a:t>
            </a:r>
            <a:endParaRPr sz="2980"/>
          </a:p>
        </p:txBody>
      </p:sp>
      <p:pic>
        <p:nvPicPr>
          <p:cNvPr id="153" name="Google Shape;1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25" y="2071700"/>
            <a:ext cx="2275151" cy="45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71700"/>
            <a:ext cx="2102225" cy="454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375" y="2071700"/>
            <a:ext cx="2171550" cy="45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8925" y="2071700"/>
            <a:ext cx="2566500" cy="45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Pathfinding and Navigation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Arkadi Zhanov</a:t>
            </a:r>
            <a:endParaRPr sz="2980"/>
          </a:p>
        </p:txBody>
      </p:sp>
      <p:graphicFrame>
        <p:nvGraphicFramePr>
          <p:cNvPr id="162" name="Google Shape;162;p1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{AD6B7D6E-04C2-4958-9F47-194ABF19AD2C}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Collected data to experimentally confirm best pathfinding algorithm for integration with Movement/Control subsystem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Completed and improved pathfinding subsystem by increasing node resolution in preparation for integrating with Movement/Control subsystem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Integrate Pathfinder with Control subsystem for Navigation functionality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Test integrated Navigation system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Assist with code development of integrated Pathfinder and Control systems obstacle avoidance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Pathfinding and Navigation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Arkadi Zhanov</a:t>
            </a:r>
            <a:endParaRPr sz="2980"/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450" y="2038850"/>
            <a:ext cx="3527532" cy="48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477" y="2072432"/>
            <a:ext cx="3527525" cy="478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" y="2072425"/>
            <a:ext cx="2097175" cy="18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-50" y="4019200"/>
            <a:ext cx="20973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Table 1. Experimental data collected to determine the better algorithm by running multiple pathfinding cases</a:t>
            </a:r>
            <a:endParaRPr i="1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Navigation/Movement/Control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Nikolai Paderin</a:t>
            </a:r>
            <a:endParaRPr sz="2980"/>
          </a:p>
        </p:txBody>
      </p:sp>
      <p:graphicFrame>
        <p:nvGraphicFramePr>
          <p:cNvPr id="177" name="Google Shape;177;p1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{AD6B7D6E-04C2-4958-9F47-194ABF19AD2C}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Sensor rewiring + 3D printed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Built a new frame for rover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Movement code adjusted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Node navigation code started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Ordered all remaining parts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Finish the node navigation code.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Establish connection from Pi to App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Finalize object avoidance algorithm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Test rovers automated movements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