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9" roundtripDataSignature="AMtx7mgGHpKO8SNsP1oITws9rnkt7+WJ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E207CB3-770C-4E38-9CE9-FEE6D95734CB}">
  <a:tblStyle styleId="{AE207CB3-770C-4E38-9CE9-FEE6D95734C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64FE91A-BFE1-4436-8C70-628420A233C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84766f1685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Michelle</a:t>
            </a:r>
            <a:endParaRPr/>
          </a:p>
        </p:txBody>
      </p:sp>
      <p:sp>
        <p:nvSpPr>
          <p:cNvPr id="56" name="Google Shape;56;g284766f1685_0_2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84766f1685_0_2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284766f1685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84766f1685_0_2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284766f1685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Michelle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84766f168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Kyle</a:t>
            </a:r>
            <a:endParaRPr/>
          </a:p>
        </p:txBody>
      </p:sp>
      <p:sp>
        <p:nvSpPr>
          <p:cNvPr id="63" name="Google Shape;63;g284766f1685_0_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84766f168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70" name="Google Shape;70;g284766f1685_0_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84766f1685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137" name="Google Shape;137;g284766f1685_0_1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4766f1685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4" name="Google Shape;144;g284766f1685_0_2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84766f1685_0_2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284766f1685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84766f1685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0" name="Google Shape;160;g284766f1685_0_2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84766f1685_0_2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284766f1685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84766f1685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0" name="Google Shape;180;g284766f1685_0_2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1" name="Google Shape;2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13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13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3" name="Google Shape;43;p15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" name="Google Shape;44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6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1" name="Google Shape;51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8.png"/><Relationship Id="rId6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9.png"/><Relationship Id="rId7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84766f1685_0_297"/>
          <p:cNvSpPr txBox="1"/>
          <p:nvPr>
            <p:ph type="ctrTitle"/>
          </p:nvPr>
        </p:nvSpPr>
        <p:spPr>
          <a:xfrm>
            <a:off x="1619250" y="3814625"/>
            <a:ext cx="7302600" cy="22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1111"/>
              <a:buFont typeface="Arial"/>
              <a:buNone/>
            </a:pPr>
            <a:r>
              <a:rPr lang="en-US"/>
              <a:t>Team 36: Self-Navigating, Obstacle Avoiding Robot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0714"/>
              <a:buFont typeface="Arial"/>
              <a:buNone/>
            </a:pPr>
            <a:r>
              <a:rPr lang="en-US"/>
              <a:t>Bi-Weekly Update 3</a:t>
            </a:r>
            <a:br>
              <a:rPr lang="en-US"/>
            </a:br>
            <a:r>
              <a:rPr lang="en-US" sz="2488" u="sng"/>
              <a:t>Teammates:</a:t>
            </a:r>
            <a:endParaRPr sz="2488" u="sng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2932"/>
              <a:buFont typeface="Arial"/>
              <a:buNone/>
            </a:pPr>
            <a:r>
              <a:rPr lang="en-US" sz="2455"/>
              <a:t>Arkadi Zhanov</a:t>
            </a:r>
            <a:endParaRPr sz="2455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2932"/>
              <a:buFont typeface="Arial"/>
              <a:buNone/>
            </a:pPr>
            <a:r>
              <a:rPr lang="en-US" sz="2455"/>
              <a:t>Nathan Sommer</a:t>
            </a:r>
            <a:endParaRPr sz="2455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2932"/>
              <a:buFont typeface="Arial"/>
              <a:buNone/>
            </a:pPr>
            <a:r>
              <a:rPr lang="en-US" sz="2455"/>
              <a:t>Nikolai Paderin</a:t>
            </a:r>
            <a:br>
              <a:rPr lang="en-US" sz="2455"/>
            </a:br>
            <a:r>
              <a:rPr lang="en-US" sz="2455"/>
              <a:t>Sponsor: Stavros Kalafatis</a:t>
            </a:r>
            <a:br>
              <a:rPr lang="en-US" sz="2455"/>
            </a:br>
            <a:br>
              <a:rPr lang="en-US" sz="2455"/>
            </a:br>
            <a:endParaRPr sz="2455"/>
          </a:p>
        </p:txBody>
      </p:sp>
      <p:sp>
        <p:nvSpPr>
          <p:cNvPr id="59" name="Google Shape;59;g284766f1685_0_297"/>
          <p:cNvSpPr/>
          <p:nvPr/>
        </p:nvSpPr>
        <p:spPr>
          <a:xfrm>
            <a:off x="0" y="0"/>
            <a:ext cx="5029200" cy="4816800"/>
          </a:xfrm>
          <a:prstGeom prst="diagStripe">
            <a:avLst>
              <a:gd fmla="val 2899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93675" rotWithShape="0" dir="5400000" dist="230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LCOE_logo_HWHT.png" id="60" name="Google Shape;60;g284766f1685_0_2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84766f1685_0_241"/>
          <p:cNvSpPr txBox="1"/>
          <p:nvPr>
            <p:ph type="title"/>
          </p:nvPr>
        </p:nvSpPr>
        <p:spPr>
          <a:xfrm>
            <a:off x="609600" y="12015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Navigation/Movement/Control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Nikolai Paderin</a:t>
            </a:r>
            <a:endParaRPr sz="2980"/>
          </a:p>
        </p:txBody>
      </p:sp>
      <p:pic>
        <p:nvPicPr>
          <p:cNvPr id="189" name="Google Shape;189;g284766f1685_0_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29977"/>
            <a:ext cx="3505200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284766f1685_0_2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321602"/>
            <a:ext cx="6126834" cy="2383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284766f1685_0_2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7600" y="2157677"/>
            <a:ext cx="5135414" cy="201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g284766f1685_0_2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31634" y="4321602"/>
            <a:ext cx="12287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84766f1685_0_247"/>
          <p:cNvSpPr txBox="1"/>
          <p:nvPr>
            <p:ph type="title"/>
          </p:nvPr>
        </p:nvSpPr>
        <p:spPr>
          <a:xfrm>
            <a:off x="457200" y="8967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Execution &amp; Plan</a:t>
            </a:r>
            <a:endParaRPr/>
          </a:p>
        </p:txBody>
      </p:sp>
      <p:pic>
        <p:nvPicPr>
          <p:cNvPr id="198" name="Google Shape;198;g284766f1685_0_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74175"/>
            <a:ext cx="9144001" cy="1653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"/>
          <p:cNvSpPr txBox="1"/>
          <p:nvPr>
            <p:ph idx="1" type="body"/>
          </p:nvPr>
        </p:nvSpPr>
        <p:spPr>
          <a:xfrm>
            <a:off x="457200" y="1608545"/>
            <a:ext cx="82296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Thank you for your patience!</a:t>
            </a:r>
            <a:endParaRPr b="1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Any questions?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84766f1685_0_51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Summary</a:t>
            </a:r>
            <a:endParaRPr/>
          </a:p>
        </p:txBody>
      </p:sp>
      <p:sp>
        <p:nvSpPr>
          <p:cNvPr id="66" name="Google Shape;66;g284766f1685_0_51"/>
          <p:cNvSpPr txBox="1"/>
          <p:nvPr>
            <p:ph idx="1" type="body"/>
          </p:nvPr>
        </p:nvSpPr>
        <p:spPr>
          <a:xfrm>
            <a:off x="785250" y="1852875"/>
            <a:ext cx="75735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Create a system that takes in a point on a map as the rover’s destination, creates a route for the rover, and gets the rover to its destination and back while avoiding obstacles. </a:t>
            </a:r>
            <a:endParaRPr sz="18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The main motivation for this project is for application in military settings such as aid delivery to wounded soldiers in the battlefield or local, residential delivery of food or mail.</a:t>
            </a:r>
            <a:endParaRPr sz="1800"/>
          </a:p>
        </p:txBody>
      </p:sp>
      <p:pic>
        <p:nvPicPr>
          <p:cNvPr id="67" name="Google Shape;67;g284766f1685_0_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7322" y="3865075"/>
            <a:ext cx="4489351" cy="299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84766f1685_0_57"/>
          <p:cNvSpPr txBox="1"/>
          <p:nvPr>
            <p:ph type="title"/>
          </p:nvPr>
        </p:nvSpPr>
        <p:spPr>
          <a:xfrm>
            <a:off x="260613" y="103612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56"/>
              <a:buFont typeface="Arial"/>
              <a:buNone/>
            </a:pPr>
            <a:r>
              <a:rPr lang="en-US"/>
              <a:t>Project/Subsystem Overview </a:t>
            </a:r>
            <a:endParaRPr/>
          </a:p>
        </p:txBody>
      </p:sp>
      <p:sp>
        <p:nvSpPr>
          <p:cNvPr id="73" name="Google Shape;73;g284766f1685_0_57"/>
          <p:cNvSpPr/>
          <p:nvPr/>
        </p:nvSpPr>
        <p:spPr>
          <a:xfrm>
            <a:off x="276263" y="2163288"/>
            <a:ext cx="2414100" cy="39204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284766f1685_0_57"/>
          <p:cNvSpPr/>
          <p:nvPr/>
        </p:nvSpPr>
        <p:spPr>
          <a:xfrm>
            <a:off x="1612861" y="4936300"/>
            <a:ext cx="1057500" cy="400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g284766f1685_0_57"/>
          <p:cNvSpPr/>
          <p:nvPr/>
        </p:nvSpPr>
        <p:spPr>
          <a:xfrm>
            <a:off x="2132038" y="4554775"/>
            <a:ext cx="150000" cy="416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g284766f1685_0_57"/>
          <p:cNvSpPr/>
          <p:nvPr/>
        </p:nvSpPr>
        <p:spPr>
          <a:xfrm>
            <a:off x="6533313" y="2136150"/>
            <a:ext cx="2414100" cy="39204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g284766f1685_0_57"/>
          <p:cNvSpPr/>
          <p:nvPr/>
        </p:nvSpPr>
        <p:spPr>
          <a:xfrm>
            <a:off x="3372425" y="2136150"/>
            <a:ext cx="2414100" cy="39204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284766f1685_0_57"/>
          <p:cNvSpPr/>
          <p:nvPr/>
        </p:nvSpPr>
        <p:spPr>
          <a:xfrm>
            <a:off x="3401438" y="3387075"/>
            <a:ext cx="2385000" cy="400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284766f1685_0_57"/>
          <p:cNvSpPr/>
          <p:nvPr/>
        </p:nvSpPr>
        <p:spPr>
          <a:xfrm>
            <a:off x="6537738" y="2382625"/>
            <a:ext cx="2414100" cy="336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Node/Edge Map Initializer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g284766f1685_0_57"/>
          <p:cNvSpPr txBox="1"/>
          <p:nvPr/>
        </p:nvSpPr>
        <p:spPr>
          <a:xfrm>
            <a:off x="3981276" y="3387525"/>
            <a:ext cx="11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Raspberry pi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g284766f1685_0_57"/>
          <p:cNvSpPr/>
          <p:nvPr/>
        </p:nvSpPr>
        <p:spPr>
          <a:xfrm>
            <a:off x="4427463" y="2332025"/>
            <a:ext cx="1359000" cy="357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284766f1685_0_57"/>
          <p:cNvSpPr/>
          <p:nvPr/>
        </p:nvSpPr>
        <p:spPr>
          <a:xfrm>
            <a:off x="3567238" y="2332025"/>
            <a:ext cx="815700" cy="336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284766f1685_0_57"/>
          <p:cNvSpPr txBox="1"/>
          <p:nvPr/>
        </p:nvSpPr>
        <p:spPr>
          <a:xfrm>
            <a:off x="192163" y="1796050"/>
            <a:ext cx="259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User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Interface/Communication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g284766f1685_0_57"/>
          <p:cNvSpPr/>
          <p:nvPr/>
        </p:nvSpPr>
        <p:spPr>
          <a:xfrm>
            <a:off x="3401438" y="5427475"/>
            <a:ext cx="2385000" cy="336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Motor Control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g284766f1685_0_57"/>
          <p:cNvSpPr/>
          <p:nvPr/>
        </p:nvSpPr>
        <p:spPr>
          <a:xfrm>
            <a:off x="4133225" y="4753450"/>
            <a:ext cx="1653300" cy="336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284766f1685_0_57"/>
          <p:cNvSpPr txBox="1"/>
          <p:nvPr/>
        </p:nvSpPr>
        <p:spPr>
          <a:xfrm>
            <a:off x="3596313" y="2304273"/>
            <a:ext cx="105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4G Hat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g284766f1685_0_57"/>
          <p:cNvSpPr txBox="1"/>
          <p:nvPr/>
        </p:nvSpPr>
        <p:spPr>
          <a:xfrm>
            <a:off x="4487063" y="2310565"/>
            <a:ext cx="133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GPS module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g284766f1685_0_57"/>
          <p:cNvSpPr txBox="1"/>
          <p:nvPr/>
        </p:nvSpPr>
        <p:spPr>
          <a:xfrm>
            <a:off x="4152888" y="4721813"/>
            <a:ext cx="157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Distance Sensor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g284766f1685_0_57"/>
          <p:cNvSpPr/>
          <p:nvPr/>
        </p:nvSpPr>
        <p:spPr>
          <a:xfrm>
            <a:off x="6533313" y="3113075"/>
            <a:ext cx="2414100" cy="400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Increase Node Resolution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g284766f1685_0_57"/>
          <p:cNvSpPr/>
          <p:nvPr/>
        </p:nvSpPr>
        <p:spPr>
          <a:xfrm>
            <a:off x="6533313" y="3886750"/>
            <a:ext cx="2414100" cy="416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Dijkstra Pathfinder Algorithm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g284766f1685_0_57"/>
          <p:cNvSpPr/>
          <p:nvPr/>
        </p:nvSpPr>
        <p:spPr>
          <a:xfrm>
            <a:off x="6533313" y="4703350"/>
            <a:ext cx="2414100" cy="416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Obstacle Avoidance Path Interrupt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g284766f1685_0_57"/>
          <p:cNvSpPr/>
          <p:nvPr/>
        </p:nvSpPr>
        <p:spPr>
          <a:xfrm>
            <a:off x="290963" y="2917200"/>
            <a:ext cx="2385000" cy="400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284766f1685_0_57"/>
          <p:cNvSpPr txBox="1"/>
          <p:nvPr/>
        </p:nvSpPr>
        <p:spPr>
          <a:xfrm>
            <a:off x="290963" y="2917175"/>
            <a:ext cx="238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Login Page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g284766f1685_0_57"/>
          <p:cNvSpPr/>
          <p:nvPr/>
        </p:nvSpPr>
        <p:spPr>
          <a:xfrm>
            <a:off x="6533313" y="5519950"/>
            <a:ext cx="2414100" cy="33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Generate Node List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g284766f1685_0_57"/>
          <p:cNvSpPr txBox="1"/>
          <p:nvPr/>
        </p:nvSpPr>
        <p:spPr>
          <a:xfrm>
            <a:off x="3372438" y="6056550"/>
            <a:ext cx="241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Nikolai Paderin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g284766f1685_0_57"/>
          <p:cNvSpPr/>
          <p:nvPr/>
        </p:nvSpPr>
        <p:spPr>
          <a:xfrm>
            <a:off x="7669788" y="3511349"/>
            <a:ext cx="1500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284766f1685_0_57"/>
          <p:cNvSpPr/>
          <p:nvPr/>
        </p:nvSpPr>
        <p:spPr>
          <a:xfrm>
            <a:off x="7669788" y="2718913"/>
            <a:ext cx="150000" cy="416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284766f1685_0_57"/>
          <p:cNvSpPr/>
          <p:nvPr/>
        </p:nvSpPr>
        <p:spPr>
          <a:xfrm>
            <a:off x="7669788" y="4303438"/>
            <a:ext cx="150000" cy="416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284766f1685_0_57"/>
          <p:cNvSpPr txBox="1"/>
          <p:nvPr/>
        </p:nvSpPr>
        <p:spPr>
          <a:xfrm>
            <a:off x="6552288" y="6056550"/>
            <a:ext cx="238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Arkadi Zhanov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g284766f1685_0_57"/>
          <p:cNvSpPr/>
          <p:nvPr/>
        </p:nvSpPr>
        <p:spPr>
          <a:xfrm>
            <a:off x="286388" y="4182075"/>
            <a:ext cx="2385000" cy="400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284766f1685_0_57"/>
          <p:cNvSpPr txBox="1"/>
          <p:nvPr/>
        </p:nvSpPr>
        <p:spPr>
          <a:xfrm>
            <a:off x="200513" y="6101175"/>
            <a:ext cx="24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Nathan Sommer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g284766f1685_0_57"/>
          <p:cNvSpPr txBox="1"/>
          <p:nvPr/>
        </p:nvSpPr>
        <p:spPr>
          <a:xfrm>
            <a:off x="6533313" y="1796050"/>
            <a:ext cx="238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Pathfinding/Navigation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g284766f1685_0_57"/>
          <p:cNvSpPr txBox="1"/>
          <p:nvPr/>
        </p:nvSpPr>
        <p:spPr>
          <a:xfrm>
            <a:off x="3168038" y="1796050"/>
            <a:ext cx="32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Navigation/Communication/Control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g284766f1685_0_57"/>
          <p:cNvSpPr/>
          <p:nvPr/>
        </p:nvSpPr>
        <p:spPr>
          <a:xfrm>
            <a:off x="4830963" y="3795550"/>
            <a:ext cx="150000" cy="1015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284766f1685_0_57"/>
          <p:cNvSpPr/>
          <p:nvPr/>
        </p:nvSpPr>
        <p:spPr>
          <a:xfrm>
            <a:off x="3931313" y="3795550"/>
            <a:ext cx="150000" cy="1693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284766f1685_0_57"/>
          <p:cNvSpPr/>
          <p:nvPr/>
        </p:nvSpPr>
        <p:spPr>
          <a:xfrm>
            <a:off x="4050063" y="2693900"/>
            <a:ext cx="150000" cy="685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284766f1685_0_57"/>
          <p:cNvSpPr/>
          <p:nvPr/>
        </p:nvSpPr>
        <p:spPr>
          <a:xfrm rot="10800000">
            <a:off x="3900088" y="2689175"/>
            <a:ext cx="150000" cy="681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284766f1685_0_57"/>
          <p:cNvSpPr/>
          <p:nvPr/>
        </p:nvSpPr>
        <p:spPr>
          <a:xfrm>
            <a:off x="4822063" y="2689175"/>
            <a:ext cx="150000" cy="704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284766f1685_0_57"/>
          <p:cNvSpPr/>
          <p:nvPr/>
        </p:nvSpPr>
        <p:spPr>
          <a:xfrm rot="10800000">
            <a:off x="4639263" y="2693900"/>
            <a:ext cx="150000" cy="685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284766f1685_0_57"/>
          <p:cNvSpPr/>
          <p:nvPr/>
        </p:nvSpPr>
        <p:spPr>
          <a:xfrm>
            <a:off x="1413163" y="3483075"/>
            <a:ext cx="150000" cy="768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284766f1685_0_57"/>
          <p:cNvSpPr/>
          <p:nvPr/>
        </p:nvSpPr>
        <p:spPr>
          <a:xfrm>
            <a:off x="292163" y="2262975"/>
            <a:ext cx="2385000" cy="400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284766f1685_0_57"/>
          <p:cNvSpPr txBox="1"/>
          <p:nvPr/>
        </p:nvSpPr>
        <p:spPr>
          <a:xfrm>
            <a:off x="292163" y="2262975"/>
            <a:ext cx="238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g284766f1685_0_57"/>
          <p:cNvSpPr/>
          <p:nvPr/>
        </p:nvSpPr>
        <p:spPr>
          <a:xfrm>
            <a:off x="1403888" y="2668925"/>
            <a:ext cx="150000" cy="258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284766f1685_0_57"/>
          <p:cNvSpPr/>
          <p:nvPr/>
        </p:nvSpPr>
        <p:spPr>
          <a:xfrm rot="5400000">
            <a:off x="3001888" y="2067025"/>
            <a:ext cx="150000" cy="968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284766f1685_0_57"/>
          <p:cNvSpPr/>
          <p:nvPr/>
        </p:nvSpPr>
        <p:spPr>
          <a:xfrm rot="-7934571">
            <a:off x="6107299" y="2537895"/>
            <a:ext cx="149939" cy="1093322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284766f1685_0_57"/>
          <p:cNvSpPr/>
          <p:nvPr/>
        </p:nvSpPr>
        <p:spPr>
          <a:xfrm rot="-5400000">
            <a:off x="6130513" y="4508650"/>
            <a:ext cx="150000" cy="806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284766f1685_0_57"/>
          <p:cNvSpPr/>
          <p:nvPr/>
        </p:nvSpPr>
        <p:spPr>
          <a:xfrm>
            <a:off x="290813" y="3549600"/>
            <a:ext cx="2385000" cy="400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284766f1685_0_57"/>
          <p:cNvSpPr txBox="1"/>
          <p:nvPr/>
        </p:nvSpPr>
        <p:spPr>
          <a:xfrm>
            <a:off x="292313" y="3549575"/>
            <a:ext cx="238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Page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g284766f1685_0_57"/>
          <p:cNvSpPr/>
          <p:nvPr/>
        </p:nvSpPr>
        <p:spPr>
          <a:xfrm>
            <a:off x="1403888" y="3317400"/>
            <a:ext cx="150000" cy="258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284766f1685_0_57"/>
          <p:cNvSpPr/>
          <p:nvPr/>
        </p:nvSpPr>
        <p:spPr>
          <a:xfrm rot="-5400000">
            <a:off x="3079538" y="1941625"/>
            <a:ext cx="150000" cy="914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284766f1685_0_57"/>
          <p:cNvSpPr/>
          <p:nvPr/>
        </p:nvSpPr>
        <p:spPr>
          <a:xfrm>
            <a:off x="269563" y="5576475"/>
            <a:ext cx="2385000" cy="400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284766f1685_0_57"/>
          <p:cNvSpPr txBox="1"/>
          <p:nvPr/>
        </p:nvSpPr>
        <p:spPr>
          <a:xfrm>
            <a:off x="530713" y="5576475"/>
            <a:ext cx="18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 Path Progress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g284766f1685_0_57"/>
          <p:cNvSpPr/>
          <p:nvPr/>
        </p:nvSpPr>
        <p:spPr>
          <a:xfrm>
            <a:off x="321713" y="4936300"/>
            <a:ext cx="1091400" cy="400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284766f1685_0_57"/>
          <p:cNvSpPr/>
          <p:nvPr/>
        </p:nvSpPr>
        <p:spPr>
          <a:xfrm>
            <a:off x="810763" y="5303150"/>
            <a:ext cx="140700" cy="336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284766f1685_0_57"/>
          <p:cNvSpPr txBox="1"/>
          <p:nvPr/>
        </p:nvSpPr>
        <p:spPr>
          <a:xfrm>
            <a:off x="282913" y="4959400"/>
            <a:ext cx="1196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Route Retrieval</a:t>
            </a:r>
            <a:endParaRPr b="0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g284766f1685_0_57"/>
          <p:cNvSpPr/>
          <p:nvPr/>
        </p:nvSpPr>
        <p:spPr>
          <a:xfrm>
            <a:off x="792413" y="4605825"/>
            <a:ext cx="150000" cy="357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284766f1685_0_57"/>
          <p:cNvSpPr txBox="1"/>
          <p:nvPr/>
        </p:nvSpPr>
        <p:spPr>
          <a:xfrm>
            <a:off x="1657562" y="4943950"/>
            <a:ext cx="968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User Input</a:t>
            </a:r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g284766f1685_0_57"/>
          <p:cNvSpPr/>
          <p:nvPr/>
        </p:nvSpPr>
        <p:spPr>
          <a:xfrm rot="-9341323">
            <a:off x="3051050" y="2447877"/>
            <a:ext cx="150112" cy="2649425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284766f1685_0_57"/>
          <p:cNvSpPr txBox="1"/>
          <p:nvPr/>
        </p:nvSpPr>
        <p:spPr>
          <a:xfrm>
            <a:off x="822588" y="4215338"/>
            <a:ext cx="131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GPS Retrieval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g284766f1685_0_57"/>
          <p:cNvSpPr/>
          <p:nvPr/>
        </p:nvSpPr>
        <p:spPr>
          <a:xfrm>
            <a:off x="2136688" y="5303150"/>
            <a:ext cx="140700" cy="336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284766f1685_0_57"/>
          <p:cNvSpPr/>
          <p:nvPr/>
        </p:nvSpPr>
        <p:spPr>
          <a:xfrm rot="5400000">
            <a:off x="5885738" y="3459350"/>
            <a:ext cx="150000" cy="348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284766f1685_0_57"/>
          <p:cNvSpPr/>
          <p:nvPr/>
        </p:nvSpPr>
        <p:spPr>
          <a:xfrm>
            <a:off x="6078863" y="3596925"/>
            <a:ext cx="70500" cy="2056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284766f1685_0_57"/>
          <p:cNvSpPr/>
          <p:nvPr/>
        </p:nvSpPr>
        <p:spPr>
          <a:xfrm rot="5400000">
            <a:off x="6265763" y="5466250"/>
            <a:ext cx="70500" cy="444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284766f1685_0_57"/>
          <p:cNvSpPr/>
          <p:nvPr/>
        </p:nvSpPr>
        <p:spPr>
          <a:xfrm>
            <a:off x="7650813" y="5120038"/>
            <a:ext cx="150000" cy="416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84766f1685_0_123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Timeline </a:t>
            </a:r>
            <a:endParaRPr/>
          </a:p>
        </p:txBody>
      </p:sp>
      <p:graphicFrame>
        <p:nvGraphicFramePr>
          <p:cNvPr id="140" name="Google Shape;140;g284766f1685_0_123"/>
          <p:cNvGraphicFramePr/>
          <p:nvPr/>
        </p:nvGraphicFramePr>
        <p:xfrm>
          <a:off x="230909" y="278692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{AE207CB3-770C-4E38-9CE9-FEE6D95734CB}</a:tableStyleId>
              </a:tblPr>
              <a:tblGrid>
                <a:gridCol w="1245350"/>
                <a:gridCol w="1240575"/>
                <a:gridCol w="1242975"/>
                <a:gridCol w="1252525"/>
                <a:gridCol w="1308550"/>
                <a:gridCol w="1182175"/>
                <a:gridCol w="1099200"/>
              </a:tblGrid>
              <a:tr h="1387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Subsystem Designs and Testing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(completed 9/1</a:t>
                      </a:r>
                      <a:r>
                        <a:rPr lang="en-US" sz="1300"/>
                        <a:t>1</a:t>
                      </a:r>
                      <a:r>
                        <a:rPr lang="en-US" sz="1300" u="none" cap="none" strike="noStrike"/>
                        <a:t>)</a:t>
                      </a:r>
                      <a:endParaRPr sz="1300" u="none" cap="none" strike="noStrike"/>
                    </a:p>
                  </a:txBody>
                  <a:tcPr marT="45675" marB="4567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>
                        <a:alpha val="4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Integrate Pathfinder and Movement/Controls and test</a:t>
                      </a:r>
                      <a:br>
                        <a:rPr lang="en-US" sz="1300">
                          <a:solidFill>
                            <a:schemeClr val="dk1"/>
                          </a:solidFill>
                        </a:rPr>
                      </a:br>
                      <a:r>
                        <a:rPr lang="en-US" sz="1300" u="none" cap="none" strike="noStrike"/>
                        <a:t>(</a:t>
                      </a:r>
                      <a:r>
                        <a:rPr lang="en-US" sz="1300"/>
                        <a:t>to complete by 9/20</a:t>
                      </a:r>
                      <a:endParaRPr sz="1300" u="none" cap="none" strike="noStrike"/>
                    </a:p>
                  </a:txBody>
                  <a:tcPr marT="45675" marB="4567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>
                        <a:alpha val="4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Integration with Android App and Raspberry Pi using cellular data</a:t>
                      </a:r>
                      <a:br>
                        <a:rPr lang="en-US" sz="1300">
                          <a:solidFill>
                            <a:schemeClr val="dk1"/>
                          </a:solidFill>
                        </a:rPr>
                      </a:b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(to complete by 10/5)</a:t>
                      </a:r>
                      <a:endParaRPr sz="1300"/>
                    </a:p>
                  </a:txBody>
                  <a:tcPr marT="45675" marB="4567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>
                        <a:alpha val="4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Final Integration </a:t>
                      </a:r>
                      <a:br>
                        <a:rPr lang="en-US" sz="1300" u="none" cap="none" strike="noStrike"/>
                      </a:br>
                      <a:r>
                        <a:rPr lang="en-US" sz="1300" u="none" cap="none" strike="noStrike"/>
                        <a:t>(to complete by 10/15)</a:t>
                      </a:r>
                      <a:endParaRPr sz="1300" u="none" cap="none" strike="noStrike"/>
                    </a:p>
                  </a:txBody>
                  <a:tcPr marT="45675" marB="4567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Systems Test</a:t>
                      </a:r>
                      <a:br>
                        <a:rPr lang="en-US" sz="1300" u="none" cap="none" strike="noStrike"/>
                      </a:br>
                      <a:r>
                        <a:rPr lang="en-US" sz="1300" u="none" cap="none" strike="noStrike"/>
                        <a:t>(to complete by 11/2)</a:t>
                      </a:r>
                      <a:endParaRPr sz="1300" u="none" cap="none" strike="noStrike"/>
                    </a:p>
                  </a:txBody>
                  <a:tcPr marT="45675" marB="4567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Validation</a:t>
                      </a:r>
                      <a:br>
                        <a:rPr lang="en-US" sz="1300" u="none" cap="none" strike="noStrike"/>
                      </a:br>
                      <a:r>
                        <a:rPr lang="en-US" sz="1300" u="none" cap="none" strike="noStrike"/>
                        <a:t>(to complete by 11/26)</a:t>
                      </a:r>
                      <a:endParaRPr sz="1300" u="none" cap="none" strike="noStrike"/>
                    </a:p>
                  </a:txBody>
                  <a:tcPr marT="45675" marB="4567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Demo and Report </a:t>
                      </a:r>
                      <a:br>
                        <a:rPr lang="en-US" sz="1300" u="none" cap="none" strike="noStrike"/>
                      </a:br>
                      <a:r>
                        <a:rPr lang="en-US" sz="1300" u="none" cap="none" strike="noStrike"/>
                        <a:t>(to complete by 12/5)</a:t>
                      </a:r>
                      <a:endParaRPr sz="1300" u="none" cap="none" strike="noStrike"/>
                    </a:p>
                  </a:txBody>
                  <a:tcPr marT="45675" marB="4567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1" name="Google Shape;141;g284766f1685_0_123"/>
          <p:cNvSpPr txBox="1"/>
          <p:nvPr/>
        </p:nvSpPr>
        <p:spPr>
          <a:xfrm>
            <a:off x="341745" y="1705986"/>
            <a:ext cx="908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(G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reen done, yellow underway, red in trouble, white not started)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84766f1685_0_21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Interface and Communication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By Nathan Sommer</a:t>
            </a:r>
            <a:endParaRPr sz="2980"/>
          </a:p>
        </p:txBody>
      </p:sp>
      <p:graphicFrame>
        <p:nvGraphicFramePr>
          <p:cNvPr id="147" name="Google Shape;147;g284766f1685_0_210"/>
          <p:cNvGraphicFramePr/>
          <p:nvPr/>
        </p:nvGraphicFramePr>
        <p:xfrm>
          <a:off x="685800" y="1905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{AE207CB3-770C-4E38-9CE9-FEE6D95734CB}</a:tableStyleId>
              </a:tblPr>
              <a:tblGrid>
                <a:gridCol w="3886200"/>
                <a:gridCol w="4165850"/>
              </a:tblGrid>
              <a:tr h="739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Accomplishments since last update</a:t>
                      </a:r>
                      <a:r>
                        <a:rPr lang="en-US" sz="1800" u="none" cap="none" strike="noStrike"/>
                        <a:t>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30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-"/>
                      </a:pPr>
                      <a:r>
                        <a:rPr lang="en-US" sz="1800"/>
                        <a:t>Created a DDNS hostname to track the IP address of the client using a client application using Dnyu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Created a VPN Server using </a:t>
                      </a:r>
                      <a:r>
                        <a:rPr lang="en-US" sz="1800"/>
                        <a:t>WireGuard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Created a VPC using OpenVPN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Problems:</a:t>
                      </a:r>
                      <a:endParaRPr b="1"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DDNS hostname only works when on same network (Can’t access hostname when on different network)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Wireguard only works when on same network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Currently trying to run the OpenVPN profile on raspberry pi </a:t>
                      </a:r>
                      <a:r>
                        <a:rPr lang="en-US" sz="1800"/>
                        <a:t>(Working with OpenVPN helpdesk)</a:t>
                      </a:r>
                      <a:endParaRPr sz="1800"/>
                    </a:p>
                    <a:p>
                      <a:pPr indent="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Progress:</a:t>
                      </a:r>
                      <a:endParaRPr b="1"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Started Integrating the client code into app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84766f1685_0_215"/>
          <p:cNvSpPr txBox="1"/>
          <p:nvPr>
            <p:ph type="title"/>
          </p:nvPr>
        </p:nvSpPr>
        <p:spPr>
          <a:xfrm>
            <a:off x="609600" y="12015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Interface and Communication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Nathan Sommer</a:t>
            </a:r>
            <a:endParaRPr sz="2980"/>
          </a:p>
        </p:txBody>
      </p:sp>
      <p:pic>
        <p:nvPicPr>
          <p:cNvPr id="153" name="Google Shape;153;g284766f1685_0_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50" y="2031175"/>
            <a:ext cx="8921701" cy="1903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284766f1685_0_215"/>
          <p:cNvPicPr preferRelativeResize="0"/>
          <p:nvPr/>
        </p:nvPicPr>
        <p:blipFill rotWithShape="1">
          <a:blip r:embed="rId4">
            <a:alphaModFix/>
          </a:blip>
          <a:srcRect b="42494" l="19679" r="36925" t="17420"/>
          <a:stretch/>
        </p:blipFill>
        <p:spPr>
          <a:xfrm>
            <a:off x="111150" y="3934400"/>
            <a:ext cx="3208800" cy="207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284766f1685_0_2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19950" y="3934400"/>
            <a:ext cx="1937151" cy="292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284766f1685_0_2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75750" y="3960300"/>
            <a:ext cx="2473319" cy="277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284766f1685_0_2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64469" y="2031176"/>
            <a:ext cx="2325730" cy="19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84766f1685_0_223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Pathfinding and Navigation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Arkadi Zhanov</a:t>
            </a:r>
            <a:endParaRPr sz="2980"/>
          </a:p>
        </p:txBody>
      </p:sp>
      <p:graphicFrame>
        <p:nvGraphicFramePr>
          <p:cNvPr id="163" name="Google Shape;163;g284766f1685_0_223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{AE207CB3-770C-4E38-9CE9-FEE6D95734CB}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Accomplishments since last update</a:t>
                      </a:r>
                      <a:r>
                        <a:rPr lang="en-US" sz="1800" u="none" cap="none" strike="noStrike"/>
                        <a:t>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25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Pathfinder integrated with the Movement/Control subsystem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Developed algorithm and framework </a:t>
                      </a:r>
                      <a:r>
                        <a:rPr lang="en-US" sz="1800"/>
                        <a:t>obstacle</a:t>
                      </a:r>
                      <a:r>
                        <a:rPr lang="en-US" sz="1800"/>
                        <a:t> avoidance code which is integrated with the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Movement/Control subsystem 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Created a common case obstacle avoidance testbench to validate functionality 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       Problems:</a:t>
                      </a:r>
                      <a:endParaRPr b="1"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Identify best weights and weight vector orders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       Ongoing </a:t>
                      </a: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Progress: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Continue testing obstacle avoidance by adding more test cases to testbench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Finish adjusting obstacle avoidance code as needed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Final validation of obstacle avoidance code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Complete final integration into Movement/Control subsystem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84766f1685_0_228"/>
          <p:cNvSpPr txBox="1"/>
          <p:nvPr>
            <p:ph type="title"/>
          </p:nvPr>
        </p:nvSpPr>
        <p:spPr>
          <a:xfrm>
            <a:off x="609600" y="12015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Pathfinding and Navigation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Arkadi Zhanov </a:t>
            </a:r>
            <a:endParaRPr sz="2980"/>
          </a:p>
        </p:txBody>
      </p:sp>
      <p:pic>
        <p:nvPicPr>
          <p:cNvPr id="169" name="Google Shape;169;g284766f1685_0_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84925"/>
            <a:ext cx="2317374" cy="407307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284766f1685_0_228"/>
          <p:cNvSpPr txBox="1"/>
          <p:nvPr/>
        </p:nvSpPr>
        <p:spPr>
          <a:xfrm>
            <a:off x="0" y="2048725"/>
            <a:ext cx="22170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Potential Obstacles and Desired Direction Based on Position</a:t>
            </a:r>
            <a:endParaRPr/>
          </a:p>
        </p:txBody>
      </p:sp>
      <p:sp>
        <p:nvSpPr>
          <p:cNvPr id="171" name="Google Shape;171;g284766f1685_0_228"/>
          <p:cNvSpPr txBox="1"/>
          <p:nvPr/>
        </p:nvSpPr>
        <p:spPr>
          <a:xfrm>
            <a:off x="0" y="5920275"/>
            <a:ext cx="22170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 down view of sensor layout</a:t>
            </a:r>
            <a:endParaRPr/>
          </a:p>
        </p:txBody>
      </p:sp>
      <p:graphicFrame>
        <p:nvGraphicFramePr>
          <p:cNvPr id="172" name="Google Shape;172;g284766f1685_0_228"/>
          <p:cNvGraphicFramePr/>
          <p:nvPr/>
        </p:nvGraphicFramePr>
        <p:xfrm>
          <a:off x="2578250" y="2784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{E64FE91A-BFE1-4436-8C70-628420A233C0}</a:tableStyleId>
              </a:tblPr>
              <a:tblGrid>
                <a:gridCol w="715150"/>
                <a:gridCol w="796550"/>
                <a:gridCol w="1963075"/>
              </a:tblGrid>
              <a:tr h="510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Cases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Type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Sensor Order (Highest to least effect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Hard Left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R1, R2, M, L1, L2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Left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R2, R1, M, L1, L2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Straight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M, (L1/R1), (L2/R2)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Right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L2, L1, M, R1, R2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10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Hard Right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L1, L2, M R1, R2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3" name="Google Shape;173;g284766f1685_0_228"/>
          <p:cNvSpPr txBox="1"/>
          <p:nvPr/>
        </p:nvSpPr>
        <p:spPr>
          <a:xfrm>
            <a:off x="0" y="1730225"/>
            <a:ext cx="28137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Obstacle Avoidance Overview</a:t>
            </a:r>
            <a:endParaRPr b="1"/>
          </a:p>
        </p:txBody>
      </p:sp>
      <p:sp>
        <p:nvSpPr>
          <p:cNvPr id="174" name="Google Shape;174;g284766f1685_0_228"/>
          <p:cNvSpPr txBox="1"/>
          <p:nvPr/>
        </p:nvSpPr>
        <p:spPr>
          <a:xfrm>
            <a:off x="2586600" y="2210850"/>
            <a:ext cx="34749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Vector Determination and Case Classifier Table</a:t>
            </a:r>
            <a:endParaRPr b="1"/>
          </a:p>
        </p:txBody>
      </p:sp>
      <p:pic>
        <p:nvPicPr>
          <p:cNvPr id="175" name="Google Shape;175;g284766f1685_0_2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6325" y="2577927"/>
            <a:ext cx="2777700" cy="428006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284766f1685_0_228"/>
          <p:cNvSpPr txBox="1"/>
          <p:nvPr/>
        </p:nvSpPr>
        <p:spPr>
          <a:xfrm>
            <a:off x="6266325" y="1817600"/>
            <a:ext cx="27777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Sample Output From Classifier for Obstacle Avoidance</a:t>
            </a:r>
            <a:endParaRPr b="1"/>
          </a:p>
        </p:txBody>
      </p:sp>
      <p:sp>
        <p:nvSpPr>
          <p:cNvPr id="177" name="Google Shape;177;g284766f1685_0_228"/>
          <p:cNvSpPr txBox="1"/>
          <p:nvPr/>
        </p:nvSpPr>
        <p:spPr>
          <a:xfrm>
            <a:off x="2595350" y="5898500"/>
            <a:ext cx="34518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table is used to determine weight and set up weight vectors for the cases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84766f1685_0_236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Navigation/Movement/Control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Nikolai Paderin</a:t>
            </a:r>
            <a:endParaRPr sz="2980"/>
          </a:p>
        </p:txBody>
      </p:sp>
      <p:graphicFrame>
        <p:nvGraphicFramePr>
          <p:cNvPr id="183" name="Google Shape;183;g284766f1685_0_236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{AE207CB3-770C-4E38-9CE9-FEE6D95734CB}</a:tableStyleId>
              </a:tblPr>
              <a:tblGrid>
                <a:gridCol w="3886200"/>
                <a:gridCol w="3886200"/>
              </a:tblGrid>
              <a:tr h="652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Accomplishments since last update</a:t>
                      </a:r>
                      <a:r>
                        <a:rPr lang="en-US" sz="1800" u="none" cap="none" strike="noStrike"/>
                        <a:t>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12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4253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Node Navigation completed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-</a:t>
                      </a: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Able to seek nodes autonomously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 -Segmented </a:t>
                      </a: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movements</a:t>
                      </a: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 resolution in terms of location and direction(0.1 meter segmentations)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Integration with other subsystem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-Able to orient itself towards other nodes and navigate towards nodes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-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Fixed issues with Rover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 -⅓ chance of misfire command 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 -movement refined to reduce over/undercompensation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-re-allocated sensors to allow for greater object resolution detection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Object Avoidance integration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500"/>
                        <a:t>-Adding corner cases to account for niche cases</a:t>
                      </a:r>
                      <a:endParaRPr sz="15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500"/>
                        <a:t>-account for road angles</a:t>
                      </a:r>
                      <a:endParaRPr sz="15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4G Hat</a:t>
                      </a:r>
                      <a:endParaRPr sz="15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500"/>
                        <a:t>-Test out GPS accuracy + Precision</a:t>
                      </a:r>
                      <a:endParaRPr sz="15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500"/>
                        <a:t>-Test Internet connectivity</a:t>
                      </a:r>
                      <a:endParaRPr sz="15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500"/>
                        <a:t>-Send and </a:t>
                      </a:r>
                      <a:r>
                        <a:rPr lang="en-US" sz="1500"/>
                        <a:t>receive</a:t>
                      </a:r>
                      <a:r>
                        <a:rPr lang="en-US" sz="1500"/>
                        <a:t> instructions from application</a:t>
                      </a:r>
                      <a:endParaRPr sz="15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5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5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2013-06-18T16:37:55Z</dcterms:created>
  <dc:creator>Nowka, Kevin J.</dc:creator>
</cp:coreProperties>
</file>