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256" r:id="rId2"/>
    <p:sldId id="272" r:id="rId3"/>
    <p:sldId id="278" r:id="rId4"/>
    <p:sldId id="282" r:id="rId5"/>
    <p:sldId id="285" r:id="rId6"/>
    <p:sldId id="286" r:id="rId7"/>
    <p:sldId id="287" r:id="rId8"/>
    <p:sldId id="284"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7E0C40-4ADB-4B23-88D3-94A0E98CFFCD}">
          <p14:sldIdLst>
            <p14:sldId id="256"/>
            <p14:sldId id="272"/>
            <p14:sldId id="278"/>
            <p14:sldId id="282"/>
            <p14:sldId id="285"/>
            <p14:sldId id="286"/>
            <p14:sldId id="287"/>
            <p14:sldId id="284"/>
          </p14:sldIdLst>
        </p14:section>
        <p14:section name="Untitled Section" id="{5930A939-6265-4BC5-8BFB-7A31C5DDB4CF}">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599" autoAdjust="0"/>
  </p:normalViewPr>
  <p:slideViewPr>
    <p:cSldViewPr>
      <p:cViewPr varScale="1">
        <p:scale>
          <a:sx n="72" d="100"/>
          <a:sy n="72" d="100"/>
        </p:scale>
        <p:origin x="672" y="7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2/23/2018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2/23/2018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2/23/2018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2/23/2018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2/23/2018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2/23/2018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2/23/2018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2/23/2018</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2/23/2018</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2/23/2018</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2/23/2018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2/23/2018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2/23/2018</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2" y="1295399"/>
            <a:ext cx="9144000" cy="2971801"/>
          </a:xfrm>
        </p:spPr>
        <p:txBody>
          <a:bodyPr/>
          <a:lstStyle/>
          <a:p>
            <a:r>
              <a:rPr lang="en-US" sz="2400" dirty="0" err="1">
                <a:solidFill>
                  <a:srgbClr val="FF0000"/>
                </a:solidFill>
              </a:rPr>
              <a:t>Attacks,Mitigation</a:t>
            </a:r>
            <a:r>
              <a:rPr lang="en-US" sz="2400" dirty="0">
                <a:solidFill>
                  <a:srgbClr val="FF0000"/>
                </a:solidFill>
              </a:rPr>
              <a:t> </a:t>
            </a:r>
            <a:r>
              <a:rPr lang="en-US" sz="2400" dirty="0">
                <a:solidFill>
                  <a:schemeClr val="accent1">
                    <a:lumMod val="75000"/>
                  </a:schemeClr>
                </a:solidFill>
              </a:rPr>
              <a:t>&amp;</a:t>
            </a:r>
            <a:r>
              <a:rPr lang="en-US" sz="2400" dirty="0">
                <a:solidFill>
                  <a:srgbClr val="FF0000"/>
                </a:solidFill>
              </a:rPr>
              <a:t> </a:t>
            </a:r>
            <a:r>
              <a:rPr lang="en-US" sz="2400" dirty="0">
                <a:solidFill>
                  <a:srgbClr val="00B050"/>
                </a:solidFill>
              </a:rPr>
              <a:t>Application to Business</a:t>
            </a:r>
            <a:br>
              <a:rPr lang="en-US" dirty="0"/>
            </a:br>
            <a:r>
              <a:rPr lang="en-US" dirty="0"/>
              <a:t>           </a:t>
            </a:r>
            <a:r>
              <a:rPr lang="en-US" sz="3600" dirty="0"/>
              <a:t>By</a:t>
            </a:r>
            <a:br>
              <a:rPr lang="en-US" dirty="0"/>
            </a:br>
            <a:r>
              <a:rPr lang="en-US" dirty="0"/>
              <a:t>   Team Vulnerable Geeks</a:t>
            </a:r>
          </a:p>
        </p:txBody>
      </p:sp>
      <p:sp>
        <p:nvSpPr>
          <p:cNvPr id="3" name="Subtitle 2"/>
          <p:cNvSpPr>
            <a:spLocks noGrp="1"/>
          </p:cNvSpPr>
          <p:nvPr>
            <p:ph type="body" idx="1"/>
          </p:nvPr>
        </p:nvSpPr>
        <p:spPr/>
        <p:txBody>
          <a:bodyPr>
            <a:noAutofit/>
          </a:bodyPr>
          <a:lstStyle/>
          <a:p>
            <a:pPr marL="342900" indent="-342900">
              <a:buFont typeface="Wingdings" panose="05000000000000000000" pitchFamily="2" charset="2"/>
              <a:buChar char="§"/>
            </a:pPr>
            <a:r>
              <a:rPr lang="en-US" dirty="0"/>
              <a:t>Azhar Ali</a:t>
            </a:r>
          </a:p>
          <a:p>
            <a:pPr marL="342900" indent="-342900">
              <a:buFont typeface="Wingdings" panose="05000000000000000000" pitchFamily="2" charset="2"/>
              <a:buChar char="§"/>
            </a:pPr>
            <a:r>
              <a:rPr lang="en-US" dirty="0"/>
              <a:t>Aryan Singh                                                 Quantum School </a:t>
            </a:r>
            <a:r>
              <a:rPr lang="en-US"/>
              <a:t>of  Technology</a:t>
            </a:r>
            <a:endParaRPr lang="en-US" dirty="0"/>
          </a:p>
          <a:p>
            <a:pPr marL="342900" indent="-342900">
              <a:buFont typeface="Wingdings" panose="05000000000000000000" pitchFamily="2" charset="2"/>
              <a:buChar char="§"/>
            </a:pPr>
            <a:r>
              <a:rPr lang="en-US" dirty="0" err="1"/>
              <a:t>Anamol</a:t>
            </a:r>
            <a:r>
              <a:rPr lang="en-US" dirty="0"/>
              <a:t> Kumar                                                                Second Year</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4011" y="0"/>
            <a:ext cx="1674813" cy="810100"/>
          </a:xfrm>
          <a:prstGeom prst="rect">
            <a:avLst/>
          </a:prstGeom>
        </p:spPr>
      </p:pic>
      <p:pic>
        <p:nvPicPr>
          <p:cNvPr id="6" name="Picture 5"/>
          <p:cNvPicPr>
            <a:picLocks noChangeAspect="1"/>
          </p:cNvPicPr>
          <p:nvPr/>
        </p:nvPicPr>
        <p:blipFill>
          <a:blip r:embed="rId3"/>
          <a:stretch>
            <a:fillRect/>
          </a:stretch>
        </p:blipFill>
        <p:spPr>
          <a:xfrm>
            <a:off x="2665412" y="304800"/>
            <a:ext cx="6553200" cy="2628580"/>
          </a:xfrm>
          <a:prstGeom prst="rect">
            <a:avLst/>
          </a:prstGeom>
        </p:spPr>
      </p:pic>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solidFill>
                  <a:srgbClr val="00B0F0"/>
                </a:solidFill>
              </a:rPr>
              <a:t>      Problem Statement (Introduction)</a:t>
            </a:r>
          </a:p>
        </p:txBody>
      </p:sp>
      <p:sp>
        <p:nvSpPr>
          <p:cNvPr id="3" name="Content Placeholder 2"/>
          <p:cNvSpPr>
            <a:spLocks noGrp="1"/>
          </p:cNvSpPr>
          <p:nvPr>
            <p:ph idx="4294967295"/>
          </p:nvPr>
        </p:nvSpPr>
        <p:spPr>
          <a:xfrm>
            <a:off x="6475412" y="1752600"/>
            <a:ext cx="5562599" cy="4876799"/>
          </a:xfrm>
        </p:spPr>
        <p:txBody>
          <a:bodyPr>
            <a:normAutofit fontScale="85000" lnSpcReduction="20000"/>
          </a:bodyPr>
          <a:lstStyle/>
          <a:p>
            <a:r>
              <a:rPr lang="en-US" dirty="0"/>
              <a:t>Cross-Site Request Forgery (CSRF) is an attack that forces an end user to execute unwanted actions on a web application in which they're currently authenticated. </a:t>
            </a:r>
          </a:p>
          <a:p>
            <a:r>
              <a:rPr lang="en-US" dirty="0"/>
              <a:t>CSRF attacks specifically target state-changing requests, not theft of data, since the attacker has no way to see the response to the forged request.</a:t>
            </a:r>
          </a:p>
          <a:p>
            <a:r>
              <a:rPr lang="en-US" dirty="0"/>
              <a:t>CSRF is done with a little help of social engineering (such as sending a link via email or chat), an attacker may trick the users of a web application into executing actions of the attacker's choosing.</a:t>
            </a:r>
          </a:p>
          <a:p>
            <a:r>
              <a:rPr lang="en-US" dirty="0"/>
              <a:t> If the victim is a normal user, a successful CSRF attack can force the user to perform state changing requests like transferring funds, changing their email address, and so forth.</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4011" y="0"/>
            <a:ext cx="1674813" cy="823163"/>
          </a:xfrm>
          <a:prstGeom prst="rect">
            <a:avLst/>
          </a:prstGeom>
        </p:spPr>
      </p:pic>
      <p:pic>
        <p:nvPicPr>
          <p:cNvPr id="7" name="Picture Placeholder 6"/>
          <p:cNvPicPr>
            <a:picLocks noChangeAspect="1"/>
          </p:cNvPicPr>
          <p:nvPr/>
        </p:nvPicPr>
        <p:blipFill>
          <a:blip r:embed="rId3">
            <a:extLst>
              <a:ext uri="{28A0092B-C50C-407E-A947-70E740481C1C}">
                <a14:useLocalDpi xmlns:a14="http://schemas.microsoft.com/office/drawing/2010/main" val="0"/>
              </a:ext>
            </a:extLst>
          </a:blip>
          <a:srcRect t="2469" b="2469"/>
          <a:stretch>
            <a:fillRect/>
          </a:stretch>
        </p:blipFill>
        <p:spPr>
          <a:xfrm>
            <a:off x="74612" y="1635352"/>
            <a:ext cx="6248400" cy="4994047"/>
          </a:xfrm>
          <a:prstGeom prst="rect">
            <a:avLst/>
          </a:prstGeom>
        </p:spPr>
      </p:pic>
    </p:spTree>
    <p:extLst>
      <p:ext uri="{BB962C8B-B14F-4D97-AF65-F5344CB8AC3E}">
        <p14:creationId xmlns:p14="http://schemas.microsoft.com/office/powerpoint/2010/main" val="312472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solidFill>
                  <a:srgbClr val="00B0F0"/>
                </a:solidFill>
              </a:rPr>
              <a:t>      Hack Demo</a:t>
            </a:r>
          </a:p>
        </p:txBody>
      </p:sp>
      <p:sp>
        <p:nvSpPr>
          <p:cNvPr id="3" name="Content Placeholder 2"/>
          <p:cNvSpPr>
            <a:spLocks noGrp="1"/>
          </p:cNvSpPr>
          <p:nvPr>
            <p:ph idx="1"/>
          </p:nvPr>
        </p:nvSpPr>
        <p:spPr>
          <a:xfrm>
            <a:off x="74612" y="1905000"/>
            <a:ext cx="12039600" cy="4876800"/>
          </a:xfrm>
        </p:spPr>
        <p:txBody>
          <a:bodyPr>
            <a:normAutofit/>
          </a:bodyPr>
          <a:lstStyle/>
          <a:p>
            <a:pPr algn="just"/>
            <a:r>
              <a:rPr lang="en-US" sz="2000" dirty="0"/>
              <a:t>For CSRF to be executed a website has to be vulnerable to this attack, sending  the requests by the GET method. </a:t>
            </a:r>
          </a:p>
          <a:p>
            <a:pPr algn="just"/>
            <a:r>
              <a:rPr lang="en-US" sz="2000" dirty="0"/>
              <a:t>This attack takes advantage of the fact that neither the browser nor the web-server verifies whether the request submitted is from authenticated user or man in the middle.</a:t>
            </a:r>
          </a:p>
          <a:p>
            <a:pPr algn="just"/>
            <a:r>
              <a:rPr lang="en-US" sz="2000" dirty="0"/>
              <a:t>Profiling of the victim will be done using various social media platforms, learning about the likes and dislikes of the victims(OSINT).</a:t>
            </a:r>
          </a:p>
          <a:p>
            <a:pPr algn="just"/>
            <a:r>
              <a:rPr lang="en-US" sz="2000" dirty="0"/>
              <a:t>The attacker will use social engineering to entice the end user into clicking over a forged link to buy something.</a:t>
            </a:r>
          </a:p>
          <a:p>
            <a:pPr algn="just"/>
            <a:r>
              <a:rPr lang="en-US" sz="2000" dirty="0"/>
              <a:t>This forged link will be used to transfer the funds to the attacker. This is how we will demonstrate CSRF attack.</a:t>
            </a:r>
          </a:p>
          <a:p>
            <a:pPr algn="just"/>
            <a:r>
              <a:rPr lang="en-US" sz="2000" dirty="0"/>
              <a:t>We can prevent CSRF attacks by using 2 factor authentication to use re-CAPTCHA and re-verify the authenticity of the user.</a:t>
            </a:r>
          </a:p>
          <a:p>
            <a:pPr algn="just"/>
            <a:r>
              <a:rPr lang="en-US" sz="2000" dirty="0"/>
              <a:t>After verifying the re-Captcha a dynamic date and time will be generated along with the session id, which will verify the authenticated session id which was generated by the authenticated user only not by the  attackers.</a:t>
            </a:r>
          </a:p>
          <a:p>
            <a:pPr algn="just"/>
            <a:endParaRPr lang="en-US" sz="2000" dirty="0"/>
          </a:p>
          <a:p>
            <a:pPr algn="just"/>
            <a:endParaRPr lang="en-US" sz="2000" dirty="0"/>
          </a:p>
          <a:p>
            <a:pPr algn="just"/>
            <a:endParaRPr lang="en-US" sz="2000"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4011" y="0"/>
            <a:ext cx="1674813" cy="823163"/>
          </a:xfrm>
          <a:prstGeom prst="rect">
            <a:avLst/>
          </a:prstGeom>
        </p:spPr>
      </p:pic>
    </p:spTree>
    <p:extLst>
      <p:ext uri="{BB962C8B-B14F-4D97-AF65-F5344CB8AC3E}">
        <p14:creationId xmlns:p14="http://schemas.microsoft.com/office/powerpoint/2010/main" val="2253065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a:solidFill>
                  <a:srgbClr val="00B0F0"/>
                </a:solidFill>
              </a:rPr>
              <a:t>   Live Demo</a:t>
            </a:r>
            <a:br>
              <a:rPr lang="en-US" sz="8000" dirty="0">
                <a:solidFill>
                  <a:srgbClr val="00B0F0"/>
                </a:solidFill>
              </a:rPr>
            </a:br>
            <a:r>
              <a:rPr lang="en-US" sz="4800" dirty="0">
                <a:solidFill>
                  <a:srgbClr val="00B0F0"/>
                </a:solidFill>
              </a:rPr>
              <a:t>Being shown on Projector</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4011" y="0"/>
            <a:ext cx="1674813" cy="823163"/>
          </a:xfrm>
          <a:prstGeom prst="rect">
            <a:avLst/>
          </a:prstGeom>
        </p:spPr>
      </p:pic>
    </p:spTree>
    <p:extLst>
      <p:ext uri="{BB962C8B-B14F-4D97-AF65-F5344CB8AC3E}">
        <p14:creationId xmlns:p14="http://schemas.microsoft.com/office/powerpoint/2010/main" val="141468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solidFill>
                  <a:srgbClr val="00B0F0"/>
                </a:solidFill>
              </a:rPr>
              <a:t>      Our Solution</a:t>
            </a:r>
          </a:p>
        </p:txBody>
      </p:sp>
      <p:sp>
        <p:nvSpPr>
          <p:cNvPr id="3" name="Content Placeholder 2"/>
          <p:cNvSpPr>
            <a:spLocks noGrp="1"/>
          </p:cNvSpPr>
          <p:nvPr>
            <p:ph idx="1"/>
          </p:nvPr>
        </p:nvSpPr>
        <p:spPr>
          <a:xfrm>
            <a:off x="150812" y="1905000"/>
            <a:ext cx="11887200" cy="4800600"/>
          </a:xfrm>
        </p:spPr>
        <p:txBody>
          <a:bodyPr>
            <a:normAutofit/>
          </a:bodyPr>
          <a:lstStyle/>
          <a:p>
            <a:pPr algn="just">
              <a:buFont typeface="Wingdings" panose="05000000000000000000" pitchFamily="2" charset="2"/>
              <a:buChar char="q"/>
            </a:pPr>
            <a:r>
              <a:rPr lang="en-US" dirty="0"/>
              <a:t>The solution which we developed to prevent CSRF attack is</a:t>
            </a:r>
          </a:p>
          <a:p>
            <a:pPr marL="0" indent="0" algn="just">
              <a:buNone/>
            </a:pPr>
            <a:endParaRPr lang="en-US" sz="2000" dirty="0"/>
          </a:p>
          <a:p>
            <a:pPr algn="just">
              <a:buFont typeface="Wingdings" panose="05000000000000000000" pitchFamily="2" charset="2"/>
              <a:buChar char="Ø"/>
            </a:pPr>
            <a:r>
              <a:rPr lang="en-US" sz="2100" dirty="0"/>
              <a:t>Re-CAPTCHA</a:t>
            </a:r>
          </a:p>
          <a:p>
            <a:pPr algn="just">
              <a:buFont typeface="Wingdings" panose="05000000000000000000" pitchFamily="2" charset="2"/>
              <a:buChar char="§"/>
            </a:pPr>
            <a:r>
              <a:rPr lang="en-US" sz="1900" dirty="0"/>
              <a:t>reCAPTCHA is a free service that protects our site from spam and abuse.</a:t>
            </a:r>
          </a:p>
          <a:p>
            <a:pPr algn="just">
              <a:buFont typeface="Wingdings" panose="05000000000000000000" pitchFamily="2" charset="2"/>
              <a:buChar char="§"/>
            </a:pPr>
            <a:r>
              <a:rPr lang="en-US" sz="1900" dirty="0"/>
              <a:t> It uses advanced risk analysis techniques to tell humans and bots apart. </a:t>
            </a:r>
          </a:p>
          <a:p>
            <a:pPr algn="just">
              <a:buFont typeface="Wingdings" panose="05000000000000000000" pitchFamily="2" charset="2"/>
              <a:buChar char="§"/>
            </a:pPr>
            <a:r>
              <a:rPr lang="en-US" sz="1900" dirty="0"/>
              <a:t>With the new API, a significant number of our valid human users will pass the reCAPTCHA challenge without having to solve a CAPTCHA, reCAPTCHA comes in the form of a widget that we can easily add to our site pages to prevent CSRF attack. </a:t>
            </a:r>
          </a:p>
          <a:p>
            <a:pPr algn="just">
              <a:buFont typeface="Wingdings" panose="05000000000000000000" pitchFamily="2" charset="2"/>
              <a:buChar char="§"/>
            </a:pPr>
            <a:endParaRPr lang="en-US" sz="2000" dirty="0"/>
          </a:p>
          <a:p>
            <a:pPr algn="just">
              <a:buFont typeface="Wingdings" panose="05000000000000000000" pitchFamily="2" charset="2"/>
              <a:buChar char="§"/>
            </a:pPr>
            <a:endParaRPr lang="en-US" sz="2000"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4011" y="0"/>
            <a:ext cx="1674813" cy="823163"/>
          </a:xfrm>
          <a:prstGeom prst="rect">
            <a:avLst/>
          </a:prstGeom>
        </p:spPr>
      </p:pic>
    </p:spTree>
    <p:extLst>
      <p:ext uri="{BB962C8B-B14F-4D97-AF65-F5344CB8AC3E}">
        <p14:creationId xmlns:p14="http://schemas.microsoft.com/office/powerpoint/2010/main" val="3872888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29BDC1A-36B0-4297-B210-92E8AB7DDA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912" y="36444"/>
            <a:ext cx="11049000" cy="1447800"/>
          </a:xfrm>
        </p:spPr>
      </p:pic>
      <p:sp>
        <p:nvSpPr>
          <p:cNvPr id="7" name="Title 1">
            <a:extLst>
              <a:ext uri="{FF2B5EF4-FFF2-40B4-BE49-F238E27FC236}">
                <a16:creationId xmlns:a16="http://schemas.microsoft.com/office/drawing/2014/main" id="{9CBAE260-53E9-4172-B203-3D5B5C51BBE3}"/>
              </a:ext>
            </a:extLst>
          </p:cNvPr>
          <p:cNvSpPr txBox="1">
            <a:spLocks/>
          </p:cNvSpPr>
          <p:nvPr/>
        </p:nvSpPr>
        <p:spPr>
          <a:xfrm>
            <a:off x="301625" y="2362200"/>
            <a:ext cx="11887200" cy="29718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342900" indent="-342900">
              <a:buFont typeface="Wingdings" panose="05000000000000000000" pitchFamily="2" charset="2"/>
              <a:buChar char="§"/>
            </a:pPr>
            <a:r>
              <a:rPr lang="en-US" sz="2000" dirty="0"/>
              <a:t>As the re-CAPTCHA generates a unique response on every verification, therefore the attacker can’t use that get response for CSRF attack.</a:t>
            </a:r>
            <a:br>
              <a:rPr lang="en-US" sz="2000" dirty="0"/>
            </a:br>
            <a:br>
              <a:rPr lang="en-US" sz="2000" dirty="0"/>
            </a:br>
            <a:r>
              <a:rPr lang="en-US" sz="2000" dirty="0"/>
              <a:t>A live demo is being shown here on the projector.</a:t>
            </a:r>
            <a:br>
              <a:rPr lang="en-US" sz="2000" dirty="0"/>
            </a:br>
            <a:br>
              <a:rPr lang="en-US" sz="2000" dirty="0"/>
            </a:br>
            <a:br>
              <a:rPr lang="en-US" sz="2000" dirty="0"/>
            </a:br>
            <a:br>
              <a:rPr lang="en-US" sz="2000" dirty="0"/>
            </a:br>
            <a:br>
              <a:rPr lang="en-US" sz="2000" dirty="0"/>
            </a:br>
            <a:br>
              <a:rPr lang="en-US" sz="2000" dirty="0"/>
            </a:br>
            <a:r>
              <a:rPr lang="en-US" sz="2000" dirty="0"/>
              <a:t> </a:t>
            </a:r>
            <a:endParaRPr lang="en-IN" sz="2000" dirty="0"/>
          </a:p>
        </p:txBody>
      </p:sp>
    </p:spTree>
    <p:extLst>
      <p:ext uri="{BB962C8B-B14F-4D97-AF65-F5344CB8AC3E}">
        <p14:creationId xmlns:p14="http://schemas.microsoft.com/office/powerpoint/2010/main" val="4057285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solidFill>
                  <a:srgbClr val="00B0F0"/>
                </a:solidFill>
              </a:rPr>
              <a:t>     </a:t>
            </a:r>
            <a:r>
              <a:rPr lang="en-IN" sz="5400" b="1" dirty="0">
                <a:solidFill>
                  <a:srgbClr val="00B0F0"/>
                </a:solidFill>
              </a:rPr>
              <a:t>SECURITY ASPECT</a:t>
            </a:r>
            <a:endParaRPr lang="en-US" sz="5400" dirty="0">
              <a:solidFill>
                <a:srgbClr val="00B0F0"/>
              </a:solidFill>
            </a:endParaRPr>
          </a:p>
        </p:txBody>
      </p:sp>
      <p:sp>
        <p:nvSpPr>
          <p:cNvPr id="3" name="Content Placeholder 2"/>
          <p:cNvSpPr>
            <a:spLocks noGrp="1"/>
          </p:cNvSpPr>
          <p:nvPr>
            <p:ph idx="1"/>
          </p:nvPr>
        </p:nvSpPr>
        <p:spPr>
          <a:xfrm>
            <a:off x="74612" y="1905000"/>
            <a:ext cx="12039600" cy="4876800"/>
          </a:xfrm>
        </p:spPr>
        <p:txBody>
          <a:bodyPr>
            <a:normAutofit/>
          </a:bodyPr>
          <a:lstStyle/>
          <a:p>
            <a:pPr algn="just"/>
            <a:r>
              <a:rPr lang="en-US" sz="2000" dirty="0"/>
              <a:t>In new Start-ups, the developer team as well as designers are mainly focusing on the product  to be delivered to the customers and they don’t go through the technical aspect of the payment, how it is </a:t>
            </a:r>
            <a:r>
              <a:rPr lang="en-US" sz="2000" dirty="0" err="1"/>
              <a:t>happened,and</a:t>
            </a:r>
            <a:r>
              <a:rPr lang="en-US" sz="2000" dirty="0"/>
              <a:t> which payment Gate way is being used for the transaction .</a:t>
            </a:r>
          </a:p>
          <a:p>
            <a:pPr algn="just"/>
            <a:r>
              <a:rPr lang="en-US" sz="2000" dirty="0"/>
              <a:t>As most of the Payment Gate way  are vulnerable and can be easily hacked.</a:t>
            </a:r>
          </a:p>
          <a:p>
            <a:pPr algn="just"/>
            <a:r>
              <a:rPr lang="en-US" sz="2000" dirty="0"/>
              <a:t>Due to Vulnerability of the Web application  the security expectation of the web application decreases and the  CSRF attack can be done easily.</a:t>
            </a:r>
          </a:p>
          <a:p>
            <a:pPr algn="just"/>
            <a:r>
              <a:rPr lang="en-US" sz="2000" dirty="0"/>
              <a:t>So Using the re-CAPTCHA in the web application we can prevent the CSRF attack easily.</a:t>
            </a:r>
          </a:p>
          <a:p>
            <a:pPr algn="just"/>
            <a:endParaRPr lang="en-US" sz="2000"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4011" y="0"/>
            <a:ext cx="1674813" cy="823163"/>
          </a:xfrm>
          <a:prstGeom prst="rect">
            <a:avLst/>
          </a:prstGeom>
        </p:spPr>
      </p:pic>
    </p:spTree>
    <p:extLst>
      <p:ext uri="{BB962C8B-B14F-4D97-AF65-F5344CB8AC3E}">
        <p14:creationId xmlns:p14="http://schemas.microsoft.com/office/powerpoint/2010/main" val="298210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a:solidFill>
                  <a:srgbClr val="00B0F0"/>
                </a:solidFill>
              </a:rPr>
              <a:t>     Thank You</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4011" y="0"/>
            <a:ext cx="1674813" cy="823163"/>
          </a:xfrm>
          <a:prstGeom prst="rect">
            <a:avLst/>
          </a:prstGeom>
        </p:spPr>
      </p:pic>
    </p:spTree>
    <p:extLst>
      <p:ext uri="{BB962C8B-B14F-4D97-AF65-F5344CB8AC3E}">
        <p14:creationId xmlns:p14="http://schemas.microsoft.com/office/powerpoint/2010/main" val="1695584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551</TotalTime>
  <Words>565</Words>
  <Application>Microsoft Office PowerPoint</Application>
  <PresentationFormat>Custom</PresentationFormat>
  <Paragraphs>33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Consolas</vt:lpstr>
      <vt:lpstr>Corbel</vt:lpstr>
      <vt:lpstr>Wingdings</vt:lpstr>
      <vt:lpstr>Chalkboard 16x9</vt:lpstr>
      <vt:lpstr>Attacks,Mitigation &amp; Application to Business            By    Team Vulnerable Geeks</vt:lpstr>
      <vt:lpstr>      Problem Statement (Introduction)</vt:lpstr>
      <vt:lpstr>      Hack Demo</vt:lpstr>
      <vt:lpstr>   Live Demo Being shown on Projector</vt:lpstr>
      <vt:lpstr>      Our Solution</vt:lpstr>
      <vt:lpstr>PowerPoint Presentation</vt:lpstr>
      <vt:lpstr>     SECURITY ASPECT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Vulnerable Geeks</dc:title>
  <dc:creator>Admin</dc:creator>
  <cp:lastModifiedBy>Admin</cp:lastModifiedBy>
  <cp:revision>54</cp:revision>
  <dcterms:created xsi:type="dcterms:W3CDTF">2018-02-15T19:27:28Z</dcterms:created>
  <dcterms:modified xsi:type="dcterms:W3CDTF">2018-02-23T06:57:40Z</dcterms:modified>
</cp:coreProperties>
</file>