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16"/>
  </p:notesMasterIdLst>
  <p:handoutMasterIdLst>
    <p:handoutMasterId r:id="rId17"/>
  </p:handoutMasterIdLst>
  <p:sldIdLst>
    <p:sldId id="257" r:id="rId2"/>
    <p:sldId id="350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49" r:id="rId14"/>
    <p:sldId id="351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B9230"/>
    <a:srgbClr val="306D92"/>
    <a:srgbClr val="FF6600"/>
    <a:srgbClr val="DDDDDD"/>
    <a:srgbClr val="CC6600"/>
    <a:srgbClr val="FEBB00"/>
    <a:srgbClr val="FFDB69"/>
    <a:srgbClr val="FD8003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24" autoAdjust="0"/>
    <p:restoredTop sz="80071" autoAdjust="0"/>
  </p:normalViewPr>
  <p:slideViewPr>
    <p:cSldViewPr>
      <p:cViewPr varScale="1">
        <p:scale>
          <a:sx n="74" d="100"/>
          <a:sy n="74" d="100"/>
        </p:scale>
        <p:origin x="55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1600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3DCE50D-73E0-4A36-B9A0-E5927EEA32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7985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BD3D7A1-B381-4947-9991-D30CA931E8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72975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42A3D4-15F4-4F6A-A402-0EB6CD941EAA}" type="slidenum">
              <a:rPr lang="en-US" smtClean="0">
                <a:cs typeface="Arial" charset="0"/>
              </a:rPr>
              <a:pPr/>
              <a:t>1</a:t>
            </a:fld>
            <a:endParaRPr lang="en-US" dirty="0" smtClean="0">
              <a:cs typeface="Arial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066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0" y="4343400"/>
            <a:ext cx="9140825" cy="0"/>
          </a:xfrm>
          <a:prstGeom prst="line">
            <a:avLst/>
          </a:prstGeom>
          <a:noFill/>
          <a:ln w="38100">
            <a:solidFill>
              <a:srgbClr val="808000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2971800"/>
            <a:ext cx="7772400" cy="1362075"/>
          </a:xfrm>
          <a:prstGeom prst="rect">
            <a:avLst/>
          </a:prstGeom>
        </p:spPr>
        <p:txBody>
          <a:bodyPr bIns="108000" anchor="b"/>
          <a:lstStyle>
            <a:lvl1pPr algn="l">
              <a:defRPr sz="4000" b="1" cap="none" spc="100" normalizeH="0" baseline="0">
                <a:ln>
                  <a:noFill/>
                </a:ln>
                <a:gradFill>
                  <a:gsLst>
                    <a:gs pos="0">
                      <a:srgbClr val="FF6600"/>
                    </a:gs>
                    <a:gs pos="57000">
                      <a:srgbClr val="FF6600"/>
                    </a:gs>
                    <a:gs pos="100000">
                      <a:srgbClr val="CC6600"/>
                    </a:gs>
                  </a:gsLst>
                  <a:lin ang="5400000" scaled="0"/>
                </a:gradFill>
                <a:effectLst>
                  <a:outerShdw blurRad="165100" dist="38100" dir="8100000" algn="tr" rotWithShape="0">
                    <a:prstClr val="black">
                      <a:alpha val="30000"/>
                    </a:prstClr>
                  </a:outerShdw>
                </a:effectLst>
                <a:latin typeface="Candar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7772400" cy="1500187"/>
          </a:xfrm>
          <a:prstGeom prst="rect">
            <a:avLst/>
          </a:prstGeom>
        </p:spPr>
        <p:txBody>
          <a:bodyPr tIns="180000" anchor="t"/>
          <a:lstStyle>
            <a:lvl1pPr marL="0" indent="0" algn="r">
              <a:buNone/>
              <a:defRPr sz="2000" i="0" spc="100" baseline="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58DF3-E04C-47C6-91A0-BCD53209B9A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pical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0" y="1143000"/>
            <a:ext cx="9140825" cy="0"/>
          </a:xfrm>
          <a:prstGeom prst="line">
            <a:avLst/>
          </a:prstGeom>
          <a:noFill/>
          <a:ln w="38100">
            <a:solidFill>
              <a:srgbClr val="808000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95300" y="1447800"/>
            <a:ext cx="8153400" cy="5029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>
                <a:latin typeface="Calibri" pitchFamily="34" charset="0"/>
                <a:cs typeface="Calibri" pitchFamily="34" charset="0"/>
              </a:defRPr>
            </a:lvl1pPr>
            <a:lvl2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>
                <a:latin typeface="Calibri" pitchFamily="34" charset="0"/>
                <a:cs typeface="Calibri" pitchFamily="34" charset="0"/>
              </a:defRPr>
            </a:lvl2pPr>
            <a:lvl3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>
                <a:latin typeface="Calibri" pitchFamily="34" charset="0"/>
                <a:cs typeface="Calibri" pitchFamily="34" charset="0"/>
              </a:defRPr>
            </a:lvl3pPr>
            <a:lvl4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>
                <a:latin typeface="Calibri" pitchFamily="34" charset="0"/>
                <a:cs typeface="Calibri" pitchFamily="34" charset="0"/>
              </a:defRPr>
            </a:lvl4pPr>
            <a:lvl5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</p:spPr>
        <p:txBody>
          <a:bodyPr rIns="252000" bIns="144000" anchor="b"/>
          <a:lstStyle>
            <a:lvl1pPr algn="r">
              <a:defRPr lang="en-US" sz="3600" b="1" cap="none" spc="100" normalizeH="0" baseline="0" dirty="0" smtClean="0">
                <a:ln>
                  <a:noFill/>
                </a:ln>
                <a:gradFill>
                  <a:gsLst>
                    <a:gs pos="0">
                      <a:srgbClr val="FF6600"/>
                    </a:gs>
                    <a:gs pos="57000">
                      <a:srgbClr val="FF6600"/>
                    </a:gs>
                    <a:gs pos="100000">
                      <a:srgbClr val="CC6600"/>
                    </a:gs>
                  </a:gsLst>
                  <a:lin ang="5400000" scaled="0"/>
                </a:gradFill>
                <a:effectLst>
                  <a:outerShdw blurRad="165100" dist="38100" dir="8100000" algn="tr" rotWithShape="0">
                    <a:prstClr val="black">
                      <a:alpha val="30000"/>
                    </a:prstClr>
                  </a:outerShdw>
                </a:effectLst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2259E-A133-4ADA-BFF8-794721611D2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0" y="1143000"/>
            <a:ext cx="9140825" cy="0"/>
          </a:xfrm>
          <a:prstGeom prst="line">
            <a:avLst/>
          </a:prstGeom>
          <a:noFill/>
          <a:ln w="38100">
            <a:solidFill>
              <a:srgbClr val="808000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levels</a:t>
            </a:r>
            <a:endParaRPr lang="en-US" dirty="0"/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</p:spPr>
        <p:txBody>
          <a:bodyPr rIns="252000" bIns="144000" anchor="b"/>
          <a:lstStyle>
            <a:lvl1pPr algn="r">
              <a:defRPr lang="en-US" sz="3600" b="1" cap="none" spc="100" normalizeH="0" baseline="0" dirty="0" smtClean="0">
                <a:ln>
                  <a:noFill/>
                </a:ln>
                <a:gradFill>
                  <a:gsLst>
                    <a:gs pos="0">
                      <a:srgbClr val="FF6600"/>
                    </a:gs>
                    <a:gs pos="57000">
                      <a:srgbClr val="FF6600"/>
                    </a:gs>
                    <a:gs pos="100000">
                      <a:srgbClr val="CC6600"/>
                    </a:gs>
                  </a:gsLst>
                  <a:lin ang="5400000" scaled="0"/>
                </a:gradFill>
                <a:effectLst>
                  <a:outerShdw blurRad="165100" dist="38100" dir="8100000" algn="tr" rotWithShape="0">
                    <a:prstClr val="black">
                      <a:alpha val="30000"/>
                    </a:prstClr>
                  </a:outerShdw>
                </a:effectLst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6C762-F2DF-4263-8E83-4BECE86092F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4"/>
          <p:cNvSpPr>
            <a:spLocks noChangeShapeType="1"/>
          </p:cNvSpPr>
          <p:nvPr userDrawn="1"/>
        </p:nvSpPr>
        <p:spPr bwMode="auto">
          <a:xfrm>
            <a:off x="0" y="1143000"/>
            <a:ext cx="9140825" cy="0"/>
          </a:xfrm>
          <a:prstGeom prst="line">
            <a:avLst/>
          </a:prstGeom>
          <a:noFill/>
          <a:ln w="38100">
            <a:solidFill>
              <a:srgbClr val="808000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" name="Title 7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</p:spPr>
        <p:txBody>
          <a:bodyPr rIns="252000" bIns="144000" anchor="b"/>
          <a:lstStyle>
            <a:lvl1pPr algn="r">
              <a:defRPr lang="en-US" sz="3600" b="1" cap="none" spc="100" normalizeH="0" baseline="0" dirty="0" smtClean="0">
                <a:ln>
                  <a:noFill/>
                </a:ln>
                <a:gradFill>
                  <a:gsLst>
                    <a:gs pos="0">
                      <a:srgbClr val="FF6600"/>
                    </a:gs>
                    <a:gs pos="57000">
                      <a:srgbClr val="FF6600"/>
                    </a:gs>
                    <a:gs pos="100000">
                      <a:srgbClr val="CC6600"/>
                    </a:gs>
                  </a:gsLst>
                  <a:lin ang="5400000" scaled="0"/>
                </a:gradFill>
                <a:effectLst>
                  <a:outerShdw blurRad="165100" dist="38100" dir="8100000" algn="tr" rotWithShape="0">
                    <a:prstClr val="black">
                      <a:alpha val="30000"/>
                    </a:prstClr>
                  </a:outerShdw>
                </a:effectLst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FBB3C-0DD0-410E-8BFD-9C91E5F18F9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AFE4ED-856B-4571-96D0-8E75591D60F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AAFE4ED-856B-4571-96D0-8E75591D60F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4" name="Picture 3" descr="Logo.gif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6200" y="-95250"/>
            <a:ext cx="1238250" cy="12382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</p:sldLayoutIdLst>
  <p:transition spd="med">
    <p:wipe dir="r"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Selenium: Test Automation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7772400" cy="1500188"/>
          </a:xfrm>
        </p:spPr>
        <p:txBody>
          <a:bodyPr/>
          <a:lstStyle/>
          <a:p>
            <a:pPr algn="l">
              <a:defRPr/>
            </a:pPr>
            <a:r>
              <a:rPr lang="en-GB" sz="1800" smtClean="0"/>
              <a:t>January </a:t>
            </a:r>
            <a:r>
              <a:rPr lang="en-GB" smtClean="0"/>
              <a:t>2013</a:t>
            </a:r>
          </a:p>
          <a:p>
            <a:r>
              <a:rPr lang="en-GB" smtClean="0"/>
              <a:t>                                                                       </a:t>
            </a:r>
            <a:endParaRPr lang="en-US" smtClean="0"/>
          </a:p>
          <a:p>
            <a:r>
              <a:rPr lang="en-US" smtClean="0"/>
              <a:t>Aazim Lakhani</a:t>
            </a:r>
          </a:p>
          <a:p>
            <a:pPr algn="l">
              <a:defRPr/>
            </a:pPr>
            <a:endParaRPr lang="en-GB" smtClean="0"/>
          </a:p>
          <a:p>
            <a:pPr algn="l">
              <a:defRPr/>
            </a:pPr>
            <a:r>
              <a:rPr lang="en-GB" smtClean="0"/>
              <a:t>                         </a:t>
            </a:r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91200" y="487680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Reporting 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2259E-A133-4ADA-BFF8-794721611D21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9144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Reporting  System … contd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2259E-A133-4ADA-BFF8-794721611D21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91440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Since, it is build on top of Selenium Web Driver, it provides all advantages that come along with Web Driver.</a:t>
            </a:r>
          </a:p>
          <a:p>
            <a:r>
              <a:rPr lang="en-US" sz="1600" dirty="0" smtClean="0"/>
              <a:t>The framework allows the tester to focus of creating effective test cases. It manages the execution of test cases, verifies data, takes screenshot on behalf of the tester. </a:t>
            </a:r>
          </a:p>
          <a:p>
            <a:r>
              <a:rPr lang="en-US" sz="1600" dirty="0" smtClean="0"/>
              <a:t>A tester need not have knowledge of creating test scripts. Just knowledge of Excel is sufficient.</a:t>
            </a:r>
          </a:p>
          <a:p>
            <a:r>
              <a:rPr lang="en-US" sz="1600" dirty="0" smtClean="0"/>
              <a:t>The framework verifies data entered through forms, verifies derived data ( such as discounts obtained through promotions) as well as data stored in database. </a:t>
            </a:r>
          </a:p>
          <a:p>
            <a:r>
              <a:rPr lang="en-US" sz="1600" dirty="0" smtClean="0"/>
              <a:t>Quick &amp; easy to execute test cases.    </a:t>
            </a:r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Summary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2259E-A133-4ADA-BFF8-794721611D21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Thank you</a:t>
            </a:r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Test Cases Executed.</a:t>
            </a:r>
          </a:p>
          <a:p>
            <a:pPr>
              <a:buNone/>
            </a:pPr>
            <a:r>
              <a:rPr lang="en-US" sz="1600" dirty="0" smtClean="0"/>
              <a:t>         </a:t>
            </a:r>
            <a:r>
              <a:rPr lang="en-US" sz="1400" dirty="0" smtClean="0"/>
              <a:t>- </a:t>
            </a:r>
            <a:r>
              <a:rPr lang="en-US" sz="1400" i="1" dirty="0" smtClean="0"/>
              <a:t>User Registration &amp; Checkout.</a:t>
            </a:r>
          </a:p>
          <a:p>
            <a:pPr>
              <a:buNone/>
            </a:pPr>
            <a:r>
              <a:rPr lang="en-US" sz="1400" i="1" dirty="0" smtClean="0"/>
              <a:t>          - Site Navigation       </a:t>
            </a:r>
            <a:r>
              <a:rPr lang="en-US" sz="1600" dirty="0" smtClean="0"/>
              <a:t>		</a:t>
            </a:r>
          </a:p>
          <a:p>
            <a:r>
              <a:rPr lang="en-US" sz="1600" dirty="0" smtClean="0"/>
              <a:t>Run a suite of test cases through Ant. </a:t>
            </a:r>
          </a:p>
          <a:p>
            <a:r>
              <a:rPr lang="en-US" sz="1600" dirty="0" smtClean="0"/>
              <a:t>Test Data can be imported from an external source.</a:t>
            </a:r>
          </a:p>
          <a:p>
            <a:r>
              <a:rPr lang="en-US" sz="1600" dirty="0" smtClean="0"/>
              <a:t>Ability to control the build process, based on the outcome of the test results.</a:t>
            </a:r>
          </a:p>
          <a:p>
            <a:r>
              <a:rPr lang="en-US" sz="1600" dirty="0" smtClean="0"/>
              <a:t>Quick &amp; Easy to run test cases. </a:t>
            </a:r>
          </a:p>
          <a:p>
            <a:r>
              <a:rPr lang="en-US" sz="1600" dirty="0" smtClean="0"/>
              <a:t>Can be integrated with Continuous Integration tools like Hudson, to display test results in a unified system. 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2259E-A133-4ADA-BFF8-794721611D21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1295400"/>
            <a:ext cx="8610600" cy="51816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/>
              <a:t>Automation tool for functional regression testing of Web applications.</a:t>
            </a:r>
          </a:p>
          <a:p>
            <a:pPr>
              <a:lnSpc>
                <a:spcPct val="115000"/>
              </a:lnSpc>
            </a:pPr>
            <a:r>
              <a:rPr lang="en-US" sz="1600" dirty="0" smtClean="0"/>
              <a:t>Supports a variety of platforms: Windows, Mac OS X, Linux.</a:t>
            </a:r>
          </a:p>
          <a:p>
            <a:pPr>
              <a:lnSpc>
                <a:spcPct val="115000"/>
              </a:lnSpc>
            </a:pPr>
            <a:r>
              <a:rPr lang="en-US" sz="1600" dirty="0" smtClean="0"/>
              <a:t>Tests can then be run against most modern web browsers.</a:t>
            </a:r>
          </a:p>
          <a:p>
            <a:pPr>
              <a:lnSpc>
                <a:spcPct val="115000"/>
              </a:lnSpc>
            </a:pPr>
            <a:r>
              <a:rPr lang="en-US" sz="1600" dirty="0" smtClean="0"/>
              <a:t>Selenium Components.</a:t>
            </a:r>
            <a:endParaRPr lang="en-US" sz="1200" dirty="0" smtClean="0"/>
          </a:p>
          <a:p>
            <a:pPr lvl="1">
              <a:lnSpc>
                <a:spcPct val="115000"/>
              </a:lnSpc>
            </a:pPr>
            <a:r>
              <a:rPr lang="en-US" sz="1200" dirty="0" smtClean="0"/>
              <a:t>Selenium Web Driver : Successor to Selenium RC . With the release of Selenium 2, Selenium RC has been officially deprecated in favor of Selenium Web Driver. Test scripts in multiple languages : Java,  C#, Ruby, HTML, Python.</a:t>
            </a:r>
          </a:p>
          <a:p>
            <a:pPr lvl="1">
              <a:lnSpc>
                <a:spcPct val="115000"/>
              </a:lnSpc>
            </a:pPr>
            <a:r>
              <a:rPr lang="en-US" sz="1200" dirty="0" smtClean="0"/>
              <a:t>Selenium Remote Control (RC) : Makes it possible to write automated tests for a web application in any programming language, which allows for better integration of Selenium in existing unit test frameworks.</a:t>
            </a:r>
          </a:p>
          <a:p>
            <a:pPr lvl="1">
              <a:lnSpc>
                <a:spcPct val="115000"/>
              </a:lnSpc>
            </a:pPr>
            <a:r>
              <a:rPr lang="en-US" sz="1200" dirty="0" smtClean="0"/>
              <a:t>Selenium IDE – Implemented as a FireFox extension which provides a record/playback tool for authoring tests without learning a test scripting language. Test suite can be exported in multiple languages &amp; support Web Driver ,Remote Control .</a:t>
            </a:r>
          </a:p>
          <a:p>
            <a:pPr>
              <a:lnSpc>
                <a:spcPct val="115000"/>
              </a:lnSpc>
            </a:pPr>
            <a:r>
              <a:rPr lang="en-US" sz="1600" dirty="0" smtClean="0"/>
              <a:t>Selenium Web Driver versus Selenium IDE</a:t>
            </a:r>
          </a:p>
          <a:p>
            <a:pPr lvl="1">
              <a:lnSpc>
                <a:spcPct val="115000"/>
              </a:lnSpc>
            </a:pPr>
            <a:r>
              <a:rPr lang="en-US" sz="1200" dirty="0" smtClean="0"/>
              <a:t>Decoupling test script code &amp; test data.</a:t>
            </a:r>
          </a:p>
          <a:p>
            <a:pPr lvl="1">
              <a:lnSpc>
                <a:spcPct val="115000"/>
              </a:lnSpc>
            </a:pPr>
            <a:r>
              <a:rPr lang="en-US" sz="1200" dirty="0" smtClean="0"/>
              <a:t>Recommended by Selenium for robust, large scale application testing</a:t>
            </a:r>
            <a:endParaRPr lang="en-US" sz="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2259E-A133-4ADA-BFF8-794721611D21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Allows </a:t>
            </a:r>
            <a:r>
              <a:rPr lang="en-US" sz="1600" b="1" dirty="0" smtClean="0"/>
              <a:t>frequent regression testing.</a:t>
            </a:r>
          </a:p>
          <a:p>
            <a:r>
              <a:rPr lang="en-US" sz="1600" dirty="0" smtClean="0"/>
              <a:t>Provides </a:t>
            </a:r>
            <a:r>
              <a:rPr lang="en-US" sz="1600" b="1" dirty="0" smtClean="0"/>
              <a:t>rapid feedback to developers, </a:t>
            </a:r>
            <a:r>
              <a:rPr lang="en-US" sz="1600" dirty="0" smtClean="0"/>
              <a:t>through the reporting system.</a:t>
            </a:r>
            <a:endParaRPr lang="en-US" sz="1600" b="1" dirty="0" smtClean="0"/>
          </a:p>
          <a:p>
            <a:r>
              <a:rPr lang="en-US" sz="1600" dirty="0" smtClean="0"/>
              <a:t>Can </a:t>
            </a:r>
            <a:r>
              <a:rPr lang="en-US" sz="1600" b="1" dirty="0" smtClean="0"/>
              <a:t>execute test cases, virtually unlimited times</a:t>
            </a:r>
            <a:r>
              <a:rPr lang="en-US" sz="1600" dirty="0" smtClean="0"/>
              <a:t> iteratively. </a:t>
            </a:r>
          </a:p>
          <a:p>
            <a:r>
              <a:rPr lang="en-US" sz="1600" dirty="0" smtClean="0"/>
              <a:t>Supports Agile and extreme development methodologies.</a:t>
            </a:r>
          </a:p>
          <a:p>
            <a:r>
              <a:rPr lang="en-US" sz="1600" dirty="0" smtClean="0"/>
              <a:t>Provides </a:t>
            </a:r>
            <a:r>
              <a:rPr lang="en-US" sz="1600" b="1" dirty="0" smtClean="0"/>
              <a:t>customized defect reporting.</a:t>
            </a:r>
          </a:p>
          <a:p>
            <a:r>
              <a:rPr lang="en-US" sz="1600" b="1" dirty="0" smtClean="0"/>
              <a:t>Finds defects missed by manual testing.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Why do we need Selenium 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2259E-A133-4ADA-BFF8-794721611D21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Selenium RC requires a proxy server. Web Driver requires no such proxy server. </a:t>
            </a:r>
          </a:p>
          <a:p>
            <a:r>
              <a:rPr lang="en-US" sz="1600" dirty="0" smtClean="0"/>
              <a:t>Selenium RC has been deprecated. Selenium Web driver is its successor, which is actively supported. </a:t>
            </a:r>
          </a:p>
          <a:p>
            <a:r>
              <a:rPr lang="en-US" sz="1600" dirty="0" smtClean="0"/>
              <a:t>Selenium Web driver is faster than Selenium RC.</a:t>
            </a:r>
          </a:p>
          <a:p>
            <a:endParaRPr lang="en-US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Web Driver Versus Selenium RC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2259E-A133-4ADA-BFF8-794721611D21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600" dirty="0" smtClean="0"/>
              <a:t>Automation Testing requires testers to program test cases. </a:t>
            </a:r>
            <a:r>
              <a:rPr lang="en-US" sz="1600" b="1" dirty="0" smtClean="0"/>
              <a:t>Our framework DOES NOT REQUIRE a tester to program test cases</a:t>
            </a:r>
            <a:r>
              <a:rPr lang="en-US" sz="1600" dirty="0" smtClean="0"/>
              <a:t>. The framework manages the programming of test cases. </a:t>
            </a:r>
          </a:p>
          <a:p>
            <a:r>
              <a:rPr lang="en-US" sz="1600" dirty="0" smtClean="0"/>
              <a:t>The framework is built on top of Selenium Web Driver. Hence, it provides all advantages </a:t>
            </a:r>
            <a:r>
              <a:rPr lang="en-US" sz="1600" smtClean="0"/>
              <a:t>of Web Driver.</a:t>
            </a:r>
            <a:endParaRPr lang="en-US" sz="1600" dirty="0" smtClean="0"/>
          </a:p>
          <a:p>
            <a:r>
              <a:rPr lang="en-US" sz="1600" dirty="0" smtClean="0"/>
              <a:t>A tester need not have expertise in creating test scripts.  </a:t>
            </a:r>
          </a:p>
          <a:p>
            <a:r>
              <a:rPr lang="en-US" sz="1600" dirty="0" smtClean="0"/>
              <a:t>Test cases are prepared in Microsoft Excel.</a:t>
            </a:r>
          </a:p>
          <a:p>
            <a:r>
              <a:rPr lang="en-US" sz="1600" dirty="0" smtClean="0"/>
              <a:t> Provides support for browsers such as Firefox, Internet Explorer.</a:t>
            </a:r>
          </a:p>
          <a:p>
            <a:r>
              <a:rPr lang="en-US" sz="1600" dirty="0" smtClean="0"/>
              <a:t> Has in-built ability to verify test results. </a:t>
            </a:r>
          </a:p>
          <a:p>
            <a:r>
              <a:rPr lang="en-US" sz="1600" dirty="0" smtClean="0"/>
              <a:t>Takes screenshot at various points within a test case.</a:t>
            </a:r>
          </a:p>
          <a:p>
            <a:r>
              <a:rPr lang="en-US" sz="1600" dirty="0" smtClean="0"/>
              <a:t>Generates customized reports for the executed test cases. </a:t>
            </a:r>
          </a:p>
          <a:p>
            <a:r>
              <a:rPr lang="en-US" sz="1600" dirty="0" smtClean="0"/>
              <a:t>Provides useful information to debug failed test cases.</a:t>
            </a:r>
          </a:p>
          <a:p>
            <a:r>
              <a:rPr lang="en-US" sz="1600" dirty="0" smtClean="0"/>
              <a:t>The next slide explains how test cases would be created.  </a:t>
            </a:r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Generic Testing Framework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2259E-A133-4ADA-BFF8-794721611D21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Test cases would be created in Excel files. </a:t>
            </a:r>
          </a:p>
          <a:p>
            <a:r>
              <a:rPr lang="en-US" sz="1600" dirty="0" smtClean="0"/>
              <a:t>A test case would contain test data, which would be used by the framework to execute a test case.</a:t>
            </a:r>
          </a:p>
          <a:p>
            <a:r>
              <a:rPr lang="en-US" sz="1600" dirty="0" smtClean="0"/>
              <a:t>Rules defined within a test case would minimize typos.</a:t>
            </a:r>
          </a:p>
          <a:p>
            <a:r>
              <a:rPr lang="en-US" sz="1600" dirty="0" smtClean="0"/>
              <a:t>The next slide displays a sample test case. </a:t>
            </a:r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Create Test Cases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2259E-A133-4ADA-BFF8-794721611D21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2259E-A133-4ADA-BFF8-794721611D21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After test cases have been created, the framework would start executing them. </a:t>
            </a:r>
          </a:p>
          <a:p>
            <a:r>
              <a:rPr lang="en-US" sz="1600" dirty="0" smtClean="0"/>
              <a:t>During execution the framework performs a number of functionalities. Some of which are listed below.</a:t>
            </a:r>
          </a:p>
          <a:p>
            <a:pPr lvl="1"/>
            <a:r>
              <a:rPr lang="en-US" sz="1200" dirty="0" smtClean="0"/>
              <a:t>Data entry (such as filling HTML forms) on behalf of the tester.</a:t>
            </a:r>
          </a:p>
          <a:p>
            <a:pPr lvl="1"/>
            <a:r>
              <a:rPr lang="en-US" sz="1200" dirty="0" smtClean="0"/>
              <a:t>Navigating through various web pages to execute the test case. </a:t>
            </a:r>
          </a:p>
          <a:p>
            <a:pPr lvl="1"/>
            <a:r>
              <a:rPr lang="en-US" sz="1200" dirty="0" smtClean="0"/>
              <a:t>Verifying data whenever required. </a:t>
            </a:r>
          </a:p>
          <a:p>
            <a:pPr lvl="1"/>
            <a:r>
              <a:rPr lang="en-US" sz="1200" dirty="0" smtClean="0"/>
              <a:t>Taking screenshots on behalf of the tester. </a:t>
            </a:r>
          </a:p>
          <a:p>
            <a:pPr lvl="1"/>
            <a:r>
              <a:rPr lang="en-US" sz="1200" dirty="0" smtClean="0"/>
              <a:t>Running test cases across different browsers .</a:t>
            </a:r>
          </a:p>
          <a:p>
            <a:pPr lvl="1"/>
            <a:r>
              <a:rPr lang="en-US" sz="1200" dirty="0" smtClean="0"/>
              <a:t>Provides useful insights for failed test cases. </a:t>
            </a:r>
          </a:p>
          <a:p>
            <a:pPr lvl="1"/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Executing Test Cases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2259E-A133-4ADA-BFF8-794721611D21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After a test case has been executed reports will be generated by the framework. </a:t>
            </a:r>
          </a:p>
          <a:p>
            <a:r>
              <a:rPr lang="en-US" sz="1600" dirty="0" smtClean="0"/>
              <a:t>Reporting system shows the outcome of executing a test cases. </a:t>
            </a:r>
          </a:p>
          <a:p>
            <a:r>
              <a:rPr lang="en-US" sz="1600" dirty="0" smtClean="0"/>
              <a:t>It displays screenshots taken while executing test cases.</a:t>
            </a:r>
          </a:p>
          <a:p>
            <a:r>
              <a:rPr lang="en-US" sz="1600" dirty="0" smtClean="0"/>
              <a:t>Provides debugging information , cause for failure messages for failed test cases.</a:t>
            </a:r>
          </a:p>
          <a:p>
            <a:r>
              <a:rPr lang="en-US" sz="1600" dirty="0" smtClean="0"/>
              <a:t>These reports are customizable.</a:t>
            </a:r>
          </a:p>
          <a:p>
            <a:r>
              <a:rPr lang="en-US" sz="1600" dirty="0" smtClean="0"/>
              <a:t>The next 2 slides display a sample report.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Test Reports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2259E-A133-4ADA-BFF8-794721611D21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JI_Master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JJI_MasterSlid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JJI_Master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JI_Master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JI_Master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JI_Master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JI_Master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JI_Master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JI_Master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JI_Master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JI_Master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JI_Master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JI_Master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JI_Master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1063042</TotalTime>
  <Words>774</Words>
  <Application>Microsoft Office PowerPoint</Application>
  <PresentationFormat>On-screen Show (4:3)</PresentationFormat>
  <Paragraphs>93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Candara</vt:lpstr>
      <vt:lpstr>Times New Roman</vt:lpstr>
      <vt:lpstr>Wingdings</vt:lpstr>
      <vt:lpstr>JJI_MasterSlide</vt:lpstr>
      <vt:lpstr>Selenium: Test Automation</vt:lpstr>
      <vt:lpstr>Selenium</vt:lpstr>
      <vt:lpstr>Why do we need Selenium ?</vt:lpstr>
      <vt:lpstr>Web Driver Versus Selenium RC</vt:lpstr>
      <vt:lpstr>Generic Testing Framework</vt:lpstr>
      <vt:lpstr>Create Test Cases</vt:lpstr>
      <vt:lpstr>PowerPoint Presentation</vt:lpstr>
      <vt:lpstr>Executing Test Cases</vt:lpstr>
      <vt:lpstr>Test Reports</vt:lpstr>
      <vt:lpstr>Reporting  System</vt:lpstr>
      <vt:lpstr>Reporting  System … contd</vt:lpstr>
      <vt:lpstr>Summary</vt:lpstr>
      <vt:lpstr>Thank you</vt:lpstr>
      <vt:lpstr>Demo</vt:lpstr>
    </vt:vector>
  </TitlesOfParts>
  <Company>ICICI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32238</dc:creator>
  <cp:lastModifiedBy>Aazimsalim Lakhani - Vendor</cp:lastModifiedBy>
  <cp:revision>2139</cp:revision>
  <cp:lastPrinted>1601-01-01T00:00:00Z</cp:lastPrinted>
  <dcterms:created xsi:type="dcterms:W3CDTF">2005-06-13T04:43:20Z</dcterms:created>
  <dcterms:modified xsi:type="dcterms:W3CDTF">2016-01-19T18:58:44Z</dcterms:modified>
</cp:coreProperties>
</file>