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4"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1"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0074A-C00A-4429-AB10-6513D7FF801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2490FBB3-3005-4A02-A085-07DE4B94B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CDB3FBA2-6B9C-405C-963C-DF8F786DA040}"/>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5" name="Espace réservé du pied de page 4">
            <a:extLst>
              <a:ext uri="{FF2B5EF4-FFF2-40B4-BE49-F238E27FC236}">
                <a16:creationId xmlns:a16="http://schemas.microsoft.com/office/drawing/2014/main" id="{000354BB-DF81-411F-A434-75DC7D6E077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977BEF5-EAA9-488E-A522-E6D1AA03524A}"/>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106393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219E1-49EA-4416-8AD5-E0AAD0C32634}"/>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00960D7B-1836-4D27-B561-DE4DAF8289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485438F-D63A-40EE-85B1-B897A578BFD7}"/>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5" name="Espace réservé du pied de page 4">
            <a:extLst>
              <a:ext uri="{FF2B5EF4-FFF2-40B4-BE49-F238E27FC236}">
                <a16:creationId xmlns:a16="http://schemas.microsoft.com/office/drawing/2014/main" id="{2CFFA5DC-4B88-4793-BB45-35ECFCBC240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0A2E8AE-3344-4329-941F-DC229E793149}"/>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380412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D20F98E-1D98-40AA-A363-2E49026E6947}"/>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0C036527-8639-41AB-80E6-C18E0A0C70C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D829446-30D4-41BF-BB10-3C7E7AF449A6}"/>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5" name="Espace réservé du pied de page 4">
            <a:extLst>
              <a:ext uri="{FF2B5EF4-FFF2-40B4-BE49-F238E27FC236}">
                <a16:creationId xmlns:a16="http://schemas.microsoft.com/office/drawing/2014/main" id="{AF556B73-015C-4ECA-B595-6EA6BB17A5E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89C0F8B-AEC9-473D-A4EC-AECBCB77CFFB}"/>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217283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44501C-0BA8-4706-A6D9-55CDCD4AF4F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BDBC83F-3285-453A-9409-1504DCBD521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D0E58CC-9405-4CFD-84EA-268FB55E5D8A}"/>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5" name="Espace réservé du pied de page 4">
            <a:extLst>
              <a:ext uri="{FF2B5EF4-FFF2-40B4-BE49-F238E27FC236}">
                <a16:creationId xmlns:a16="http://schemas.microsoft.com/office/drawing/2014/main" id="{5FFA45D6-0BC3-482D-A77D-EF079CF9F59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ED3CC69-1D31-46FF-BD35-C5C673CF2DD2}"/>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278897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79C9A-0FEF-4E3B-93CB-8BCA80CF646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6E0DC71D-61BD-4FD1-A963-3BE08173B2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0A15D54-75E2-43B4-9D72-EBAA34D54757}"/>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5" name="Espace réservé du pied de page 4">
            <a:extLst>
              <a:ext uri="{FF2B5EF4-FFF2-40B4-BE49-F238E27FC236}">
                <a16:creationId xmlns:a16="http://schemas.microsoft.com/office/drawing/2014/main" id="{EFE267D6-5F23-4863-8916-19FCCC6DAC1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C7136F6-AC36-4A42-8FEB-3DD29B9A6CFE}"/>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337431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19983E-48FA-4017-8918-5CFBF5C0504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5B7B5F49-DCF7-4F6F-B1D7-D51314EF629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2F85A75E-62E8-4A1E-A514-03D4DF69E01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8F424D68-CED4-460C-B16D-E38B4C244ED8}"/>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6" name="Espace réservé du pied de page 5">
            <a:extLst>
              <a:ext uri="{FF2B5EF4-FFF2-40B4-BE49-F238E27FC236}">
                <a16:creationId xmlns:a16="http://schemas.microsoft.com/office/drawing/2014/main" id="{318750D5-3B5A-4E90-AEF6-CEDB8E69E2A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A790159-025E-489C-82A6-F4A9A5822F7A}"/>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121397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53E8DF-1FE2-4072-B99F-33C3ABBA6207}"/>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CC5FE537-24D1-441E-B9F9-011392049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D1BD896-63B0-4F52-8621-F7C384D024A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DEAE1B9C-BA36-4CAC-B5CA-EEA959C179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990CB7-9AB1-451D-AD20-4C1B6A1A0AD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E9B857C3-6DED-4A81-BD65-09C3A0C200AD}"/>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8" name="Espace réservé du pied de page 7">
            <a:extLst>
              <a:ext uri="{FF2B5EF4-FFF2-40B4-BE49-F238E27FC236}">
                <a16:creationId xmlns:a16="http://schemas.microsoft.com/office/drawing/2014/main" id="{F0B9BE15-872D-42FA-8310-790100510D34}"/>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B78C9F15-5BFB-425E-B6E5-9712221608F5}"/>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8446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138813-054A-43A9-897A-8A58B54490A1}"/>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C52CF33E-9728-47AC-ADA0-51EF4C17ECC0}"/>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4" name="Espace réservé du pied de page 3">
            <a:extLst>
              <a:ext uri="{FF2B5EF4-FFF2-40B4-BE49-F238E27FC236}">
                <a16:creationId xmlns:a16="http://schemas.microsoft.com/office/drawing/2014/main" id="{804FAF4F-AAB4-4372-9BCD-43CDFA9934F7}"/>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86470B14-8A60-4D05-8506-D08038D924F7}"/>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20585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974EB84-913B-4475-B3E9-895AC603021C}"/>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3" name="Espace réservé du pied de page 2">
            <a:extLst>
              <a:ext uri="{FF2B5EF4-FFF2-40B4-BE49-F238E27FC236}">
                <a16:creationId xmlns:a16="http://schemas.microsoft.com/office/drawing/2014/main" id="{A8110A5E-5676-4189-879B-F7F6767A45D6}"/>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8057FC3B-A684-4D4C-B0B2-731C9F521A6C}"/>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149630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C59B8-4191-431D-943E-578F4CC08C9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D2A4FDF-0A24-41CC-B73A-B307573E3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8E9E660C-21C1-4586-BDAB-E1899503A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7C988F-96FB-4511-B180-D36E61909A84}"/>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6" name="Espace réservé du pied de page 5">
            <a:extLst>
              <a:ext uri="{FF2B5EF4-FFF2-40B4-BE49-F238E27FC236}">
                <a16:creationId xmlns:a16="http://schemas.microsoft.com/office/drawing/2014/main" id="{EC3F2769-F9DC-45CD-A942-BC6A8E24527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7643E80-0253-4F04-B39D-261080075F4C}"/>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234790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7D8A36-98F2-4506-B04E-680006957F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661D716-B033-4E71-A0E6-2CBCBF674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770FB614-55A0-4FF4-AB61-BF6829081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FAEA23E-BC3D-4771-A011-AF6677C99108}"/>
              </a:ext>
            </a:extLst>
          </p:cNvPr>
          <p:cNvSpPr>
            <a:spLocks noGrp="1"/>
          </p:cNvSpPr>
          <p:nvPr>
            <p:ph type="dt" sz="half" idx="10"/>
          </p:nvPr>
        </p:nvSpPr>
        <p:spPr/>
        <p:txBody>
          <a:bodyPr/>
          <a:lstStyle/>
          <a:p>
            <a:fld id="{EF54582A-1A53-4AF7-B2E9-6C602B502349}" type="datetimeFigureOut">
              <a:rPr lang="en-US" smtClean="0"/>
              <a:t>1/7/2021</a:t>
            </a:fld>
            <a:endParaRPr lang="en-US"/>
          </a:p>
        </p:txBody>
      </p:sp>
      <p:sp>
        <p:nvSpPr>
          <p:cNvPr id="6" name="Espace réservé du pied de page 5">
            <a:extLst>
              <a:ext uri="{FF2B5EF4-FFF2-40B4-BE49-F238E27FC236}">
                <a16:creationId xmlns:a16="http://schemas.microsoft.com/office/drawing/2014/main" id="{D1C0F985-93A3-46A1-B98D-8F57529CBD5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F2EB922-5E34-4CDF-A0B1-63F2FF64586F}"/>
              </a:ext>
            </a:extLst>
          </p:cNvPr>
          <p:cNvSpPr>
            <a:spLocks noGrp="1"/>
          </p:cNvSpPr>
          <p:nvPr>
            <p:ph type="sldNum" sz="quarter" idx="12"/>
          </p:nvPr>
        </p:nvSpPr>
        <p:spPr/>
        <p:txBody>
          <a:bodyPr/>
          <a:lstStyle/>
          <a:p>
            <a:fld id="{76E600F5-36B7-4F51-B424-339FD9DCB600}" type="slidenum">
              <a:rPr lang="en-US" smtClean="0"/>
              <a:t>‹N°›</a:t>
            </a:fld>
            <a:endParaRPr lang="en-US"/>
          </a:p>
        </p:txBody>
      </p:sp>
    </p:spTree>
    <p:extLst>
      <p:ext uri="{BB962C8B-B14F-4D97-AF65-F5344CB8AC3E}">
        <p14:creationId xmlns:p14="http://schemas.microsoft.com/office/powerpoint/2010/main" val="402140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7878C83-0081-463E-A09F-8A0859B03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FD715B52-F9BB-483D-804D-4C935C8C3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1BB5314-B2B9-43C5-8F4B-8D3036E12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4582A-1A53-4AF7-B2E9-6C602B502349}" type="datetimeFigureOut">
              <a:rPr lang="en-US" smtClean="0"/>
              <a:t>1/7/2021</a:t>
            </a:fld>
            <a:endParaRPr lang="en-US"/>
          </a:p>
        </p:txBody>
      </p:sp>
      <p:sp>
        <p:nvSpPr>
          <p:cNvPr id="5" name="Espace réservé du pied de page 4">
            <a:extLst>
              <a:ext uri="{FF2B5EF4-FFF2-40B4-BE49-F238E27FC236}">
                <a16:creationId xmlns:a16="http://schemas.microsoft.com/office/drawing/2014/main" id="{68245C25-93CE-434E-A99E-C992754AD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9F259AAC-89CB-4364-82E1-72F1F02FE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600F5-36B7-4F51-B424-339FD9DCB600}" type="slidenum">
              <a:rPr lang="en-US" smtClean="0"/>
              <a:t>‹N°›</a:t>
            </a:fld>
            <a:endParaRPr lang="en-US"/>
          </a:p>
        </p:txBody>
      </p:sp>
    </p:spTree>
    <p:extLst>
      <p:ext uri="{BB962C8B-B14F-4D97-AF65-F5344CB8AC3E}">
        <p14:creationId xmlns:p14="http://schemas.microsoft.com/office/powerpoint/2010/main" val="4134788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12500-5CFD-4AB5-9A70-579093620681}"/>
              </a:ext>
            </a:extLst>
          </p:cNvPr>
          <p:cNvSpPr>
            <a:spLocks noGrp="1"/>
          </p:cNvSpPr>
          <p:nvPr>
            <p:ph type="ctrTitle"/>
          </p:nvPr>
        </p:nvSpPr>
        <p:spPr>
          <a:xfrm>
            <a:off x="1524000" y="679303"/>
            <a:ext cx="9144000" cy="2387600"/>
          </a:xfrm>
        </p:spPr>
        <p:txBody>
          <a:bodyPr>
            <a:normAutofit/>
          </a:bodyPr>
          <a:lstStyle/>
          <a:p>
            <a:r>
              <a:rPr lang="fr-FR" sz="2800" b="1" dirty="0">
                <a:solidFill>
                  <a:schemeClr val="accent6">
                    <a:lumMod val="60000"/>
                    <a:lumOff val="40000"/>
                  </a:schemeClr>
                </a:solidFill>
                <a:effectLst/>
                <a:latin typeface="Times New Roman" panose="02020603050405020304" pitchFamily="18" charset="0"/>
                <a:ea typeface="Calibri" panose="020F0502020204030204" pitchFamily="34" charset="0"/>
              </a:rPr>
              <a:t>Group </a:t>
            </a:r>
            <a:r>
              <a:rPr lang="fr-FR" sz="2800" b="1" dirty="0" err="1">
                <a:solidFill>
                  <a:schemeClr val="accent6">
                    <a:lumMod val="60000"/>
                    <a:lumOff val="40000"/>
                  </a:schemeClr>
                </a:solidFill>
                <a:effectLst/>
                <a:latin typeface="Times New Roman" panose="02020603050405020304" pitchFamily="18" charset="0"/>
                <a:ea typeface="Calibri" panose="020F0502020204030204" pitchFamily="34" charset="0"/>
              </a:rPr>
              <a:t>members</a:t>
            </a:r>
            <a:endParaRPr lang="en-US" sz="8000" b="1" dirty="0">
              <a:solidFill>
                <a:schemeClr val="accent6">
                  <a:lumMod val="60000"/>
                  <a:lumOff val="40000"/>
                </a:schemeClr>
              </a:solidFill>
            </a:endParaRPr>
          </a:p>
        </p:txBody>
      </p:sp>
      <p:sp>
        <p:nvSpPr>
          <p:cNvPr id="3" name="Sous-titre 2">
            <a:extLst>
              <a:ext uri="{FF2B5EF4-FFF2-40B4-BE49-F238E27FC236}">
                <a16:creationId xmlns:a16="http://schemas.microsoft.com/office/drawing/2014/main" id="{2F6E968B-6CA9-4E8B-9E52-F3CAF404CE1D}"/>
              </a:ext>
            </a:extLst>
          </p:cNvPr>
          <p:cNvSpPr>
            <a:spLocks noGrp="1"/>
          </p:cNvSpPr>
          <p:nvPr>
            <p:ph type="subTitle" idx="1"/>
          </p:nvPr>
        </p:nvSpPr>
        <p:spPr/>
        <p:txBody>
          <a:bodyPr/>
          <a:lstStyle/>
          <a:p>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Ayodelle</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Martin DOSSOU | Abdel Aziz KAMO MEGNA | Abdul </a:t>
            </a:r>
            <a:r>
              <a:rPr lang="fr-FR" sz="1800" b="1" dirty="0" err="1">
                <a:effectLst/>
                <a:latin typeface="Times New Roman" panose="02020603050405020304" pitchFamily="18" charset="0"/>
                <a:ea typeface="Calibri" panose="020F0502020204030204" pitchFamily="34" charset="0"/>
                <a:cs typeface="Times New Roman" panose="02020603050405020304" pitchFamily="18" charset="0"/>
              </a:rPr>
              <a:t>Khalique</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BALOCH</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Department of Artificial Intelligence  and Data Science, Istanbul Aydin University, Istanbul, Turkey</a:t>
            </a:r>
          </a:p>
        </p:txBody>
      </p:sp>
      <p:sp>
        <p:nvSpPr>
          <p:cNvPr id="4" name="ZoneTexte 3">
            <a:extLst>
              <a:ext uri="{FF2B5EF4-FFF2-40B4-BE49-F238E27FC236}">
                <a16:creationId xmlns:a16="http://schemas.microsoft.com/office/drawing/2014/main" id="{0512B911-E10D-463C-AE0E-E1720F3DC0A9}"/>
              </a:ext>
            </a:extLst>
          </p:cNvPr>
          <p:cNvSpPr txBox="1"/>
          <p:nvPr/>
        </p:nvSpPr>
        <p:spPr>
          <a:xfrm>
            <a:off x="3167406" y="952680"/>
            <a:ext cx="5420413" cy="461665"/>
          </a:xfrm>
          <a:prstGeom prst="rect">
            <a:avLst/>
          </a:prstGeom>
          <a:noFill/>
        </p:spPr>
        <p:txBody>
          <a:bodyPr wrap="square" rtlCol="0">
            <a:spAutoFit/>
          </a:bodyPr>
          <a:lstStyle/>
          <a:p>
            <a:r>
              <a:rPr lang="en-US" sz="2400" b="1" dirty="0">
                <a:solidFill>
                  <a:schemeClr val="accent1"/>
                </a:solidFill>
                <a:latin typeface="Times New Roman" panose="02020603050405020304" pitchFamily="18" charset="0"/>
                <a:cs typeface="Times New Roman" panose="02020603050405020304" pitchFamily="18" charset="0"/>
              </a:rPr>
              <a:t>Face Recognition Using PCA in </a:t>
            </a:r>
            <a:r>
              <a:rPr lang="en-US" sz="2400" b="1" dirty="0" err="1">
                <a:solidFill>
                  <a:schemeClr val="accent1"/>
                </a:solidFill>
                <a:latin typeface="Times New Roman" panose="02020603050405020304" pitchFamily="18" charset="0"/>
                <a:cs typeface="Times New Roman" panose="02020603050405020304" pitchFamily="18" charset="0"/>
              </a:rPr>
              <a:t>Matlab</a:t>
            </a:r>
            <a:endParaRPr lang="en-US" sz="24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123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46064-23E6-4C94-8823-18715DC2153C}"/>
              </a:ext>
            </a:extLst>
          </p:cNvPr>
          <p:cNvSpPr>
            <a:spLocks noGrp="1"/>
          </p:cNvSpPr>
          <p:nvPr>
            <p:ph type="title"/>
          </p:nvPr>
        </p:nvSpPr>
        <p:spPr>
          <a:xfrm>
            <a:off x="432847" y="493810"/>
            <a:ext cx="10515600" cy="1325563"/>
          </a:xfrm>
        </p:spPr>
        <p:txBody>
          <a:bodyPr>
            <a:normAutofit/>
          </a:bodyPr>
          <a:lstStyle/>
          <a:p>
            <a:r>
              <a:rPr lang="en-US" sz="2000" b="1" dirty="0">
                <a:solidFill>
                  <a:schemeClr val="accent6">
                    <a:lumMod val="60000"/>
                    <a:lumOff val="40000"/>
                  </a:schemeClr>
                </a:solidFill>
                <a:latin typeface="Times New Roman" panose="02020603050405020304" pitchFamily="18" charset="0"/>
                <a:cs typeface="Times New Roman" panose="02020603050405020304" pitchFamily="18" charset="0"/>
              </a:rPr>
              <a:t>MATLAB Programs</a:t>
            </a:r>
          </a:p>
        </p:txBody>
      </p:sp>
      <p:sp>
        <p:nvSpPr>
          <p:cNvPr id="3" name="ZoneTexte 2">
            <a:extLst>
              <a:ext uri="{FF2B5EF4-FFF2-40B4-BE49-F238E27FC236}">
                <a16:creationId xmlns:a16="http://schemas.microsoft.com/office/drawing/2014/main" id="{0D2B9FE9-B859-4198-A310-50C2B26494C4}"/>
              </a:ext>
            </a:extLst>
          </p:cNvPr>
          <p:cNvSpPr txBox="1"/>
          <p:nvPr/>
        </p:nvSpPr>
        <p:spPr>
          <a:xfrm>
            <a:off x="647700" y="2286000"/>
            <a:ext cx="1037272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Two folders as show below are created containing images for training and testing (</a:t>
            </a:r>
            <a:r>
              <a:rPr lang="en-US" dirty="0" err="1"/>
              <a:t>TestDB</a:t>
            </a:r>
            <a:r>
              <a:rPr lang="en-US" dirty="0"/>
              <a:t> and </a:t>
            </a:r>
            <a:r>
              <a:rPr lang="en-US" dirty="0" err="1"/>
              <a:t>TrainDB</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images for training folder must be renamed as 1.jpg, 2.jpg… 300.jpg in </a:t>
            </a:r>
            <a:r>
              <a:rPr lang="en-US" dirty="0" err="1"/>
              <a:t>TrainDB</a:t>
            </a:r>
            <a:r>
              <a:rPr lang="en-US" dirty="0"/>
              <a:t> folder.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 need to rename images in </a:t>
            </a:r>
            <a:r>
              <a:rPr lang="en-US" dirty="0" err="1"/>
              <a:t>TestDB</a:t>
            </a:r>
            <a:r>
              <a:rPr lang="en-US" dirty="0"/>
              <a:t> folder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created MATLAB script files for training and testing and saved them in </a:t>
            </a:r>
            <a:r>
              <a:rPr lang="en-US" dirty="0" err="1"/>
              <a:t>TrainDB</a:t>
            </a:r>
            <a:r>
              <a:rPr lang="en-US" dirty="0"/>
              <a:t> folder.</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3303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46064-23E6-4C94-8823-18715DC2153C}"/>
              </a:ext>
            </a:extLst>
          </p:cNvPr>
          <p:cNvSpPr>
            <a:spLocks noGrp="1"/>
          </p:cNvSpPr>
          <p:nvPr>
            <p:ph type="title"/>
          </p:nvPr>
        </p:nvSpPr>
        <p:spPr/>
        <p:txBody>
          <a:bodyPr>
            <a:normAutofit/>
          </a:bodyPr>
          <a:lstStyle/>
          <a:p>
            <a:r>
              <a:rPr lang="en-US" sz="2000" b="1" dirty="0">
                <a:solidFill>
                  <a:schemeClr val="accent6">
                    <a:lumMod val="60000"/>
                    <a:lumOff val="40000"/>
                  </a:schemeClr>
                </a:solidFill>
                <a:latin typeface="Times New Roman" panose="02020603050405020304" pitchFamily="18" charset="0"/>
                <a:cs typeface="Times New Roman" panose="02020603050405020304" pitchFamily="18" charset="0"/>
              </a:rPr>
              <a:t>abstract</a:t>
            </a:r>
          </a:p>
        </p:txBody>
      </p:sp>
      <p:sp>
        <p:nvSpPr>
          <p:cNvPr id="3" name="Espace réservé du contenu 2">
            <a:extLst>
              <a:ext uri="{FF2B5EF4-FFF2-40B4-BE49-F238E27FC236}">
                <a16:creationId xmlns:a16="http://schemas.microsoft.com/office/drawing/2014/main" id="{FBEA0E5E-232E-48F0-87AB-AF3E83FAFB80}"/>
              </a:ext>
            </a:extLst>
          </p:cNvPr>
          <p:cNvSpPr>
            <a:spLocks noGrp="1"/>
          </p:cNvSpPr>
          <p:nvPr>
            <p:ph idx="1"/>
          </p:nvPr>
        </p:nvSpPr>
        <p:spPr>
          <a:xfrm>
            <a:off x="838200" y="1414021"/>
            <a:ext cx="10515600" cy="4762942"/>
          </a:xfrm>
        </p:spPr>
        <p:txBody>
          <a:bodyPr>
            <a:normAutofit lnSpcReduction="10000"/>
          </a:bodyPr>
          <a:lstStyle/>
          <a:p>
            <a:pPr marL="0" indent="0" algn="just">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Face recognition technology has been one of the most important fields that emerged during past two decades since the demand for identifying a person by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 image escalated exponentially.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 face recognition system is a computer application which identifies and verify a person’s face automatically from a digital image. To successfully identify a face, a given face’s facial features would be compared to already existing face database’s facial features. The most similar image would be selected and presented as the identified face for the given face. Facial recognition could be used in many applications of security stream such as passport photo verification, access control, payment verifications, criminal identification and many more. In this project, a generic face recognition application is developed which could be adopted in many streams. There are many phases in a face recognition. First phase is acquiring images and pre-possessing them. Pre-processing images would help to reduce the drastic changes of images with the illumination of each input image. Furthermore, it would help to process the images easily by reducing dimensions and would increase the accuracy of identifying a face and decrease the processing time. The second Phase is training the data set. It is important to have a database off aces of each individual, which we can use to compare with the input face. The last phase is identification of a given face. Principal component Analysis (PCA) is a commonly used feature extraction technique and in this project, we have illustrated how it is implemented to reduce the dimensions and how it could work with image classifier to identify a person’s image successfully.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73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46064-23E6-4C94-8823-18715DC2153C}"/>
              </a:ext>
            </a:extLst>
          </p:cNvPr>
          <p:cNvSpPr>
            <a:spLocks noGrp="1"/>
          </p:cNvSpPr>
          <p:nvPr>
            <p:ph type="title"/>
          </p:nvPr>
        </p:nvSpPr>
        <p:spPr>
          <a:xfrm>
            <a:off x="838200" y="101174"/>
            <a:ext cx="10515600" cy="549275"/>
          </a:xfrm>
        </p:spPr>
        <p:txBody>
          <a:bodyPr>
            <a:normAutofit/>
          </a:bodyPr>
          <a:lstStyle/>
          <a:p>
            <a:r>
              <a:rPr lang="en-US" sz="2000" b="1" dirty="0">
                <a:solidFill>
                  <a:schemeClr val="accent6">
                    <a:lumMod val="60000"/>
                    <a:lumOff val="40000"/>
                  </a:schemeClr>
                </a:solidFill>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FBEA0E5E-232E-48F0-87AB-AF3E83FAFB80}"/>
              </a:ext>
            </a:extLst>
          </p:cNvPr>
          <p:cNvSpPr>
            <a:spLocks noGrp="1"/>
          </p:cNvSpPr>
          <p:nvPr>
            <p:ph idx="1"/>
          </p:nvPr>
        </p:nvSpPr>
        <p:spPr>
          <a:xfrm>
            <a:off x="753359" y="664590"/>
            <a:ext cx="10515600" cy="6193410"/>
          </a:xfrm>
        </p:spPr>
        <p:txBody>
          <a:bodyPr>
            <a:normAutofit fontScale="85000" lnSpcReduction="10000"/>
          </a:bodyPr>
          <a:lstStyle/>
          <a:p>
            <a:pPr marL="0" indent="0" algn="just">
              <a:lnSpc>
                <a:spcPct val="107000"/>
              </a:lnSpc>
              <a:spcAft>
                <a:spcPts val="800"/>
              </a:spcAf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Human faces are complex with having thousands of variations, multiple dimensions and expressions. Because of the said complexity, it is a difficult task to develop a highly accurate face recognition application. The history of face recognition technology dates back to early 1960s. The early algorithms suffered from low accuracy in identifying faces because of lack of computational power, inability to understand different head movements and lighting conditions. There have been many iterations in face recognition technology and we have come a long way to build a highly accurate face identification application. But to build an application which addresses each and every aspect of reducing fault identification of a human face takes a lengthy development, testing and evaluation time and because of the time restrains to complete the individual project, we have developed a facial recognition application using MATLAB which covers the areas such as image acquisition, face detection, training data set and identification of a face comparing the new input face with the trained data set.</a:t>
            </a:r>
          </a:p>
          <a:p>
            <a:pPr marL="0" indent="0" algn="just">
              <a:lnSpc>
                <a:spcPct val="107000"/>
              </a:lnSpc>
              <a:spcAft>
                <a:spcPts val="800"/>
              </a:spcAf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He face images that are needed to test the face recognition system is acquired from University of Essex, UK. Faces94 face database is an open source face database, it consists of 153individuals, and each individual person has 20 images. These images were used as training and testing data. Face images has slight variations in expression and they are frontal view images. This is important since Principal Component Analysis performs more efficiently when frontal view face images are used .Principal Component Analysis (PCA) is one of the popular statistical techniques that is widely being used in the face recognition field to analyses large amount of data that has multiple dimensionalities. Performing PCA on these data sets would result in reducing dimensionality and making them easy to analyses and compute. Principal Component Analysis approach transforms the face images that we input into feature images that are also known as Eigen faces. Eigen are the principal component of the training data. The next phase of the system is face recognition and it is performed by projecting the face image that is unknown to the Eigen face subspace and classifying the unknown face by comparing the position of it with the known individuals’ position in the face space. Classification is performed by Euclidean Distance classifier and it calculates the minimum distance between the above mentioned positions in the face space. The project comprises of following sections. Background and literature review, requirements specification, analysis and design, implementation and testing, evaluation, critical evaluation and conclusion</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65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46064-23E6-4C94-8823-18715DC2153C}"/>
              </a:ext>
            </a:extLst>
          </p:cNvPr>
          <p:cNvSpPr>
            <a:spLocks noGrp="1"/>
          </p:cNvSpPr>
          <p:nvPr>
            <p:ph type="title"/>
          </p:nvPr>
        </p:nvSpPr>
        <p:spPr>
          <a:xfrm>
            <a:off x="932468" y="402832"/>
            <a:ext cx="10515600" cy="1325563"/>
          </a:xfrm>
        </p:spPr>
        <p:txBody>
          <a:bodyPr>
            <a:normAutofit/>
          </a:bodyPr>
          <a:lstStyle/>
          <a:p>
            <a:r>
              <a:rPr lang="en-US" sz="2000" b="1" dirty="0">
                <a:solidFill>
                  <a:schemeClr val="accent6">
                    <a:lumMod val="60000"/>
                    <a:lumOff val="40000"/>
                  </a:schemeClr>
                </a:solidFill>
                <a:latin typeface="Times New Roman" panose="02020603050405020304" pitchFamily="18" charset="0"/>
                <a:cs typeface="Times New Roman" panose="02020603050405020304" pitchFamily="18" charset="0"/>
              </a:rPr>
              <a:t>Contents</a:t>
            </a:r>
          </a:p>
        </p:txBody>
      </p:sp>
      <p:sp>
        <p:nvSpPr>
          <p:cNvPr id="3" name="Espace réservé du contenu 2">
            <a:extLst>
              <a:ext uri="{FF2B5EF4-FFF2-40B4-BE49-F238E27FC236}">
                <a16:creationId xmlns:a16="http://schemas.microsoft.com/office/drawing/2014/main" id="{FBEA0E5E-232E-48F0-87AB-AF3E83FAFB80}"/>
              </a:ext>
            </a:extLst>
          </p:cNvPr>
          <p:cNvSpPr>
            <a:spLocks noGrp="1"/>
          </p:cNvSpPr>
          <p:nvPr>
            <p:ph idx="1"/>
          </p:nvPr>
        </p:nvSpPr>
        <p:spPr/>
        <p:txBody>
          <a:bodyPr>
            <a:normAutofit/>
          </a:bodyPr>
          <a:lstStyle/>
          <a:p>
            <a:pPr algn="just">
              <a:buFont typeface="Wingdings" panose="05000000000000000000" pitchFamily="2" charset="2"/>
              <a:buChar char="§"/>
            </a:pPr>
            <a:r>
              <a:rPr lang="en-GB" sz="1800" dirty="0" err="1">
                <a:latin typeface="Times New Roman" panose="02020603050405020304" pitchFamily="18" charset="0"/>
                <a:cs typeface="Times New Roman" panose="02020603050405020304" pitchFamily="18" charset="0"/>
              </a:rPr>
              <a:t>Dimentionality</a:t>
            </a:r>
            <a:r>
              <a:rPr lang="en-GB" sz="1800" dirty="0">
                <a:latin typeface="Times New Roman" panose="02020603050405020304" pitchFamily="18" charset="0"/>
                <a:cs typeface="Times New Roman" panose="02020603050405020304" pitchFamily="18" charset="0"/>
              </a:rPr>
              <a:t> reduction using PCA</a:t>
            </a:r>
          </a:p>
          <a:p>
            <a:pPr algn="just">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Face image Data set</a:t>
            </a:r>
          </a:p>
          <a:p>
            <a:pPr algn="just">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Face image Data set </a:t>
            </a:r>
            <a:r>
              <a:rPr lang="en-GB" sz="1800" dirty="0" err="1">
                <a:latin typeface="Times New Roman" panose="02020603050405020304" pitchFamily="18" charset="0"/>
                <a:cs typeface="Times New Roman" panose="02020603050405020304" pitchFamily="18" charset="0"/>
              </a:rPr>
              <a:t>Presemtation</a:t>
            </a:r>
            <a:r>
              <a:rPr lang="en-GB" sz="1800" dirty="0">
                <a:latin typeface="Times New Roman" panose="02020603050405020304" pitchFamily="18" charset="0"/>
                <a:cs typeface="Times New Roman" panose="02020603050405020304" pitchFamily="18" charset="0"/>
              </a:rPr>
              <a:t> for training and testing</a:t>
            </a:r>
          </a:p>
          <a:p>
            <a:pPr algn="just">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Training and testing procedure</a:t>
            </a:r>
          </a:p>
          <a:p>
            <a:pPr algn="just">
              <a:buFont typeface="Wingdings" panose="05000000000000000000" pitchFamily="2" charset="2"/>
              <a:buChar char="§"/>
            </a:pPr>
            <a:r>
              <a:rPr lang="en-GB" sz="1800" dirty="0" err="1">
                <a:latin typeface="Times New Roman" panose="02020603050405020304" pitchFamily="18" charset="0"/>
                <a:cs typeface="Times New Roman" panose="02020603050405020304" pitchFamily="18" charset="0"/>
              </a:rPr>
              <a:t>Matlab</a:t>
            </a:r>
            <a:r>
              <a:rPr lang="en-GB" sz="1800" dirty="0">
                <a:latin typeface="Times New Roman" panose="02020603050405020304" pitchFamily="18" charset="0"/>
                <a:cs typeface="Times New Roman" panose="02020603050405020304" pitchFamily="18" charset="0"/>
              </a:rPr>
              <a:t> code for training</a:t>
            </a:r>
          </a:p>
          <a:p>
            <a:pPr algn="just">
              <a:buFont typeface="Wingdings" panose="05000000000000000000" pitchFamily="2" charset="2"/>
              <a:buChar char="§"/>
            </a:pPr>
            <a:r>
              <a:rPr lang="en-GB" sz="1800" dirty="0" err="1">
                <a:latin typeface="Times New Roman" panose="02020603050405020304" pitchFamily="18" charset="0"/>
                <a:cs typeface="Times New Roman" panose="02020603050405020304" pitchFamily="18" charset="0"/>
              </a:rPr>
              <a:t>Matlab</a:t>
            </a:r>
            <a:r>
              <a:rPr lang="en-GB" sz="1800" dirty="0">
                <a:latin typeface="Times New Roman" panose="02020603050405020304" pitchFamily="18" charset="0"/>
                <a:cs typeface="Times New Roman" panose="02020603050405020304" pitchFamily="18" charset="0"/>
              </a:rPr>
              <a:t> code for testing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09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46DC42-22D3-461D-96CF-ED1EEE0E56A2}"/>
              </a:ext>
            </a:extLst>
          </p:cNvPr>
          <p:cNvSpPr>
            <a:spLocks noGrp="1"/>
          </p:cNvSpPr>
          <p:nvPr>
            <p:ph type="title"/>
          </p:nvPr>
        </p:nvSpPr>
        <p:spPr/>
        <p:txBody>
          <a:bodyPr>
            <a:normAutofit/>
          </a:bodyPr>
          <a:lstStyle/>
          <a:p>
            <a:r>
              <a:rPr lang="en-US" sz="2000" dirty="0">
                <a:solidFill>
                  <a:schemeClr val="accent6">
                    <a:lumMod val="60000"/>
                    <a:lumOff val="40000"/>
                  </a:schemeClr>
                </a:solidFill>
                <a:latin typeface="Times New Roman" panose="02020603050405020304" pitchFamily="18" charset="0"/>
                <a:cs typeface="Times New Roman" panose="02020603050405020304" pitchFamily="18" charset="0"/>
              </a:rPr>
              <a:t>PCA give </a:t>
            </a:r>
            <a:r>
              <a:rPr lang="en-US" sz="2000" dirty="0" err="1">
                <a:solidFill>
                  <a:schemeClr val="accent6">
                    <a:lumMod val="60000"/>
                    <a:lumOff val="40000"/>
                  </a:schemeClr>
                </a:solidFill>
                <a:latin typeface="Times New Roman" panose="02020603050405020304" pitchFamily="18" charset="0"/>
                <a:cs typeface="Times New Roman" panose="02020603050405020304" pitchFamily="18" charset="0"/>
              </a:rPr>
              <a:t>Dimentionality</a:t>
            </a:r>
            <a:r>
              <a:rPr lang="en-US" sz="2000" dirty="0">
                <a:solidFill>
                  <a:schemeClr val="accent6">
                    <a:lumMod val="60000"/>
                    <a:lumOff val="40000"/>
                  </a:schemeClr>
                </a:solidFill>
                <a:latin typeface="Times New Roman" panose="02020603050405020304" pitchFamily="18" charset="0"/>
                <a:cs typeface="Times New Roman" panose="02020603050405020304" pitchFamily="18" charset="0"/>
              </a:rPr>
              <a:t> Reduction</a:t>
            </a:r>
          </a:p>
        </p:txBody>
      </p:sp>
      <p:sp>
        <p:nvSpPr>
          <p:cNvPr id="4" name="Rectangle 3">
            <a:extLst>
              <a:ext uri="{FF2B5EF4-FFF2-40B4-BE49-F238E27FC236}">
                <a16:creationId xmlns:a16="http://schemas.microsoft.com/office/drawing/2014/main" id="{C871CB25-790F-440E-BE1E-3D071B2F57A2}"/>
              </a:ext>
            </a:extLst>
          </p:cNvPr>
          <p:cNvSpPr/>
          <p:nvPr/>
        </p:nvSpPr>
        <p:spPr>
          <a:xfrm>
            <a:off x="1714500" y="3429000"/>
            <a:ext cx="1921586" cy="11525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Large size image</a:t>
            </a:r>
          </a:p>
          <a:p>
            <a:pPr algn="ctr"/>
            <a:r>
              <a:rPr lang="en-US" dirty="0"/>
              <a:t>(1*36000)</a:t>
            </a:r>
          </a:p>
          <a:p>
            <a:endParaRPr lang="en-US" dirty="0"/>
          </a:p>
          <a:p>
            <a:pPr algn="ctr"/>
            <a:endParaRPr lang="en-US" dirty="0"/>
          </a:p>
          <a:p>
            <a:pPr algn="ctr"/>
            <a:r>
              <a:rPr lang="en-US" dirty="0"/>
              <a:t> </a:t>
            </a:r>
          </a:p>
        </p:txBody>
      </p:sp>
      <p:sp>
        <p:nvSpPr>
          <p:cNvPr id="5" name="Rectangle 4">
            <a:extLst>
              <a:ext uri="{FF2B5EF4-FFF2-40B4-BE49-F238E27FC236}">
                <a16:creationId xmlns:a16="http://schemas.microsoft.com/office/drawing/2014/main" id="{BCC9AC24-8D96-43F5-A07C-A313FF0715B9}"/>
              </a:ext>
            </a:extLst>
          </p:cNvPr>
          <p:cNvSpPr/>
          <p:nvPr/>
        </p:nvSpPr>
        <p:spPr>
          <a:xfrm>
            <a:off x="8542256" y="3364582"/>
            <a:ext cx="1743958" cy="11312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Small size image PCA representation </a:t>
            </a:r>
          </a:p>
          <a:p>
            <a:pPr algn="ctr"/>
            <a:r>
              <a:rPr lang="en-US" dirty="0"/>
              <a:t>(1*L), L=50</a:t>
            </a:r>
          </a:p>
        </p:txBody>
      </p:sp>
      <p:sp>
        <p:nvSpPr>
          <p:cNvPr id="6" name="Ellipse 5">
            <a:extLst>
              <a:ext uri="{FF2B5EF4-FFF2-40B4-BE49-F238E27FC236}">
                <a16:creationId xmlns:a16="http://schemas.microsoft.com/office/drawing/2014/main" id="{1A5C1419-3127-47BE-AF1D-8A292B725BDA}"/>
              </a:ext>
            </a:extLst>
          </p:cNvPr>
          <p:cNvSpPr/>
          <p:nvPr/>
        </p:nvSpPr>
        <p:spPr>
          <a:xfrm>
            <a:off x="5224021" y="3185875"/>
            <a:ext cx="1743957" cy="163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a:t>
            </a:r>
          </a:p>
        </p:txBody>
      </p:sp>
      <p:sp>
        <p:nvSpPr>
          <p:cNvPr id="7" name="Rectangle 6">
            <a:extLst>
              <a:ext uri="{FF2B5EF4-FFF2-40B4-BE49-F238E27FC236}">
                <a16:creationId xmlns:a16="http://schemas.microsoft.com/office/drawing/2014/main" id="{2C64290C-C50A-46C6-A373-9C9BF53DD6F6}"/>
              </a:ext>
            </a:extLst>
          </p:cNvPr>
          <p:cNvSpPr/>
          <p:nvPr/>
        </p:nvSpPr>
        <p:spPr>
          <a:xfrm>
            <a:off x="3993821" y="2162241"/>
            <a:ext cx="4204355" cy="8886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Mean image, reduced Eigen vector matrix</a:t>
            </a:r>
          </a:p>
        </p:txBody>
      </p:sp>
      <p:sp>
        <p:nvSpPr>
          <p:cNvPr id="8" name="Flèche : droite 7">
            <a:extLst>
              <a:ext uri="{FF2B5EF4-FFF2-40B4-BE49-F238E27FC236}">
                <a16:creationId xmlns:a16="http://schemas.microsoft.com/office/drawing/2014/main" id="{0F6CEDD7-A66E-4661-AC70-A5FC69ED5B15}"/>
              </a:ext>
            </a:extLst>
          </p:cNvPr>
          <p:cNvSpPr/>
          <p:nvPr/>
        </p:nvSpPr>
        <p:spPr>
          <a:xfrm>
            <a:off x="3649744" y="3930190"/>
            <a:ext cx="1574277" cy="30244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Flèche : droite 8">
            <a:extLst>
              <a:ext uri="{FF2B5EF4-FFF2-40B4-BE49-F238E27FC236}">
                <a16:creationId xmlns:a16="http://schemas.microsoft.com/office/drawing/2014/main" id="{1A578D91-D066-4895-950E-73A49232848F}"/>
              </a:ext>
            </a:extLst>
          </p:cNvPr>
          <p:cNvSpPr/>
          <p:nvPr/>
        </p:nvSpPr>
        <p:spPr>
          <a:xfrm>
            <a:off x="6969553" y="3931760"/>
            <a:ext cx="1574277" cy="30244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ZoneTexte 2">
            <a:extLst>
              <a:ext uri="{FF2B5EF4-FFF2-40B4-BE49-F238E27FC236}">
                <a16:creationId xmlns:a16="http://schemas.microsoft.com/office/drawing/2014/main" id="{A765389E-84AF-4E6A-A780-D99C0118F0D1}"/>
              </a:ext>
            </a:extLst>
          </p:cNvPr>
          <p:cNvSpPr txBox="1"/>
          <p:nvPr/>
        </p:nvSpPr>
        <p:spPr>
          <a:xfrm>
            <a:off x="1714500" y="2410511"/>
            <a:ext cx="2660904" cy="646331"/>
          </a:xfrm>
          <a:prstGeom prst="rect">
            <a:avLst/>
          </a:prstGeom>
          <a:noFill/>
        </p:spPr>
        <p:txBody>
          <a:bodyPr wrap="square" rtlCol="0">
            <a:spAutoFit/>
          </a:bodyPr>
          <a:lstStyle/>
          <a:p>
            <a:r>
              <a:rPr lang="en-US" dirty="0"/>
              <a:t>For example</a:t>
            </a:r>
          </a:p>
          <a:p>
            <a:r>
              <a:rPr lang="en-US" dirty="0" err="1"/>
              <a:t>Img</a:t>
            </a:r>
            <a:r>
              <a:rPr lang="en-US" dirty="0"/>
              <a:t>: 200*180</a:t>
            </a:r>
          </a:p>
        </p:txBody>
      </p:sp>
      <p:sp>
        <p:nvSpPr>
          <p:cNvPr id="11" name="ZoneTexte 10">
            <a:extLst>
              <a:ext uri="{FF2B5EF4-FFF2-40B4-BE49-F238E27FC236}">
                <a16:creationId xmlns:a16="http://schemas.microsoft.com/office/drawing/2014/main" id="{650738C1-8563-4CF9-A955-3100C9901884}"/>
              </a:ext>
            </a:extLst>
          </p:cNvPr>
          <p:cNvSpPr txBox="1"/>
          <p:nvPr/>
        </p:nvSpPr>
        <p:spPr>
          <a:xfrm>
            <a:off x="1714500" y="4816712"/>
            <a:ext cx="8270748" cy="1292662"/>
          </a:xfrm>
          <a:prstGeom prst="rect">
            <a:avLst/>
          </a:prstGeom>
          <a:noFill/>
        </p:spPr>
        <p:txBody>
          <a:bodyPr wrap="square" rtlCol="0">
            <a:spAutoFit/>
          </a:bodyPr>
          <a:lstStyle/>
          <a:p>
            <a:r>
              <a:rPr lang="en-US" sz="2400" dirty="0" err="1"/>
              <a:t>Ipca</a:t>
            </a:r>
            <a:r>
              <a:rPr lang="en-US" dirty="0"/>
              <a:t>(1*L)= [I-m](1*MN).[</a:t>
            </a:r>
            <a:r>
              <a:rPr lang="en-US" dirty="0" err="1"/>
              <a:t>Ppca</a:t>
            </a:r>
            <a:r>
              <a:rPr lang="en-US" dirty="0"/>
              <a:t>](MN*L)</a:t>
            </a:r>
          </a:p>
          <a:p>
            <a:endParaRPr lang="en-US" dirty="0"/>
          </a:p>
          <a:p>
            <a:endParaRPr lang="en-US" dirty="0"/>
          </a:p>
          <a:p>
            <a:r>
              <a:rPr lang="en-US" dirty="0"/>
              <a:t>1(1*MN)= </a:t>
            </a:r>
            <a:r>
              <a:rPr lang="en-US" dirty="0" err="1"/>
              <a:t>Ipca</a:t>
            </a:r>
            <a:r>
              <a:rPr lang="en-US" dirty="0"/>
              <a:t>(1*L)[</a:t>
            </a:r>
            <a:r>
              <a:rPr lang="en-US" dirty="0" err="1"/>
              <a:t>Ppca</a:t>
            </a:r>
            <a:r>
              <a:rPr lang="en-US" dirty="0"/>
              <a:t>]T (L*MN) + m(1*MN)</a:t>
            </a:r>
          </a:p>
        </p:txBody>
      </p:sp>
    </p:spTree>
    <p:extLst>
      <p:ext uri="{BB962C8B-B14F-4D97-AF65-F5344CB8AC3E}">
        <p14:creationId xmlns:p14="http://schemas.microsoft.com/office/powerpoint/2010/main" val="117137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46064-23E6-4C94-8823-18715DC2153C}"/>
              </a:ext>
            </a:extLst>
          </p:cNvPr>
          <p:cNvSpPr>
            <a:spLocks noGrp="1"/>
          </p:cNvSpPr>
          <p:nvPr>
            <p:ph type="title"/>
          </p:nvPr>
        </p:nvSpPr>
        <p:spPr/>
        <p:txBody>
          <a:bodyPr>
            <a:normAutofit/>
          </a:bodyPr>
          <a:lstStyle/>
          <a:p>
            <a:r>
              <a:rPr lang="en-US" sz="2000" b="1" dirty="0">
                <a:solidFill>
                  <a:schemeClr val="accent6">
                    <a:lumMod val="60000"/>
                    <a:lumOff val="40000"/>
                  </a:schemeClr>
                </a:solidFill>
                <a:latin typeface="Times New Roman" panose="02020603050405020304" pitchFamily="18" charset="0"/>
                <a:cs typeface="Times New Roman" panose="02020603050405020304" pitchFamily="18" charset="0"/>
              </a:rPr>
              <a:t>Face image Data set</a:t>
            </a:r>
          </a:p>
        </p:txBody>
      </p:sp>
      <p:sp>
        <p:nvSpPr>
          <p:cNvPr id="6" name="ZoneTexte 5">
            <a:extLst>
              <a:ext uri="{FF2B5EF4-FFF2-40B4-BE49-F238E27FC236}">
                <a16:creationId xmlns:a16="http://schemas.microsoft.com/office/drawing/2014/main" id="{B05FFD49-3630-4A06-8B09-B00C2AF6B137}"/>
              </a:ext>
            </a:extLst>
          </p:cNvPr>
          <p:cNvSpPr txBox="1"/>
          <p:nvPr/>
        </p:nvSpPr>
        <p:spPr>
          <a:xfrm>
            <a:off x="509046" y="1390423"/>
            <a:ext cx="5099901"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individuals: </a:t>
            </a:r>
            <a:r>
              <a:rPr lang="en-US" b="1" dirty="0">
                <a:latin typeface="Times New Roman" panose="02020603050405020304" pitchFamily="18" charset="0"/>
                <a:cs typeface="Times New Roman" panose="02020603050405020304" pitchFamily="18" charset="0"/>
              </a:rPr>
              <a:t>153, 20</a:t>
            </a:r>
            <a:r>
              <a:rPr lang="en-US" dirty="0">
                <a:latin typeface="Times New Roman" panose="02020603050405020304" pitchFamily="18" charset="0"/>
                <a:cs typeface="Times New Roman" panose="02020603050405020304" pitchFamily="18" charset="0"/>
              </a:rPr>
              <a:t> images per person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of </a:t>
            </a:r>
            <a:r>
              <a:rPr lang="en-US" b="1" dirty="0">
                <a:latin typeface="Times New Roman" panose="02020603050405020304" pitchFamily="18" charset="0"/>
                <a:cs typeface="Times New Roman" panose="02020603050405020304" pitchFamily="18" charset="0"/>
              </a:rPr>
              <a:t>3060</a:t>
            </a:r>
            <a:r>
              <a:rPr lang="en-US" dirty="0">
                <a:latin typeface="Times New Roman" panose="02020603050405020304" pitchFamily="18" charset="0"/>
                <a:cs typeface="Times New Roman" panose="02020603050405020304" pitchFamily="18" charset="0"/>
              </a:rPr>
              <a:t>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Resolution 180*200 pixels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Folders: female(20), male(113), </a:t>
            </a:r>
            <a:r>
              <a:rPr lang="en-US" dirty="0" err="1">
                <a:latin typeface="Times New Roman" panose="02020603050405020304" pitchFamily="18" charset="0"/>
                <a:cs typeface="Times New Roman" panose="02020603050405020304" pitchFamily="18" charset="0"/>
              </a:rPr>
              <a:t>malestaff</a:t>
            </a:r>
            <a:r>
              <a:rPr lang="en-US" dirty="0">
                <a:latin typeface="Times New Roman" panose="02020603050405020304" pitchFamily="18" charset="0"/>
                <a:cs typeface="Times New Roman" panose="02020603050405020304" pitchFamily="18" charset="0"/>
              </a:rPr>
              <a:t>(20)</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4F1A077A-A127-4CE9-B2BB-C42AD6309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055" y="1390423"/>
            <a:ext cx="4379976" cy="4767435"/>
          </a:xfrm>
          <a:prstGeom prst="rect">
            <a:avLst/>
          </a:prstGeom>
        </p:spPr>
      </p:pic>
    </p:spTree>
    <p:extLst>
      <p:ext uri="{BB962C8B-B14F-4D97-AF65-F5344CB8AC3E}">
        <p14:creationId xmlns:p14="http://schemas.microsoft.com/office/powerpoint/2010/main" val="78467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FF908-E5A5-4AF9-87F4-586BD54E1226}"/>
              </a:ext>
            </a:extLst>
          </p:cNvPr>
          <p:cNvSpPr>
            <a:spLocks noGrp="1"/>
          </p:cNvSpPr>
          <p:nvPr>
            <p:ph type="title"/>
          </p:nvPr>
        </p:nvSpPr>
        <p:spPr>
          <a:xfrm>
            <a:off x="301657" y="336845"/>
            <a:ext cx="4141509" cy="690677"/>
          </a:xfrm>
        </p:spPr>
        <p:txBody>
          <a:bodyPr>
            <a:normAutofit/>
          </a:bodyPr>
          <a:lstStyle/>
          <a:p>
            <a:pPr algn="ctr"/>
            <a:r>
              <a:rPr lang="en-US" sz="2000" b="1" dirty="0">
                <a:solidFill>
                  <a:schemeClr val="accent6">
                    <a:lumMod val="60000"/>
                    <a:lumOff val="40000"/>
                  </a:schemeClr>
                </a:solidFill>
                <a:latin typeface="Times New Roman" panose="02020603050405020304" pitchFamily="18" charset="0"/>
                <a:cs typeface="Times New Roman" panose="02020603050405020304" pitchFamily="18" charset="0"/>
              </a:rPr>
              <a:t>Data set preparation for training</a:t>
            </a:r>
          </a:p>
        </p:txBody>
      </p:sp>
      <p:sp>
        <p:nvSpPr>
          <p:cNvPr id="3" name="ZoneTexte 2">
            <a:extLst>
              <a:ext uri="{FF2B5EF4-FFF2-40B4-BE49-F238E27FC236}">
                <a16:creationId xmlns:a16="http://schemas.microsoft.com/office/drawing/2014/main" id="{E925B9B0-94EB-4E39-B6DA-5421576D5A24}"/>
              </a:ext>
            </a:extLst>
          </p:cNvPr>
          <p:cNvSpPr txBox="1"/>
          <p:nvPr/>
        </p:nvSpPr>
        <p:spPr>
          <a:xfrm>
            <a:off x="433633" y="1027522"/>
            <a:ext cx="1118961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training, total 30 persons are selected and 10 images per person are considered, therefore, total 300 images are taken for training.</a:t>
            </a:r>
          </a:p>
          <a:p>
            <a:endParaRPr lang="en-US"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First: images of size M*N are reshaped to 1D vector of size 1*MN</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Size of our image in Data set is 180*200</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This will create a huge 1D vector of size 1*36000 and will create memory allocation problem in MATLAB while computing covariance matrix, therefore the size of each image is reduced to half (90*100)  </a:t>
            </a:r>
          </a:p>
        </p:txBody>
      </p:sp>
      <p:sp>
        <p:nvSpPr>
          <p:cNvPr id="4" name="Titre 1">
            <a:extLst>
              <a:ext uri="{FF2B5EF4-FFF2-40B4-BE49-F238E27FC236}">
                <a16:creationId xmlns:a16="http://schemas.microsoft.com/office/drawing/2014/main" id="{481940A9-82F4-460F-8C62-868D2C4D8E64}"/>
              </a:ext>
            </a:extLst>
          </p:cNvPr>
          <p:cNvSpPr txBox="1">
            <a:spLocks/>
          </p:cNvSpPr>
          <p:nvPr/>
        </p:nvSpPr>
        <p:spPr>
          <a:xfrm>
            <a:off x="454057" y="3109890"/>
            <a:ext cx="4141509" cy="6906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accent6">
                    <a:lumMod val="60000"/>
                    <a:lumOff val="40000"/>
                  </a:schemeClr>
                </a:solidFill>
                <a:latin typeface="Times New Roman" panose="02020603050405020304" pitchFamily="18" charset="0"/>
                <a:cs typeface="Times New Roman" panose="02020603050405020304" pitchFamily="18" charset="0"/>
              </a:rPr>
              <a:t>Data set preparation for testing</a:t>
            </a:r>
          </a:p>
        </p:txBody>
      </p:sp>
      <p:sp>
        <p:nvSpPr>
          <p:cNvPr id="5" name="ZoneTexte 4">
            <a:extLst>
              <a:ext uri="{FF2B5EF4-FFF2-40B4-BE49-F238E27FC236}">
                <a16:creationId xmlns:a16="http://schemas.microsoft.com/office/drawing/2014/main" id="{C7129E82-4649-4F8D-BE1C-9CE70A238BD4}"/>
              </a:ext>
            </a:extLst>
          </p:cNvPr>
          <p:cNvSpPr txBox="1"/>
          <p:nvPr/>
        </p:nvSpPr>
        <p:spPr>
          <a:xfrm>
            <a:off x="548325" y="3800570"/>
            <a:ext cx="1118961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testing, remaining 10 images per person(which are not a part of training) are considered. And we are still going to use the same 30 persons as for training, we have total 300 images for testing.</a:t>
            </a:r>
          </a:p>
          <a:p>
            <a:endParaRPr lang="en-US"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19000C32-3B99-434A-924F-47EBDD018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045" y="4585042"/>
            <a:ext cx="3552373" cy="2272958"/>
          </a:xfrm>
          <a:prstGeom prst="rect">
            <a:avLst/>
          </a:prstGeom>
        </p:spPr>
      </p:pic>
    </p:spTree>
    <p:extLst>
      <p:ext uri="{BB962C8B-B14F-4D97-AF65-F5344CB8AC3E}">
        <p14:creationId xmlns:p14="http://schemas.microsoft.com/office/powerpoint/2010/main" val="257459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46064-23E6-4C94-8823-18715DC2153C}"/>
              </a:ext>
            </a:extLst>
          </p:cNvPr>
          <p:cNvSpPr>
            <a:spLocks noGrp="1"/>
          </p:cNvSpPr>
          <p:nvPr>
            <p:ph type="title"/>
          </p:nvPr>
        </p:nvSpPr>
        <p:spPr>
          <a:xfrm>
            <a:off x="338579" y="431113"/>
            <a:ext cx="10515600" cy="1325563"/>
          </a:xfrm>
        </p:spPr>
        <p:txBody>
          <a:bodyPr>
            <a:normAutofit/>
          </a:bodyPr>
          <a:lstStyle/>
          <a:p>
            <a:r>
              <a:rPr lang="en-US" sz="2000" b="1" dirty="0">
                <a:solidFill>
                  <a:schemeClr val="accent6">
                    <a:lumMod val="60000"/>
                    <a:lumOff val="40000"/>
                  </a:schemeClr>
                </a:solidFill>
                <a:latin typeface="Times New Roman" panose="02020603050405020304" pitchFamily="18" charset="0"/>
                <a:cs typeface="Times New Roman" panose="02020603050405020304" pitchFamily="18" charset="0"/>
              </a:rPr>
              <a:t>Training Procedure(Projecting all images to PCA space)</a:t>
            </a:r>
          </a:p>
        </p:txBody>
      </p:sp>
      <p:sp>
        <p:nvSpPr>
          <p:cNvPr id="18" name="Rectangle 17">
            <a:extLst>
              <a:ext uri="{FF2B5EF4-FFF2-40B4-BE49-F238E27FC236}">
                <a16:creationId xmlns:a16="http://schemas.microsoft.com/office/drawing/2014/main" id="{674D3161-910E-486B-9956-224080186C3E}"/>
              </a:ext>
            </a:extLst>
          </p:cNvPr>
          <p:cNvSpPr/>
          <p:nvPr/>
        </p:nvSpPr>
        <p:spPr>
          <a:xfrm>
            <a:off x="1363743" y="2486025"/>
            <a:ext cx="2285214" cy="36671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Large size image</a:t>
            </a:r>
          </a:p>
          <a:p>
            <a:pPr algn="ctr"/>
            <a:r>
              <a:rPr lang="en-US" dirty="0"/>
              <a:t>[X](1*9000)</a:t>
            </a:r>
          </a:p>
          <a:p>
            <a:endParaRPr lang="en-US" dirty="0"/>
          </a:p>
          <a:p>
            <a:r>
              <a:rPr lang="en-US" dirty="0"/>
              <a:t>X11, x12, x13… x1MN</a:t>
            </a:r>
          </a:p>
          <a:p>
            <a:r>
              <a:rPr lang="en-US" dirty="0"/>
              <a:t>X21, x22, x23… x1MN</a:t>
            </a:r>
          </a:p>
          <a:p>
            <a:endParaRPr lang="en-US" dirty="0"/>
          </a:p>
          <a:p>
            <a:endParaRPr lang="en-US" dirty="0"/>
          </a:p>
          <a:p>
            <a:endParaRPr lang="en-US" dirty="0"/>
          </a:p>
          <a:p>
            <a:endParaRPr lang="en-US" dirty="0"/>
          </a:p>
          <a:p>
            <a:endParaRPr lang="en-US" dirty="0"/>
          </a:p>
          <a:p>
            <a:pPr algn="ctr"/>
            <a:r>
              <a:rPr lang="en-US" dirty="0"/>
              <a:t>Xn1, xn2, xn3… </a:t>
            </a:r>
            <a:r>
              <a:rPr lang="en-US" dirty="0" err="1"/>
              <a:t>xnMN</a:t>
            </a:r>
            <a:endParaRPr lang="en-US" dirty="0"/>
          </a:p>
          <a:p>
            <a:pPr algn="ctr"/>
            <a:endParaRPr lang="en-US" dirty="0"/>
          </a:p>
          <a:p>
            <a:pPr algn="ctr"/>
            <a:r>
              <a:rPr lang="en-US" dirty="0"/>
              <a:t> </a:t>
            </a:r>
          </a:p>
        </p:txBody>
      </p:sp>
      <p:sp>
        <p:nvSpPr>
          <p:cNvPr id="19" name="Rectangle 18">
            <a:extLst>
              <a:ext uri="{FF2B5EF4-FFF2-40B4-BE49-F238E27FC236}">
                <a16:creationId xmlns:a16="http://schemas.microsoft.com/office/drawing/2014/main" id="{2BB47CAC-C6E8-4D5A-9A47-4C246969E027}"/>
              </a:ext>
            </a:extLst>
          </p:cNvPr>
          <p:cNvSpPr/>
          <p:nvPr/>
        </p:nvSpPr>
        <p:spPr>
          <a:xfrm>
            <a:off x="8542256" y="2247900"/>
            <a:ext cx="2449594" cy="43910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Small size image PCA representation </a:t>
            </a:r>
          </a:p>
          <a:p>
            <a:pPr algn="ctr"/>
            <a:r>
              <a:rPr lang="en-US" dirty="0"/>
              <a:t>[T](1*L), L=50</a:t>
            </a:r>
          </a:p>
          <a:p>
            <a:pPr algn="ctr"/>
            <a:endParaRPr lang="en-US" dirty="0"/>
          </a:p>
          <a:p>
            <a:pPr algn="ctr"/>
            <a:r>
              <a:rPr lang="en-US" dirty="0"/>
              <a:t>X11, x12, x13… x1L</a:t>
            </a:r>
          </a:p>
          <a:p>
            <a:pPr algn="ctr"/>
            <a:r>
              <a:rPr lang="en-US" dirty="0"/>
              <a:t>X21, x22, x23… x2L</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Xn1, xn2, xn3… </a:t>
            </a:r>
            <a:r>
              <a:rPr lang="en-US" dirty="0" err="1"/>
              <a:t>xnL</a:t>
            </a:r>
            <a:endParaRPr lang="en-US" dirty="0"/>
          </a:p>
          <a:p>
            <a:pPr algn="ctr"/>
            <a:endParaRPr lang="en-US" dirty="0"/>
          </a:p>
          <a:p>
            <a:pPr algn="ctr"/>
            <a:endParaRPr lang="en-US" dirty="0"/>
          </a:p>
          <a:p>
            <a:pPr algn="ctr"/>
            <a:endParaRPr lang="en-US" dirty="0"/>
          </a:p>
        </p:txBody>
      </p:sp>
      <p:sp>
        <p:nvSpPr>
          <p:cNvPr id="20" name="Ellipse 19">
            <a:extLst>
              <a:ext uri="{FF2B5EF4-FFF2-40B4-BE49-F238E27FC236}">
                <a16:creationId xmlns:a16="http://schemas.microsoft.com/office/drawing/2014/main" id="{3FB140C0-93F8-4007-BE7B-C3997870F2E9}"/>
              </a:ext>
            </a:extLst>
          </p:cNvPr>
          <p:cNvSpPr/>
          <p:nvPr/>
        </p:nvSpPr>
        <p:spPr>
          <a:xfrm>
            <a:off x="5224021" y="3185875"/>
            <a:ext cx="1743957" cy="1630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a:t>
            </a:r>
          </a:p>
        </p:txBody>
      </p:sp>
      <p:sp>
        <p:nvSpPr>
          <p:cNvPr id="21" name="Rectangle 20">
            <a:extLst>
              <a:ext uri="{FF2B5EF4-FFF2-40B4-BE49-F238E27FC236}">
                <a16:creationId xmlns:a16="http://schemas.microsoft.com/office/drawing/2014/main" id="{0935A4EE-68D1-41BA-8E27-BCA22762478D}"/>
              </a:ext>
            </a:extLst>
          </p:cNvPr>
          <p:cNvSpPr/>
          <p:nvPr/>
        </p:nvSpPr>
        <p:spPr>
          <a:xfrm>
            <a:off x="3993821" y="2162241"/>
            <a:ext cx="4204355" cy="8886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Mean image, reduced Eigen vector matrix</a:t>
            </a:r>
          </a:p>
        </p:txBody>
      </p:sp>
      <p:sp>
        <p:nvSpPr>
          <p:cNvPr id="22" name="Flèche : droite 21">
            <a:extLst>
              <a:ext uri="{FF2B5EF4-FFF2-40B4-BE49-F238E27FC236}">
                <a16:creationId xmlns:a16="http://schemas.microsoft.com/office/drawing/2014/main" id="{92AEAAB1-AED7-44F2-9B51-D3529BE7C40A}"/>
              </a:ext>
            </a:extLst>
          </p:cNvPr>
          <p:cNvSpPr/>
          <p:nvPr/>
        </p:nvSpPr>
        <p:spPr>
          <a:xfrm>
            <a:off x="3649744" y="3930190"/>
            <a:ext cx="1574277" cy="30244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Flèche : droite 22">
            <a:extLst>
              <a:ext uri="{FF2B5EF4-FFF2-40B4-BE49-F238E27FC236}">
                <a16:creationId xmlns:a16="http://schemas.microsoft.com/office/drawing/2014/main" id="{462C45AC-D42E-440B-ABE2-346829B28BDE}"/>
              </a:ext>
            </a:extLst>
          </p:cNvPr>
          <p:cNvSpPr/>
          <p:nvPr/>
        </p:nvSpPr>
        <p:spPr>
          <a:xfrm>
            <a:off x="6969553" y="3931760"/>
            <a:ext cx="1574277" cy="30244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ZoneTexte 23">
            <a:extLst>
              <a:ext uri="{FF2B5EF4-FFF2-40B4-BE49-F238E27FC236}">
                <a16:creationId xmlns:a16="http://schemas.microsoft.com/office/drawing/2014/main" id="{BAE34CDB-7D00-46C4-990F-51ED1FA1EEAB}"/>
              </a:ext>
            </a:extLst>
          </p:cNvPr>
          <p:cNvSpPr txBox="1"/>
          <p:nvPr/>
        </p:nvSpPr>
        <p:spPr>
          <a:xfrm>
            <a:off x="1363742" y="6264902"/>
            <a:ext cx="2171937" cy="369332"/>
          </a:xfrm>
          <a:prstGeom prst="rect">
            <a:avLst/>
          </a:prstGeom>
          <a:noFill/>
        </p:spPr>
        <p:txBody>
          <a:bodyPr wrap="square" rtlCol="0">
            <a:spAutoFit/>
          </a:bodyPr>
          <a:lstStyle/>
          <a:p>
            <a:r>
              <a:rPr lang="en-US" dirty="0"/>
              <a:t>300*9000</a:t>
            </a:r>
          </a:p>
        </p:txBody>
      </p:sp>
      <p:sp>
        <p:nvSpPr>
          <p:cNvPr id="25" name="ZoneTexte 24">
            <a:extLst>
              <a:ext uri="{FF2B5EF4-FFF2-40B4-BE49-F238E27FC236}">
                <a16:creationId xmlns:a16="http://schemas.microsoft.com/office/drawing/2014/main" id="{649EE195-77F8-4047-B6CC-7CC5D5538CE7}"/>
              </a:ext>
            </a:extLst>
          </p:cNvPr>
          <p:cNvSpPr txBox="1"/>
          <p:nvPr/>
        </p:nvSpPr>
        <p:spPr>
          <a:xfrm>
            <a:off x="1516142" y="1979414"/>
            <a:ext cx="2171937" cy="369332"/>
          </a:xfrm>
          <a:prstGeom prst="rect">
            <a:avLst/>
          </a:prstGeom>
          <a:noFill/>
        </p:spPr>
        <p:txBody>
          <a:bodyPr wrap="square" rtlCol="0">
            <a:spAutoFit/>
          </a:bodyPr>
          <a:lstStyle/>
          <a:p>
            <a:r>
              <a:rPr lang="en-US" dirty="0"/>
              <a:t>Spatial domain</a:t>
            </a:r>
          </a:p>
        </p:txBody>
      </p:sp>
      <p:sp>
        <p:nvSpPr>
          <p:cNvPr id="26" name="ZoneTexte 25">
            <a:extLst>
              <a:ext uri="{FF2B5EF4-FFF2-40B4-BE49-F238E27FC236}">
                <a16:creationId xmlns:a16="http://schemas.microsoft.com/office/drawing/2014/main" id="{58DACB67-3F9F-4D3C-98C0-BB6856E3E273}"/>
              </a:ext>
            </a:extLst>
          </p:cNvPr>
          <p:cNvSpPr txBox="1"/>
          <p:nvPr/>
        </p:nvSpPr>
        <p:spPr>
          <a:xfrm>
            <a:off x="8569214" y="1802630"/>
            <a:ext cx="2171937" cy="369332"/>
          </a:xfrm>
          <a:prstGeom prst="rect">
            <a:avLst/>
          </a:prstGeom>
          <a:noFill/>
        </p:spPr>
        <p:txBody>
          <a:bodyPr wrap="square" rtlCol="0">
            <a:spAutoFit/>
          </a:bodyPr>
          <a:lstStyle/>
          <a:p>
            <a:r>
              <a:rPr lang="en-US" dirty="0"/>
              <a:t>PCA space</a:t>
            </a:r>
          </a:p>
        </p:txBody>
      </p:sp>
    </p:spTree>
    <p:extLst>
      <p:ext uri="{BB962C8B-B14F-4D97-AF65-F5344CB8AC3E}">
        <p14:creationId xmlns:p14="http://schemas.microsoft.com/office/powerpoint/2010/main" val="19309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46064-23E6-4C94-8823-18715DC2153C}"/>
              </a:ext>
            </a:extLst>
          </p:cNvPr>
          <p:cNvSpPr>
            <a:spLocks noGrp="1"/>
          </p:cNvSpPr>
          <p:nvPr>
            <p:ph type="title"/>
          </p:nvPr>
        </p:nvSpPr>
        <p:spPr>
          <a:xfrm>
            <a:off x="432847" y="540944"/>
            <a:ext cx="10515600" cy="1325563"/>
          </a:xfrm>
        </p:spPr>
        <p:txBody>
          <a:bodyPr>
            <a:normAutofit/>
          </a:bodyPr>
          <a:lstStyle/>
          <a:p>
            <a:r>
              <a:rPr lang="en-US" sz="2000" b="1" dirty="0">
                <a:solidFill>
                  <a:schemeClr val="accent6">
                    <a:lumMod val="60000"/>
                    <a:lumOff val="40000"/>
                  </a:schemeClr>
                </a:solidFill>
                <a:latin typeface="Times New Roman" panose="02020603050405020304" pitchFamily="18" charset="0"/>
                <a:cs typeface="Times New Roman" panose="02020603050405020304" pitchFamily="18" charset="0"/>
              </a:rPr>
              <a:t>Testing Procedure</a:t>
            </a:r>
          </a:p>
        </p:txBody>
      </p:sp>
      <p:sp>
        <p:nvSpPr>
          <p:cNvPr id="3" name="Rectangle 2">
            <a:extLst>
              <a:ext uri="{FF2B5EF4-FFF2-40B4-BE49-F238E27FC236}">
                <a16:creationId xmlns:a16="http://schemas.microsoft.com/office/drawing/2014/main" id="{3E56F719-D315-4545-8E1F-4E6F5C756D43}"/>
              </a:ext>
            </a:extLst>
          </p:cNvPr>
          <p:cNvSpPr/>
          <p:nvPr/>
        </p:nvSpPr>
        <p:spPr>
          <a:xfrm>
            <a:off x="785812" y="1839422"/>
            <a:ext cx="1685925"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Input image(</a:t>
            </a:r>
            <a:r>
              <a:rPr lang="en-US" dirty="0" err="1"/>
              <a:t>Iq</a:t>
            </a:r>
            <a:r>
              <a:rPr lang="en-US" dirty="0"/>
              <a:t>)</a:t>
            </a:r>
          </a:p>
        </p:txBody>
      </p:sp>
      <p:sp>
        <p:nvSpPr>
          <p:cNvPr id="4" name="Rectangle 3">
            <a:extLst>
              <a:ext uri="{FF2B5EF4-FFF2-40B4-BE49-F238E27FC236}">
                <a16:creationId xmlns:a16="http://schemas.microsoft.com/office/drawing/2014/main" id="{5120B11F-921F-4DC5-A99E-BD8A5DD4D5EF}"/>
              </a:ext>
            </a:extLst>
          </p:cNvPr>
          <p:cNvSpPr/>
          <p:nvPr/>
        </p:nvSpPr>
        <p:spPr>
          <a:xfrm>
            <a:off x="2390775" y="4024509"/>
            <a:ext cx="1685925"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Image directory</a:t>
            </a:r>
          </a:p>
        </p:txBody>
      </p:sp>
      <p:sp>
        <p:nvSpPr>
          <p:cNvPr id="5" name="Rectangle 4">
            <a:extLst>
              <a:ext uri="{FF2B5EF4-FFF2-40B4-BE49-F238E27FC236}">
                <a16:creationId xmlns:a16="http://schemas.microsoft.com/office/drawing/2014/main" id="{036EC22D-52C0-44A4-9100-35FBC71192B7}"/>
              </a:ext>
            </a:extLst>
          </p:cNvPr>
          <p:cNvSpPr/>
          <p:nvPr/>
        </p:nvSpPr>
        <p:spPr>
          <a:xfrm>
            <a:off x="2390774" y="5526676"/>
            <a:ext cx="1685925"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Output image</a:t>
            </a:r>
          </a:p>
        </p:txBody>
      </p:sp>
      <p:sp>
        <p:nvSpPr>
          <p:cNvPr id="6" name="Ellipse 5">
            <a:extLst>
              <a:ext uri="{FF2B5EF4-FFF2-40B4-BE49-F238E27FC236}">
                <a16:creationId xmlns:a16="http://schemas.microsoft.com/office/drawing/2014/main" id="{9BCC96BC-0972-42F0-9F55-1259ED4DEDF8}"/>
              </a:ext>
            </a:extLst>
          </p:cNvPr>
          <p:cNvSpPr/>
          <p:nvPr/>
        </p:nvSpPr>
        <p:spPr>
          <a:xfrm>
            <a:off x="4355576" y="1718870"/>
            <a:ext cx="1685925" cy="905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a:t>
            </a:r>
          </a:p>
        </p:txBody>
      </p:sp>
      <p:sp>
        <p:nvSpPr>
          <p:cNvPr id="7" name="Triangle isocèle 6">
            <a:extLst>
              <a:ext uri="{FF2B5EF4-FFF2-40B4-BE49-F238E27FC236}">
                <a16:creationId xmlns:a16="http://schemas.microsoft.com/office/drawing/2014/main" id="{929B87FE-05F6-4F06-92B1-EC7FB73E801C}"/>
              </a:ext>
            </a:extLst>
          </p:cNvPr>
          <p:cNvSpPr/>
          <p:nvPr/>
        </p:nvSpPr>
        <p:spPr>
          <a:xfrm rot="10800000">
            <a:off x="7134225" y="3048000"/>
            <a:ext cx="1685925" cy="1325563"/>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E7B1BA20-F834-4C9E-8D44-4A161146E93D}"/>
              </a:ext>
            </a:extLst>
          </p:cNvPr>
          <p:cNvSpPr/>
          <p:nvPr/>
        </p:nvSpPr>
        <p:spPr>
          <a:xfrm>
            <a:off x="9692228" y="1723035"/>
            <a:ext cx="2066925" cy="30388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10" name="Connecteur droit avec flèche 9">
            <a:extLst>
              <a:ext uri="{FF2B5EF4-FFF2-40B4-BE49-F238E27FC236}">
                <a16:creationId xmlns:a16="http://schemas.microsoft.com/office/drawing/2014/main" id="{188FD1F7-DD09-43A5-9180-9C642E43F6BD}"/>
              </a:ext>
            </a:extLst>
          </p:cNvPr>
          <p:cNvCxnSpPr>
            <a:cxnSpLocks/>
            <a:stCxn id="3" idx="3"/>
            <a:endCxn id="6" idx="2"/>
          </p:cNvCxnSpPr>
          <p:nvPr/>
        </p:nvCxnSpPr>
        <p:spPr>
          <a:xfrm flipV="1">
            <a:off x="2471737" y="2171504"/>
            <a:ext cx="1883839" cy="10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233A9252-522C-4F24-8BAA-02A6CF360D56}"/>
              </a:ext>
            </a:extLst>
          </p:cNvPr>
          <p:cNvCxnSpPr>
            <a:stCxn id="6" idx="6"/>
          </p:cNvCxnSpPr>
          <p:nvPr/>
        </p:nvCxnSpPr>
        <p:spPr>
          <a:xfrm>
            <a:off x="6041501" y="2171504"/>
            <a:ext cx="1302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ACB26301-508F-44B4-978D-3770ACB4060C}"/>
              </a:ext>
            </a:extLst>
          </p:cNvPr>
          <p:cNvCxnSpPr/>
          <p:nvPr/>
        </p:nvCxnSpPr>
        <p:spPr>
          <a:xfrm>
            <a:off x="7296150" y="2171504"/>
            <a:ext cx="0" cy="876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2777CE6C-7386-43FB-9F79-0A6FA092E085}"/>
              </a:ext>
            </a:extLst>
          </p:cNvPr>
          <p:cNvCxnSpPr/>
          <p:nvPr/>
        </p:nvCxnSpPr>
        <p:spPr>
          <a:xfrm flipH="1">
            <a:off x="8458200" y="2171504"/>
            <a:ext cx="12340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04612B6-9BB6-48E1-A949-C7F43CF9A96A}"/>
              </a:ext>
            </a:extLst>
          </p:cNvPr>
          <p:cNvCxnSpPr/>
          <p:nvPr/>
        </p:nvCxnSpPr>
        <p:spPr>
          <a:xfrm>
            <a:off x="8448675" y="2171504"/>
            <a:ext cx="0" cy="876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CC76BE0-3992-4C3B-9250-94F2E02B36F4}"/>
              </a:ext>
            </a:extLst>
          </p:cNvPr>
          <p:cNvCxnSpPr>
            <a:stCxn id="7" idx="0"/>
            <a:endCxn id="4" idx="3"/>
          </p:cNvCxnSpPr>
          <p:nvPr/>
        </p:nvCxnSpPr>
        <p:spPr>
          <a:xfrm flipH="1" flipV="1">
            <a:off x="4076700" y="4367409"/>
            <a:ext cx="3900487" cy="6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4F7634F2-AD6C-4889-B3B2-B081F6EE25BB}"/>
              </a:ext>
            </a:extLst>
          </p:cNvPr>
          <p:cNvCxnSpPr>
            <a:stCxn id="4" idx="2"/>
            <a:endCxn id="5" idx="0"/>
          </p:cNvCxnSpPr>
          <p:nvPr/>
        </p:nvCxnSpPr>
        <p:spPr>
          <a:xfrm flipH="1">
            <a:off x="3233737" y="4710309"/>
            <a:ext cx="1" cy="816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A3E9409F-253A-4974-AEAA-ABF55831F696}"/>
              </a:ext>
            </a:extLst>
          </p:cNvPr>
          <p:cNvSpPr txBox="1"/>
          <p:nvPr/>
        </p:nvSpPr>
        <p:spPr>
          <a:xfrm>
            <a:off x="2562225" y="1866507"/>
            <a:ext cx="1412351" cy="369332"/>
          </a:xfrm>
          <a:prstGeom prst="rect">
            <a:avLst/>
          </a:prstGeom>
          <a:noFill/>
        </p:spPr>
        <p:txBody>
          <a:bodyPr wrap="square" rtlCol="0">
            <a:spAutoFit/>
          </a:bodyPr>
          <a:lstStyle/>
          <a:p>
            <a:r>
              <a:rPr lang="en-US" dirty="0"/>
              <a:t>1*9000</a:t>
            </a:r>
          </a:p>
        </p:txBody>
      </p:sp>
      <p:sp>
        <p:nvSpPr>
          <p:cNvPr id="34" name="ZoneTexte 33">
            <a:extLst>
              <a:ext uri="{FF2B5EF4-FFF2-40B4-BE49-F238E27FC236}">
                <a16:creationId xmlns:a16="http://schemas.microsoft.com/office/drawing/2014/main" id="{068F6B84-7CF8-43DC-8D5C-8C57B91D4302}"/>
              </a:ext>
            </a:extLst>
          </p:cNvPr>
          <p:cNvSpPr txBox="1"/>
          <p:nvPr/>
        </p:nvSpPr>
        <p:spPr>
          <a:xfrm>
            <a:off x="6272212" y="1875990"/>
            <a:ext cx="1412351" cy="369332"/>
          </a:xfrm>
          <a:prstGeom prst="rect">
            <a:avLst/>
          </a:prstGeom>
          <a:noFill/>
        </p:spPr>
        <p:txBody>
          <a:bodyPr wrap="square" rtlCol="0">
            <a:spAutoFit/>
          </a:bodyPr>
          <a:lstStyle/>
          <a:p>
            <a:r>
              <a:rPr lang="en-US" dirty="0"/>
              <a:t>1*50</a:t>
            </a:r>
          </a:p>
        </p:txBody>
      </p:sp>
      <p:sp>
        <p:nvSpPr>
          <p:cNvPr id="35" name="ZoneTexte 34">
            <a:extLst>
              <a:ext uri="{FF2B5EF4-FFF2-40B4-BE49-F238E27FC236}">
                <a16:creationId xmlns:a16="http://schemas.microsoft.com/office/drawing/2014/main" id="{63022061-C923-4ADD-9006-37EF06DA352F}"/>
              </a:ext>
            </a:extLst>
          </p:cNvPr>
          <p:cNvSpPr txBox="1"/>
          <p:nvPr/>
        </p:nvSpPr>
        <p:spPr>
          <a:xfrm>
            <a:off x="8558212" y="1856940"/>
            <a:ext cx="1412351" cy="369332"/>
          </a:xfrm>
          <a:prstGeom prst="rect">
            <a:avLst/>
          </a:prstGeom>
          <a:noFill/>
        </p:spPr>
        <p:txBody>
          <a:bodyPr wrap="square" rtlCol="0">
            <a:spAutoFit/>
          </a:bodyPr>
          <a:lstStyle/>
          <a:p>
            <a:r>
              <a:rPr lang="en-US" dirty="0"/>
              <a:t>1*50</a:t>
            </a:r>
          </a:p>
        </p:txBody>
      </p:sp>
      <p:sp>
        <p:nvSpPr>
          <p:cNvPr id="36" name="ZoneTexte 35">
            <a:extLst>
              <a:ext uri="{FF2B5EF4-FFF2-40B4-BE49-F238E27FC236}">
                <a16:creationId xmlns:a16="http://schemas.microsoft.com/office/drawing/2014/main" id="{9391DE76-B455-4AC8-BB49-97CE83F862F3}"/>
              </a:ext>
            </a:extLst>
          </p:cNvPr>
          <p:cNvSpPr txBox="1"/>
          <p:nvPr/>
        </p:nvSpPr>
        <p:spPr>
          <a:xfrm>
            <a:off x="7271012" y="2655674"/>
            <a:ext cx="996688" cy="369332"/>
          </a:xfrm>
          <a:prstGeom prst="rect">
            <a:avLst/>
          </a:prstGeom>
          <a:noFill/>
        </p:spPr>
        <p:txBody>
          <a:bodyPr wrap="square" rtlCol="0">
            <a:spAutoFit/>
          </a:bodyPr>
          <a:lstStyle/>
          <a:p>
            <a:r>
              <a:rPr lang="en-US" dirty="0" err="1"/>
              <a:t>Iq</a:t>
            </a:r>
            <a:endParaRPr lang="en-US" dirty="0"/>
          </a:p>
        </p:txBody>
      </p:sp>
      <p:sp>
        <p:nvSpPr>
          <p:cNvPr id="38" name="ZoneTexte 37">
            <a:extLst>
              <a:ext uri="{FF2B5EF4-FFF2-40B4-BE49-F238E27FC236}">
                <a16:creationId xmlns:a16="http://schemas.microsoft.com/office/drawing/2014/main" id="{21D8F31E-EFC5-480A-87C5-036ADBFDDC8C}"/>
              </a:ext>
            </a:extLst>
          </p:cNvPr>
          <p:cNvSpPr txBox="1"/>
          <p:nvPr/>
        </p:nvSpPr>
        <p:spPr>
          <a:xfrm>
            <a:off x="7530973" y="3145215"/>
            <a:ext cx="1150144" cy="646331"/>
          </a:xfrm>
          <a:prstGeom prst="rect">
            <a:avLst/>
          </a:prstGeom>
          <a:noFill/>
        </p:spPr>
        <p:txBody>
          <a:bodyPr wrap="square" rtlCol="0">
            <a:spAutoFit/>
          </a:bodyPr>
          <a:lstStyle/>
          <a:p>
            <a:r>
              <a:rPr lang="en-US" dirty="0"/>
              <a:t>Similarity                  check</a:t>
            </a:r>
          </a:p>
        </p:txBody>
      </p:sp>
      <p:sp>
        <p:nvSpPr>
          <p:cNvPr id="40" name="ZoneTexte 39">
            <a:extLst>
              <a:ext uri="{FF2B5EF4-FFF2-40B4-BE49-F238E27FC236}">
                <a16:creationId xmlns:a16="http://schemas.microsoft.com/office/drawing/2014/main" id="{E539BE1A-76E5-4A15-B797-000BEC244BEA}"/>
              </a:ext>
            </a:extLst>
          </p:cNvPr>
          <p:cNvSpPr txBox="1"/>
          <p:nvPr/>
        </p:nvSpPr>
        <p:spPr>
          <a:xfrm>
            <a:off x="5098543" y="3802064"/>
            <a:ext cx="1471601" cy="923330"/>
          </a:xfrm>
          <a:prstGeom prst="rect">
            <a:avLst/>
          </a:prstGeom>
          <a:noFill/>
        </p:spPr>
        <p:txBody>
          <a:bodyPr wrap="square" rtlCol="0">
            <a:spAutoFit/>
          </a:bodyPr>
          <a:lstStyle/>
          <a:p>
            <a:r>
              <a:rPr lang="en-US" dirty="0"/>
              <a:t>Least distance and image index</a:t>
            </a:r>
          </a:p>
        </p:txBody>
      </p:sp>
      <p:sp>
        <p:nvSpPr>
          <p:cNvPr id="41" name="ZoneTexte 40">
            <a:extLst>
              <a:ext uri="{FF2B5EF4-FFF2-40B4-BE49-F238E27FC236}">
                <a16:creationId xmlns:a16="http://schemas.microsoft.com/office/drawing/2014/main" id="{A0449524-4C67-45CE-B7E2-63D3010AC379}"/>
              </a:ext>
            </a:extLst>
          </p:cNvPr>
          <p:cNvSpPr txBox="1"/>
          <p:nvPr/>
        </p:nvSpPr>
        <p:spPr>
          <a:xfrm>
            <a:off x="9767887" y="1342590"/>
            <a:ext cx="1412351" cy="369332"/>
          </a:xfrm>
          <a:prstGeom prst="rect">
            <a:avLst/>
          </a:prstGeom>
          <a:noFill/>
        </p:spPr>
        <p:txBody>
          <a:bodyPr wrap="square" rtlCol="0">
            <a:spAutoFit/>
          </a:bodyPr>
          <a:lstStyle/>
          <a:p>
            <a:r>
              <a:rPr lang="en-US" dirty="0"/>
              <a:t>PCA space</a:t>
            </a:r>
          </a:p>
        </p:txBody>
      </p:sp>
      <p:sp>
        <p:nvSpPr>
          <p:cNvPr id="42" name="ZoneTexte 41">
            <a:extLst>
              <a:ext uri="{FF2B5EF4-FFF2-40B4-BE49-F238E27FC236}">
                <a16:creationId xmlns:a16="http://schemas.microsoft.com/office/drawing/2014/main" id="{4F628B16-3132-4BDF-A762-A702E342B61E}"/>
              </a:ext>
            </a:extLst>
          </p:cNvPr>
          <p:cNvSpPr txBox="1"/>
          <p:nvPr/>
        </p:nvSpPr>
        <p:spPr>
          <a:xfrm>
            <a:off x="9651451" y="1723373"/>
            <a:ext cx="2107699" cy="369332"/>
          </a:xfrm>
          <a:prstGeom prst="rect">
            <a:avLst/>
          </a:prstGeom>
          <a:noFill/>
        </p:spPr>
        <p:txBody>
          <a:bodyPr wrap="square" rtlCol="0">
            <a:spAutoFit/>
          </a:bodyPr>
          <a:lstStyle/>
          <a:p>
            <a:r>
              <a:rPr lang="en-US" dirty="0"/>
              <a:t>x11 x12 x13….. …</a:t>
            </a:r>
            <a:r>
              <a:rPr lang="en-US" dirty="0" err="1"/>
              <a:t>xiL</a:t>
            </a:r>
            <a:endParaRPr lang="en-US" dirty="0"/>
          </a:p>
        </p:txBody>
      </p:sp>
      <p:sp>
        <p:nvSpPr>
          <p:cNvPr id="43" name="ZoneTexte 42">
            <a:extLst>
              <a:ext uri="{FF2B5EF4-FFF2-40B4-BE49-F238E27FC236}">
                <a16:creationId xmlns:a16="http://schemas.microsoft.com/office/drawing/2014/main" id="{907A90BF-95FF-4E9B-A76F-79E85863A491}"/>
              </a:ext>
            </a:extLst>
          </p:cNvPr>
          <p:cNvSpPr txBox="1"/>
          <p:nvPr/>
        </p:nvSpPr>
        <p:spPr>
          <a:xfrm>
            <a:off x="9651451" y="4385807"/>
            <a:ext cx="2107699" cy="369332"/>
          </a:xfrm>
          <a:prstGeom prst="rect">
            <a:avLst/>
          </a:prstGeom>
          <a:noFill/>
        </p:spPr>
        <p:txBody>
          <a:bodyPr wrap="square" rtlCol="0">
            <a:spAutoFit/>
          </a:bodyPr>
          <a:lstStyle/>
          <a:p>
            <a:r>
              <a:rPr lang="en-US" dirty="0"/>
              <a:t>xn1 xn2 xn3….. …</a:t>
            </a:r>
            <a:r>
              <a:rPr lang="en-US" dirty="0" err="1"/>
              <a:t>xnL</a:t>
            </a:r>
            <a:endParaRPr lang="en-US" dirty="0"/>
          </a:p>
        </p:txBody>
      </p:sp>
    </p:spTree>
    <p:extLst>
      <p:ext uri="{BB962C8B-B14F-4D97-AF65-F5344CB8AC3E}">
        <p14:creationId xmlns:p14="http://schemas.microsoft.com/office/powerpoint/2010/main" val="159586387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1262</Words>
  <Application>Microsoft Office PowerPoint</Application>
  <PresentationFormat>Grand écran</PresentationFormat>
  <Paragraphs>105</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Arial</vt:lpstr>
      <vt:lpstr>Calibri</vt:lpstr>
      <vt:lpstr>Calibri Light</vt:lpstr>
      <vt:lpstr>Courier New</vt:lpstr>
      <vt:lpstr>Times New Roman</vt:lpstr>
      <vt:lpstr>Wingdings</vt:lpstr>
      <vt:lpstr>Thème Office</vt:lpstr>
      <vt:lpstr>Group members</vt:lpstr>
      <vt:lpstr>abstract</vt:lpstr>
      <vt:lpstr>Introduction</vt:lpstr>
      <vt:lpstr>Contents</vt:lpstr>
      <vt:lpstr>PCA give Dimentionality Reduction</vt:lpstr>
      <vt:lpstr>Face image Data set</vt:lpstr>
      <vt:lpstr>Data set preparation for training</vt:lpstr>
      <vt:lpstr>Training Procedure(Projecting all images to PCA space)</vt:lpstr>
      <vt:lpstr>Testing Procedure</vt:lpstr>
      <vt:lpstr>MATLAB Programs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Abdel Aziz KAMO MEGNA</dc:creator>
  <cp:lastModifiedBy>Abdel Aziz KAMO MEGNA</cp:lastModifiedBy>
  <cp:revision>84</cp:revision>
  <dcterms:created xsi:type="dcterms:W3CDTF">2020-12-28T05:33:38Z</dcterms:created>
  <dcterms:modified xsi:type="dcterms:W3CDTF">2021-01-07T15:47:41Z</dcterms:modified>
</cp:coreProperties>
</file>