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60" r:id="rId4"/>
    <p:sldId id="259" r:id="rId5"/>
    <p:sldId id="257" r:id="rId6"/>
    <p:sldId id="258" r:id="rId7"/>
    <p:sldId id="261" r:id="rId8"/>
    <p:sldId id="262" r:id="rId9"/>
    <p:sldId id="273" r:id="rId10"/>
    <p:sldId id="263" r:id="rId11"/>
    <p:sldId id="264" r:id="rId12"/>
    <p:sldId id="274" r:id="rId13"/>
    <p:sldId id="275" r:id="rId14"/>
    <p:sldId id="265" r:id="rId15"/>
    <p:sldId id="266" r:id="rId16"/>
    <p:sldId id="267" r:id="rId17"/>
    <p:sldId id="270" r:id="rId18"/>
    <p:sldId id="268" r:id="rId19"/>
    <p:sldId id="269" r:id="rId20"/>
    <p:sldId id="271" r:id="rId21"/>
    <p:sldId id="288" r:id="rId22"/>
    <p:sldId id="289" r:id="rId23"/>
    <p:sldId id="290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660"/>
  </p:normalViewPr>
  <p:slideViewPr>
    <p:cSldViewPr>
      <p:cViewPr varScale="1">
        <p:scale>
          <a:sx n="70" d="100"/>
          <a:sy n="70" d="100"/>
        </p:scale>
        <p:origin x="11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The</a:t>
            </a:r>
            <a:r>
              <a:rPr lang="en-US" baseline="0" dirty="0"/>
              <a:t> Standish Group 2001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Feuil1!$A$2:$A$12</c:f>
              <c:strCache>
                <c:ptCount val="11"/>
                <c:pt idx="0">
                  <c:v>Application bug or error</c:v>
                </c:pt>
                <c:pt idx="1">
                  <c:v>Main système hardware failure</c:v>
                </c:pt>
                <c:pt idx="2">
                  <c:v>Database error</c:v>
                </c:pt>
                <c:pt idx="3">
                  <c:v>Main server système bug</c:v>
                </c:pt>
                <c:pt idx="4">
                  <c:v>Network</c:v>
                </c:pt>
                <c:pt idx="5">
                  <c:v>Operator error</c:v>
                </c:pt>
                <c:pt idx="6">
                  <c:v>Other server's hardware failure</c:v>
                </c:pt>
                <c:pt idx="7">
                  <c:v>Other server's système bug</c:v>
                </c:pt>
                <c:pt idx="8">
                  <c:v>Environments conditions</c:v>
                </c:pt>
                <c:pt idx="9">
                  <c:v>Planned outage</c:v>
                </c:pt>
                <c:pt idx="10">
                  <c:v>Other</c:v>
                </c:pt>
              </c:strCache>
            </c:strRef>
          </c:cat>
          <c:val>
            <c:numRef>
              <c:f>Feuil1!$B$2:$B$12</c:f>
              <c:numCache>
                <c:formatCode>General</c:formatCode>
                <c:ptCount val="11"/>
                <c:pt idx="0">
                  <c:v>35</c:v>
                </c:pt>
                <c:pt idx="1">
                  <c:v>11</c:v>
                </c:pt>
                <c:pt idx="2">
                  <c:v>9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5.4</c:v>
                </c:pt>
                <c:pt idx="7">
                  <c:v>5.4</c:v>
                </c:pt>
                <c:pt idx="8">
                  <c:v>5.4</c:v>
                </c:pt>
                <c:pt idx="9">
                  <c:v>5.4</c:v>
                </c:pt>
                <c:pt idx="10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F-4B1D-A4C6-8F1C8465E2E8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Cost per minute of downtime(dollars)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Feuil1!$A$2:$A$7</c:f>
              <c:strCache>
                <c:ptCount val="6"/>
                <c:pt idx="0">
                  <c:v>Eectronic Ressource </c:v>
                </c:pt>
                <c:pt idx="1">
                  <c:v>Supply chain </c:v>
                </c:pt>
                <c:pt idx="2">
                  <c:v>E-commerce</c:v>
                </c:pt>
                <c:pt idx="3">
                  <c:v>Internet banking</c:v>
                </c:pt>
                <c:pt idx="4">
                  <c:v>Customer service center</c:v>
                </c:pt>
                <c:pt idx="5">
                  <c:v>Messaging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13000</c:v>
                </c:pt>
                <c:pt idx="1">
                  <c:v>12000</c:v>
                </c:pt>
                <c:pt idx="2">
                  <c:v>11000</c:v>
                </c:pt>
                <c:pt idx="3">
                  <c:v>9000</c:v>
                </c:pt>
                <c:pt idx="4">
                  <c:v>5000</c:v>
                </c:pt>
                <c:pt idx="5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91-4666-AEC5-72157DF1E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3904"/>
        <c:axId val="1485056"/>
      </c:barChart>
      <c:catAx>
        <c:axId val="148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5056"/>
        <c:crosses val="autoZero"/>
        <c:auto val="1"/>
        <c:lblAlgn val="ctr"/>
        <c:lblOffset val="100"/>
        <c:noMultiLvlLbl val="0"/>
      </c:catAx>
      <c:valAx>
        <c:axId val="148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3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F20D3-580C-4671-95B9-646C6A3A0CA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1C154-25EE-4F3C-B856-08C9511409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1C154-25EE-4F3C-B856-08C9511409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691D-F8D2-4A19-80A9-DD24352D7737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812-2708-4214-B395-E883C80C197A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6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B985-F138-4CBE-8457-D8D87DB27531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85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1D33-0AF3-4770-8A43-46BEE2DF2C09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8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4F45-BDD9-4C45-BEA6-4601A2E69D0C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3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5B2A-75D2-4458-8D0F-38A4690A1B5A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6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A9B9-6A1D-46E0-B4FC-1D3EF1C07417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5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313-F991-4C72-BD83-ACB2A809A215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110-7EEF-4DF3-8145-EA9E2BB337A6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6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63CC-C9E7-4B11-95BF-1F3C65BB6CF9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E03D-4D9E-45DF-830D-E77B23161DEC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5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8440-655E-4A05-B8CE-44DFC36793D1}" type="datetime1">
              <a:rPr lang="fr-FR" smtClean="0"/>
              <a:t>01/03/2020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E08E-1F9F-4C6B-A9BA-BD8DC2A008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2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gif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0.png"/><Relationship Id="rId7" Type="http://schemas.openxmlformats.org/officeDocument/2006/relationships/image" Target="../media/image55.gi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115700"/>
            <a:ext cx="7772400" cy="1470025"/>
          </a:xfrm>
        </p:spPr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Avaibility</a:t>
            </a:r>
            <a:r>
              <a:rPr lang="fr-FR" dirty="0"/>
              <a:t> &amp;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Balaning</a:t>
            </a:r>
            <a:r>
              <a:rPr lang="fr-FR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5805264"/>
            <a:ext cx="6400800" cy="576064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9898" y="1539636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Services and networks administration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62" y="3596266"/>
            <a:ext cx="210623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02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60230" y="208352"/>
            <a:ext cx="7397424" cy="1066800"/>
          </a:xfrm>
        </p:spPr>
        <p:txBody>
          <a:bodyPr>
            <a:normAutofit/>
          </a:bodyPr>
          <a:lstStyle/>
          <a:p>
            <a:r>
              <a:rPr lang="en-US" b="1" dirty="0"/>
              <a:t>Unplanned Downtime</a:t>
            </a:r>
            <a:r>
              <a:rPr lang="fr-FR" b="1" dirty="0"/>
              <a:t>: </a:t>
            </a:r>
            <a:r>
              <a:rPr lang="fr-FR" sz="4400" b="1" dirty="0"/>
              <a:t> </a:t>
            </a:r>
            <a:r>
              <a:rPr lang="en-US" sz="4400" b="1" dirty="0"/>
              <a:t>Causes</a:t>
            </a:r>
            <a:endParaRPr lang="fr-FR" dirty="0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F10EF1C2-6AA6-4E4D-BDC0-3A8D99A185D6}" type="slidenum">
              <a:rPr lang="fr-FR" b="1" smtClean="0">
                <a:solidFill>
                  <a:schemeClr val="accent6">
                    <a:lumMod val="50000"/>
                  </a:schemeClr>
                </a:solidFill>
              </a:rPr>
              <a:pPr/>
              <a:t>10</a:t>
            </a:fld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9"/>
            <a:ext cx="1492697" cy="14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200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Downtime costs</a:t>
            </a:r>
            <a:endParaRPr lang="fr-FR" dirty="0"/>
          </a:p>
        </p:txBody>
      </p:sp>
      <p:graphicFrame>
        <p:nvGraphicFramePr>
          <p:cNvPr id="8" name="Graphique 4"/>
          <p:cNvGraphicFramePr/>
          <p:nvPr/>
        </p:nvGraphicFramePr>
        <p:xfrm>
          <a:off x="857224" y="1928802"/>
          <a:ext cx="7000924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49"/>
            <a:ext cx="1907704" cy="181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5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76A2B-7D29-44EA-A20E-1EF99CE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>
                <a:ln w="10541" cmpd="sng">
                  <a:noFill/>
                  <a:prstDash val="solid"/>
                </a:ln>
                <a:gradFill>
                  <a:gsLst>
                    <a:gs pos="0">
                      <a:srgbClr val="C4652D">
                        <a:lumMod val="40000"/>
                        <a:lumOff val="60000"/>
                      </a:srgbClr>
                    </a:gs>
                    <a:gs pos="9000">
                      <a:srgbClr val="C4652D">
                        <a:lumMod val="60000"/>
                        <a:lumOff val="40000"/>
                      </a:srgbClr>
                    </a:gs>
                    <a:gs pos="50000">
                      <a:srgbClr val="C4652D">
                        <a:lumMod val="75000"/>
                      </a:srgbClr>
                    </a:gs>
                    <a:gs pos="79000">
                      <a:srgbClr val="C4652D">
                        <a:lumMod val="60000"/>
                        <a:lumOff val="40000"/>
                      </a:srgbClr>
                    </a:gs>
                    <a:gs pos="100000">
                      <a:srgbClr val="C4652D">
                        <a:lumMod val="40000"/>
                        <a:lumOff val="60000"/>
                      </a:srgbClr>
                    </a:gs>
                  </a:gsLst>
                  <a:lin ang="5400000"/>
                </a:gradFill>
                <a:latin typeface="Trebuchet MS"/>
              </a:rPr>
            </a:br>
            <a:r>
              <a:rPr lang="en-US" sz="3600" b="1" dirty="0">
                <a:ln w="10541" cmpd="sng">
                  <a:noFill/>
                  <a:prstDash val="solid"/>
                </a:ln>
                <a:gradFill>
                  <a:gsLst>
                    <a:gs pos="0">
                      <a:srgbClr val="C4652D">
                        <a:lumMod val="40000"/>
                        <a:lumOff val="60000"/>
                      </a:srgbClr>
                    </a:gs>
                    <a:gs pos="9000">
                      <a:srgbClr val="C4652D">
                        <a:lumMod val="60000"/>
                        <a:lumOff val="40000"/>
                      </a:srgbClr>
                    </a:gs>
                    <a:gs pos="50000">
                      <a:srgbClr val="C4652D">
                        <a:lumMod val="75000"/>
                      </a:srgbClr>
                    </a:gs>
                    <a:gs pos="79000">
                      <a:srgbClr val="C4652D">
                        <a:lumMod val="60000"/>
                        <a:lumOff val="40000"/>
                      </a:srgbClr>
                    </a:gs>
                    <a:gs pos="100000">
                      <a:srgbClr val="C4652D">
                        <a:lumMod val="40000"/>
                        <a:lumOff val="60000"/>
                      </a:srgbClr>
                    </a:gs>
                  </a:gsLst>
                  <a:lin ang="5400000"/>
                </a:gradFill>
                <a:latin typeface="Trebuchet MS"/>
              </a:rPr>
              <a:t>Measuring Availability </a:t>
            </a:r>
            <a:br>
              <a:rPr lang="en-US" sz="3600" b="1" dirty="0">
                <a:ln w="10541" cmpd="sng">
                  <a:noFill/>
                  <a:prstDash val="solid"/>
                </a:ln>
                <a:gradFill>
                  <a:gsLst>
                    <a:gs pos="0">
                      <a:srgbClr val="C4652D">
                        <a:lumMod val="40000"/>
                        <a:lumOff val="60000"/>
                      </a:srgbClr>
                    </a:gs>
                    <a:gs pos="9000">
                      <a:srgbClr val="C4652D">
                        <a:lumMod val="60000"/>
                        <a:lumOff val="40000"/>
                      </a:srgbClr>
                    </a:gs>
                    <a:gs pos="50000">
                      <a:srgbClr val="C4652D">
                        <a:lumMod val="75000"/>
                      </a:srgbClr>
                    </a:gs>
                    <a:gs pos="79000">
                      <a:srgbClr val="C4652D">
                        <a:lumMod val="60000"/>
                        <a:lumOff val="40000"/>
                      </a:srgbClr>
                    </a:gs>
                    <a:gs pos="100000">
                      <a:srgbClr val="C4652D">
                        <a:lumMod val="40000"/>
                        <a:lumOff val="60000"/>
                      </a:srgbClr>
                    </a:gs>
                  </a:gsLst>
                  <a:lin ang="5400000"/>
                </a:gradFill>
                <a:latin typeface="Trebuchet MS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187D-C848-4B68-BC4E-527796C0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MTTF</a:t>
            </a:r>
            <a:r>
              <a:rPr lang="en-US" dirty="0"/>
              <a:t> : Mean Time To Failure : time before the failure</a:t>
            </a:r>
          </a:p>
          <a:p>
            <a:r>
              <a:rPr lang="en-US" dirty="0">
                <a:solidFill>
                  <a:schemeClr val="tx2"/>
                </a:solidFill>
              </a:rPr>
              <a:t>MTBF</a:t>
            </a:r>
            <a:r>
              <a:rPr lang="en-US" dirty="0"/>
              <a:t> : Mean Time Between Failure : time between two breakdowns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MTTR</a:t>
            </a:r>
            <a:r>
              <a:rPr lang="en-US" dirty="0"/>
              <a:t> : (Mean Time to Resolution) : estimated time to restore the system</a:t>
            </a:r>
          </a:p>
          <a:p>
            <a:pPr marL="0" lvl="0" indent="0" algn="ctr">
              <a:buNone/>
            </a:pPr>
            <a:r>
              <a:rPr lang="fr-FR" dirty="0">
                <a:solidFill>
                  <a:srgbClr val="002060"/>
                </a:solidFill>
              </a:rPr>
              <a:t>MTBF = MTTF + MTTR</a:t>
            </a:r>
            <a:endParaRPr lang="en-US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96C2BB-D856-4B43-99E4-330E952A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0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76A2B-7D29-44EA-A20E-1EF99CE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>
                <a:ln w="10541" cmpd="sng">
                  <a:noFill/>
                  <a:prstDash val="solid"/>
                </a:ln>
                <a:gradFill>
                  <a:gsLst>
                    <a:gs pos="0">
                      <a:srgbClr val="C4652D">
                        <a:lumMod val="40000"/>
                        <a:lumOff val="60000"/>
                      </a:srgbClr>
                    </a:gs>
                    <a:gs pos="9000">
                      <a:srgbClr val="C4652D">
                        <a:lumMod val="60000"/>
                        <a:lumOff val="40000"/>
                      </a:srgbClr>
                    </a:gs>
                    <a:gs pos="50000">
                      <a:srgbClr val="C4652D">
                        <a:lumMod val="75000"/>
                      </a:srgbClr>
                    </a:gs>
                    <a:gs pos="79000">
                      <a:srgbClr val="C4652D">
                        <a:lumMod val="60000"/>
                        <a:lumOff val="40000"/>
                      </a:srgbClr>
                    </a:gs>
                    <a:gs pos="100000">
                      <a:srgbClr val="C4652D">
                        <a:lumMod val="40000"/>
                        <a:lumOff val="60000"/>
                      </a:srgbClr>
                    </a:gs>
                  </a:gsLst>
                  <a:lin ang="5400000"/>
                </a:gradFill>
                <a:latin typeface="Trebuchet MS"/>
              </a:rPr>
            </a:br>
            <a:r>
              <a:rPr lang="en-US" sz="3600" b="1" dirty="0">
                <a:ln w="10541" cmpd="sng">
                  <a:noFill/>
                  <a:prstDash val="solid"/>
                </a:ln>
                <a:gradFill>
                  <a:gsLst>
                    <a:gs pos="0">
                      <a:srgbClr val="C4652D">
                        <a:lumMod val="40000"/>
                        <a:lumOff val="60000"/>
                      </a:srgbClr>
                    </a:gs>
                    <a:gs pos="9000">
                      <a:srgbClr val="C4652D">
                        <a:lumMod val="60000"/>
                        <a:lumOff val="40000"/>
                      </a:srgbClr>
                    </a:gs>
                    <a:gs pos="50000">
                      <a:srgbClr val="C4652D">
                        <a:lumMod val="75000"/>
                      </a:srgbClr>
                    </a:gs>
                    <a:gs pos="79000">
                      <a:srgbClr val="C4652D">
                        <a:lumMod val="60000"/>
                        <a:lumOff val="40000"/>
                      </a:srgbClr>
                    </a:gs>
                    <a:gs pos="100000">
                      <a:srgbClr val="C4652D">
                        <a:lumMod val="40000"/>
                        <a:lumOff val="60000"/>
                      </a:srgbClr>
                    </a:gs>
                  </a:gsLst>
                  <a:lin ang="5400000"/>
                </a:gradFill>
                <a:latin typeface="Trebuchet MS"/>
              </a:rPr>
              <a:t>Measuring Availability </a:t>
            </a:r>
            <a:br>
              <a:rPr lang="en-US" sz="3600" b="1" dirty="0">
                <a:ln w="10541" cmpd="sng">
                  <a:noFill/>
                  <a:prstDash val="solid"/>
                </a:ln>
                <a:gradFill>
                  <a:gsLst>
                    <a:gs pos="0">
                      <a:srgbClr val="C4652D">
                        <a:lumMod val="40000"/>
                        <a:lumOff val="60000"/>
                      </a:srgbClr>
                    </a:gs>
                    <a:gs pos="9000">
                      <a:srgbClr val="C4652D">
                        <a:lumMod val="60000"/>
                        <a:lumOff val="40000"/>
                      </a:srgbClr>
                    </a:gs>
                    <a:gs pos="50000">
                      <a:srgbClr val="C4652D">
                        <a:lumMod val="75000"/>
                      </a:srgbClr>
                    </a:gs>
                    <a:gs pos="79000">
                      <a:srgbClr val="C4652D">
                        <a:lumMod val="60000"/>
                        <a:lumOff val="40000"/>
                      </a:srgbClr>
                    </a:gs>
                    <a:gs pos="100000">
                      <a:srgbClr val="C4652D">
                        <a:lumMod val="40000"/>
                        <a:lumOff val="60000"/>
                      </a:srgbClr>
                    </a:gs>
                  </a:gsLst>
                  <a:lin ang="5400000"/>
                </a:gradFill>
                <a:latin typeface="Trebuchet MS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187D-C848-4B68-BC4E-527796C0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MDT</a:t>
            </a:r>
            <a:r>
              <a:rPr lang="en-US" dirty="0"/>
              <a:t> : Mean Down Time : the average </a:t>
            </a:r>
            <a:r>
              <a:rPr lang="en-US" b="1" dirty="0"/>
              <a:t>time</a:t>
            </a:r>
            <a:r>
              <a:rPr lang="en-US" dirty="0"/>
              <a:t> that a system is non-operational</a:t>
            </a:r>
          </a:p>
          <a:p>
            <a:r>
              <a:rPr lang="en-US" dirty="0">
                <a:solidFill>
                  <a:schemeClr val="tx2"/>
                </a:solidFill>
              </a:rPr>
              <a:t>MUT</a:t>
            </a:r>
            <a:r>
              <a:rPr lang="en-US" dirty="0"/>
              <a:t> : Mean  Up Time : is defined as the continuous operational </a:t>
            </a:r>
            <a:r>
              <a:rPr lang="en-US" b="1" dirty="0"/>
              <a:t>time</a:t>
            </a:r>
            <a:r>
              <a:rPr lang="en-US" dirty="0"/>
              <a:t> </a:t>
            </a:r>
          </a:p>
          <a:p>
            <a:pPr marL="0" lvl="0" indent="0" algn="ctr">
              <a:buNone/>
            </a:pPr>
            <a:r>
              <a:rPr lang="fr-FR" dirty="0">
                <a:solidFill>
                  <a:srgbClr val="002060"/>
                </a:solidFill>
              </a:rPr>
              <a:t>MTBF = MUT + MDT</a:t>
            </a:r>
          </a:p>
          <a:p>
            <a:pPr marL="0" lvl="0" indent="0" algn="ctr">
              <a:buNone/>
            </a:pPr>
            <a:r>
              <a:rPr lang="fr-FR" dirty="0" err="1">
                <a:solidFill>
                  <a:srgbClr val="002060"/>
                </a:solidFill>
              </a:rPr>
              <a:t>Availability</a:t>
            </a:r>
            <a:r>
              <a:rPr lang="fr-FR" dirty="0">
                <a:solidFill>
                  <a:srgbClr val="002060"/>
                </a:solidFill>
              </a:rPr>
              <a:t> = MTTF/MTBF</a:t>
            </a:r>
          </a:p>
          <a:p>
            <a:pPr marL="0" lvl="0" indent="0" algn="ctr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96C2BB-D856-4B43-99E4-330E952A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21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33" y="242900"/>
            <a:ext cx="8229600" cy="1143000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en-US" dirty="0"/>
              <a:t>reduce</a:t>
            </a:r>
            <a:r>
              <a:rPr lang="fr-FR" dirty="0"/>
              <a:t> </a:t>
            </a:r>
            <a:r>
              <a:rPr lang="en-US" dirty="0"/>
              <a:t>downtime</a:t>
            </a:r>
            <a:r>
              <a:rPr lang="fr-FR" dirty="0"/>
              <a:t>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86" y="2421532"/>
            <a:ext cx="3300002" cy="6766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Reducing  downtime</a:t>
            </a:r>
          </a:p>
        </p:txBody>
      </p:sp>
      <p:pic>
        <p:nvPicPr>
          <p:cNvPr id="5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7" y="3621355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46554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85" y="4224517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65" y="3971059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14"/>
          <p:cNvSpPr>
            <a:spLocks/>
          </p:cNvSpPr>
          <p:nvPr/>
        </p:nvSpPr>
        <p:spPr bwMode="gray">
          <a:xfrm rot="5400000" flipH="1">
            <a:off x="2838710" y="2188903"/>
            <a:ext cx="2103437" cy="3245369"/>
          </a:xfrm>
          <a:custGeom>
            <a:avLst/>
            <a:gdLst>
              <a:gd name="T0" fmla="*/ 206673 w 1755"/>
              <a:gd name="T1" fmla="*/ 495704 h 1413"/>
              <a:gd name="T2" fmla="*/ 940365 w 1755"/>
              <a:gd name="T3" fmla="*/ 1626530 h 1413"/>
              <a:gd name="T4" fmla="*/ 2164905 w 1755"/>
              <a:gd name="T5" fmla="*/ 1673002 h 1413"/>
              <a:gd name="T6" fmla="*/ 3022600 w 1755"/>
              <a:gd name="T7" fmla="*/ 2432050 h 1413"/>
              <a:gd name="T8" fmla="*/ 2216574 w 1755"/>
              <a:gd name="T9" fmla="*/ 1590385 h 1413"/>
              <a:gd name="T10" fmla="*/ 1033368 w 1755"/>
              <a:gd name="T11" fmla="*/ 1492277 h 1413"/>
              <a:gd name="T12" fmla="*/ 408180 w 1755"/>
              <a:gd name="T13" fmla="*/ 361451 h 1413"/>
              <a:gd name="T14" fmla="*/ 609687 w 1755"/>
              <a:gd name="T15" fmla="*/ 222034 h 1413"/>
              <a:gd name="T16" fmla="*/ 10334 w 1755"/>
              <a:gd name="T17" fmla="*/ 0 h 1413"/>
              <a:gd name="T18" fmla="*/ 0 w 1755"/>
              <a:gd name="T19" fmla="*/ 676430 h 1413"/>
              <a:gd name="T20" fmla="*/ 206673 w 1755"/>
              <a:gd name="T21" fmla="*/ 495704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rgbClr val="C00000">
              <a:alpha val="3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3998440" y="2399828"/>
            <a:ext cx="504056" cy="7200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72774" y="2421532"/>
            <a:ext cx="3919706" cy="863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Avoiding  </a:t>
            </a:r>
            <a:r>
              <a:rPr lang="en-US" dirty="0">
                <a:solidFill>
                  <a:srgbClr val="FF0000"/>
                </a:solidFill>
              </a:rPr>
              <a:t>Single points of failure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47664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point of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124" y="1938504"/>
            <a:ext cx="5626968" cy="12527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SPOF is a part of a system that, if it fails, will stop the entire system from working.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1"/>
            <a:ext cx="2339527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86" y="3988949"/>
            <a:ext cx="1743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5" y="4157860"/>
            <a:ext cx="1065043" cy="20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5095733" y="3268869"/>
            <a:ext cx="504056" cy="7200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00" y="3923781"/>
            <a:ext cx="19621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7761" y="4522937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Redundancy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0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427168" cy="1324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redundancy is the duplication of critical components or functions of a system.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58" y="3169699"/>
            <a:ext cx="2088232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50057" y="3902858"/>
            <a:ext cx="3324225" cy="190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06" y="3192683"/>
            <a:ext cx="2371725" cy="348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69700"/>
            <a:ext cx="20955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16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 rot="18658387">
            <a:off x="150634" y="4641296"/>
            <a:ext cx="2570028" cy="52322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power supply</a:t>
            </a:r>
          </a:p>
        </p:txBody>
      </p:sp>
      <p:sp>
        <p:nvSpPr>
          <p:cNvPr id="10" name="TextBox 9"/>
          <p:cNvSpPr txBox="1"/>
          <p:nvPr/>
        </p:nvSpPr>
        <p:spPr>
          <a:xfrm rot="18658387">
            <a:off x="2117558" y="4165703"/>
            <a:ext cx="2570028" cy="9541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Internet Connection</a:t>
            </a:r>
          </a:p>
        </p:txBody>
      </p:sp>
      <p:sp>
        <p:nvSpPr>
          <p:cNvPr id="11" name="TextBox 10"/>
          <p:cNvSpPr txBox="1"/>
          <p:nvPr/>
        </p:nvSpPr>
        <p:spPr>
          <a:xfrm rot="18658387">
            <a:off x="4335107" y="4381145"/>
            <a:ext cx="2570028" cy="52322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servers</a:t>
            </a:r>
          </a:p>
        </p:txBody>
      </p:sp>
      <p:sp>
        <p:nvSpPr>
          <p:cNvPr id="12" name="TextBox 11"/>
          <p:cNvSpPr txBox="1"/>
          <p:nvPr/>
        </p:nvSpPr>
        <p:spPr>
          <a:xfrm rot="18658387">
            <a:off x="6415328" y="4028804"/>
            <a:ext cx="2570028" cy="9541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Geographic location</a:t>
            </a:r>
          </a:p>
        </p:txBody>
      </p:sp>
    </p:spTree>
    <p:extLst>
      <p:ext uri="{BB962C8B-B14F-4D97-AF65-F5344CB8AC3E}">
        <p14:creationId xmlns:p14="http://schemas.microsoft.com/office/powerpoint/2010/main" val="40680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17</a:t>
            </a:fld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72520" y="206897"/>
            <a:ext cx="7067128" cy="1143000"/>
          </a:xfrm>
        </p:spPr>
        <p:txBody>
          <a:bodyPr>
            <a:normAutofit/>
          </a:bodyPr>
          <a:lstStyle/>
          <a:p>
            <a:r>
              <a:rPr lang="en-US" b="1" dirty="0"/>
              <a:t>Power source redundancy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21" y="2655491"/>
            <a:ext cx="2628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40" y="3535910"/>
            <a:ext cx="22383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Soumaya\Desktop\Poster Cloud\icon cloud\st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8" y="1783253"/>
            <a:ext cx="11715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" y="13187"/>
            <a:ext cx="1679307" cy="148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01617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7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Clustering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03232" cy="15711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/>
              <a:t>Cluster </a:t>
            </a:r>
            <a:r>
              <a:rPr lang="fr-FR" dirty="0"/>
              <a:t>= Grappe de serveurs ou Ferme de serveurs.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 computer cluster consists of a set of loosely connected computers that work together so that in many respects they can be viewed as a single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18</a:t>
            </a:fld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4" y="3274268"/>
            <a:ext cx="47625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80"/>
            <a:ext cx="2097583" cy="157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72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5999782" y="3113987"/>
            <a:ext cx="2329011" cy="186565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19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01" y="2048918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87" y="4302557"/>
            <a:ext cx="11953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0753"/>
            <a:ext cx="969168" cy="97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2856"/>
            <a:ext cx="695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731906"/>
            <a:ext cx="638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930081" y="3979556"/>
            <a:ext cx="792088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175" idx="0"/>
          </p:cNvCxnSpPr>
          <p:nvPr/>
        </p:nvCxnSpPr>
        <p:spPr>
          <a:xfrm>
            <a:off x="3635896" y="2820436"/>
            <a:ext cx="1039167" cy="9114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7175" idx="2"/>
          </p:cNvCxnSpPr>
          <p:nvPr/>
        </p:nvCxnSpPr>
        <p:spPr>
          <a:xfrm flipV="1">
            <a:off x="3635896" y="4246256"/>
            <a:ext cx="1039167" cy="7326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173" idx="0"/>
          </p:cNvCxnSpPr>
          <p:nvPr/>
        </p:nvCxnSpPr>
        <p:spPr>
          <a:xfrm flipV="1">
            <a:off x="1744216" y="2564904"/>
            <a:ext cx="1204972" cy="75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173" idx="2"/>
          </p:cNvCxnSpPr>
          <p:nvPr/>
        </p:nvCxnSpPr>
        <p:spPr>
          <a:xfrm>
            <a:off x="1744216" y="4293096"/>
            <a:ext cx="117160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32276" y="4275648"/>
            <a:ext cx="1195003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871890"/>
            <a:ext cx="112236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01" y="1308136"/>
            <a:ext cx="13414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80" y="2412504"/>
            <a:ext cx="32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4674096"/>
            <a:ext cx="330200" cy="304800"/>
          </a:xfrm>
          <a:prstGeom prst="rect">
            <a:avLst/>
          </a:prstGeom>
          <a:noFill/>
        </p:spPr>
      </p:pic>
      <p:pic>
        <p:nvPicPr>
          <p:cNvPr id="40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43786" y="5076800"/>
            <a:ext cx="330200" cy="304800"/>
          </a:xfrm>
          <a:prstGeom prst="rect">
            <a:avLst/>
          </a:prstGeom>
          <a:noFill/>
        </p:spPr>
      </p:pic>
      <p:pic>
        <p:nvPicPr>
          <p:cNvPr id="41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8338" y="5091066"/>
            <a:ext cx="330200" cy="304800"/>
          </a:xfrm>
          <a:prstGeom prst="rect">
            <a:avLst/>
          </a:prstGeom>
          <a:noFill/>
        </p:spPr>
      </p:pic>
      <p:pic>
        <p:nvPicPr>
          <p:cNvPr id="42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21174" y="5076800"/>
            <a:ext cx="330200" cy="304800"/>
          </a:xfrm>
          <a:prstGeom prst="rect">
            <a:avLst/>
          </a:prstGeom>
          <a:noFill/>
        </p:spPr>
      </p:pic>
      <p:pic>
        <p:nvPicPr>
          <p:cNvPr id="43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33750" y="5076800"/>
            <a:ext cx="330200" cy="304800"/>
          </a:xfrm>
          <a:prstGeom prst="rect">
            <a:avLst/>
          </a:prstGeom>
          <a:noFill/>
        </p:spPr>
      </p:pic>
      <p:pic>
        <p:nvPicPr>
          <p:cNvPr id="44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4273617"/>
            <a:ext cx="330200" cy="304800"/>
          </a:xfrm>
          <a:prstGeom prst="rect">
            <a:avLst/>
          </a:prstGeom>
          <a:noFill/>
        </p:spPr>
      </p:pic>
      <p:pic>
        <p:nvPicPr>
          <p:cNvPr id="45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3894413"/>
            <a:ext cx="330200" cy="304800"/>
          </a:xfrm>
          <a:prstGeom prst="rect">
            <a:avLst/>
          </a:prstGeom>
          <a:noFill/>
        </p:spPr>
      </p:pic>
      <p:pic>
        <p:nvPicPr>
          <p:cNvPr id="46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3502124"/>
            <a:ext cx="330200" cy="304800"/>
          </a:xfrm>
          <a:prstGeom prst="rect">
            <a:avLst/>
          </a:prstGeom>
          <a:noFill/>
        </p:spPr>
      </p:pic>
      <p:pic>
        <p:nvPicPr>
          <p:cNvPr id="47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48406" y="2412504"/>
            <a:ext cx="330200" cy="304800"/>
          </a:xfrm>
          <a:prstGeom prst="rect">
            <a:avLst/>
          </a:prstGeom>
          <a:noFill/>
        </p:spPr>
      </p:pic>
      <p:pic>
        <p:nvPicPr>
          <p:cNvPr id="48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3113987"/>
            <a:ext cx="330200" cy="304800"/>
          </a:xfrm>
          <a:prstGeom prst="rect">
            <a:avLst/>
          </a:prstGeom>
          <a:noFill/>
        </p:spPr>
      </p:pic>
      <p:pic>
        <p:nvPicPr>
          <p:cNvPr id="49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48406" y="2790428"/>
            <a:ext cx="330200" cy="304800"/>
          </a:xfrm>
          <a:prstGeom prst="rect">
            <a:avLst/>
          </a:prstGeom>
          <a:noFill/>
        </p:spPr>
      </p:pic>
      <p:pic>
        <p:nvPicPr>
          <p:cNvPr id="50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25775" y="2412504"/>
            <a:ext cx="330200" cy="304800"/>
          </a:xfrm>
          <a:prstGeom prst="rect">
            <a:avLst/>
          </a:prstGeom>
          <a:noFill/>
        </p:spPr>
      </p:pic>
      <p:pic>
        <p:nvPicPr>
          <p:cNvPr id="51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55975" y="2412504"/>
            <a:ext cx="330200" cy="304800"/>
          </a:xfrm>
          <a:prstGeom prst="rect">
            <a:avLst/>
          </a:prstGeom>
          <a:noFill/>
        </p:spPr>
      </p:pic>
      <p:pic>
        <p:nvPicPr>
          <p:cNvPr id="52" name="Picture 4" descr="C:\Users\Hamzus\Desktop\Hight availibility\Dossier\icon\fire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03270" y="4681486"/>
            <a:ext cx="642941" cy="714380"/>
          </a:xfrm>
          <a:prstGeom prst="rect">
            <a:avLst/>
          </a:prstGeom>
          <a:noFill/>
        </p:spPr>
      </p:pic>
      <p:sp>
        <p:nvSpPr>
          <p:cNvPr id="53" name="ZoneTexte 5"/>
          <p:cNvSpPr txBox="1">
            <a:spLocks noChangeArrowheads="1"/>
          </p:cNvSpPr>
          <p:nvPr/>
        </p:nvSpPr>
        <p:spPr bwMode="auto">
          <a:xfrm>
            <a:off x="2788960" y="1316099"/>
            <a:ext cx="107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b="1" dirty="0" err="1"/>
              <a:t>Node</a:t>
            </a:r>
            <a:r>
              <a:rPr lang="fr-FR" b="1" dirty="0"/>
              <a:t> B</a:t>
            </a:r>
          </a:p>
          <a:p>
            <a:pPr eaLnBrk="1" hangingPunct="1"/>
            <a:r>
              <a:rPr lang="fr-FR" dirty="0"/>
              <a:t>(Active) </a:t>
            </a:r>
          </a:p>
        </p:txBody>
      </p:sp>
      <p:sp>
        <p:nvSpPr>
          <p:cNvPr id="54" name="ZoneTexte 4"/>
          <p:cNvSpPr txBox="1">
            <a:spLocks noChangeArrowheads="1"/>
          </p:cNvSpPr>
          <p:nvPr/>
        </p:nvSpPr>
        <p:spPr bwMode="auto">
          <a:xfrm>
            <a:off x="2228800" y="5873515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fr-FR" b="1" dirty="0" err="1"/>
              <a:t>Node</a:t>
            </a:r>
            <a:r>
              <a:rPr lang="fr-FR" b="1" dirty="0"/>
              <a:t> A</a:t>
            </a:r>
          </a:p>
          <a:p>
            <a:pPr algn="ctr" eaLnBrk="1" hangingPunct="1"/>
            <a:r>
              <a:rPr lang="fr-FR" dirty="0"/>
              <a:t>(Service Down) </a:t>
            </a:r>
          </a:p>
        </p:txBody>
      </p:sp>
      <p:pic>
        <p:nvPicPr>
          <p:cNvPr id="56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31086" y="5076800"/>
            <a:ext cx="330200" cy="304800"/>
          </a:xfrm>
          <a:prstGeom prst="rect">
            <a:avLst/>
          </a:prstGeom>
          <a:noFill/>
        </p:spPr>
      </p:pic>
      <p:pic>
        <p:nvPicPr>
          <p:cNvPr id="57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45638" y="5091066"/>
            <a:ext cx="330200" cy="304800"/>
          </a:xfrm>
          <a:prstGeom prst="rect">
            <a:avLst/>
          </a:prstGeom>
          <a:noFill/>
        </p:spPr>
      </p:pic>
      <p:pic>
        <p:nvPicPr>
          <p:cNvPr id="58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08474" y="5076800"/>
            <a:ext cx="330200" cy="304800"/>
          </a:xfrm>
          <a:prstGeom prst="rect">
            <a:avLst/>
          </a:prstGeom>
          <a:noFill/>
        </p:spPr>
      </p:pic>
      <p:pic>
        <p:nvPicPr>
          <p:cNvPr id="59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21050" y="5076800"/>
            <a:ext cx="330200" cy="304800"/>
          </a:xfrm>
          <a:prstGeom prst="rect">
            <a:avLst/>
          </a:prstGeom>
          <a:noFill/>
        </p:spPr>
      </p:pic>
      <p:pic>
        <p:nvPicPr>
          <p:cNvPr id="60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4656648"/>
            <a:ext cx="330200" cy="304800"/>
          </a:xfrm>
          <a:prstGeom prst="rect">
            <a:avLst/>
          </a:prstGeom>
          <a:noFill/>
        </p:spPr>
      </p:pic>
      <p:pic>
        <p:nvPicPr>
          <p:cNvPr id="61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4256169"/>
            <a:ext cx="330200" cy="304800"/>
          </a:xfrm>
          <a:prstGeom prst="rect">
            <a:avLst/>
          </a:prstGeom>
          <a:noFill/>
        </p:spPr>
      </p:pic>
      <p:pic>
        <p:nvPicPr>
          <p:cNvPr id="62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3876965"/>
            <a:ext cx="330200" cy="304800"/>
          </a:xfrm>
          <a:prstGeom prst="rect">
            <a:avLst/>
          </a:prstGeom>
          <a:noFill/>
        </p:spPr>
      </p:pic>
      <p:pic>
        <p:nvPicPr>
          <p:cNvPr id="63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3484676"/>
            <a:ext cx="330200" cy="304800"/>
          </a:xfrm>
          <a:prstGeom prst="rect">
            <a:avLst/>
          </a:prstGeom>
          <a:noFill/>
        </p:spPr>
      </p:pic>
      <p:pic>
        <p:nvPicPr>
          <p:cNvPr id="64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48406" y="2395056"/>
            <a:ext cx="330200" cy="304800"/>
          </a:xfrm>
          <a:prstGeom prst="rect">
            <a:avLst/>
          </a:prstGeom>
          <a:noFill/>
        </p:spPr>
      </p:pic>
      <p:pic>
        <p:nvPicPr>
          <p:cNvPr id="65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64981" y="3096539"/>
            <a:ext cx="330200" cy="304800"/>
          </a:xfrm>
          <a:prstGeom prst="rect">
            <a:avLst/>
          </a:prstGeom>
          <a:noFill/>
        </p:spPr>
      </p:pic>
      <p:pic>
        <p:nvPicPr>
          <p:cNvPr id="66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48406" y="2772980"/>
            <a:ext cx="330200" cy="304800"/>
          </a:xfrm>
          <a:prstGeom prst="rect">
            <a:avLst/>
          </a:prstGeom>
          <a:noFill/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73" y="2428429"/>
            <a:ext cx="32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0268" y="2428429"/>
            <a:ext cx="330200" cy="304800"/>
          </a:xfrm>
          <a:prstGeom prst="rect">
            <a:avLst/>
          </a:prstGeom>
          <a:noFill/>
        </p:spPr>
      </p:pic>
      <p:pic>
        <p:nvPicPr>
          <p:cNvPr id="72" name="Picture 2" descr="C:\Users\Hamzus\Desktop\Hight availibility\Dossier\icon\icon_lov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60468" y="2428429"/>
            <a:ext cx="330200" cy="304800"/>
          </a:xfrm>
          <a:prstGeom prst="rect">
            <a:avLst/>
          </a:prstGeom>
          <a:noFill/>
        </p:spPr>
      </p:pic>
      <p:sp>
        <p:nvSpPr>
          <p:cNvPr id="73" name="ZoneTexte 7"/>
          <p:cNvSpPr txBox="1">
            <a:spLocks noChangeArrowheads="1"/>
          </p:cNvSpPr>
          <p:nvPr/>
        </p:nvSpPr>
        <p:spPr bwMode="auto">
          <a:xfrm>
            <a:off x="2782000" y="1333449"/>
            <a:ext cx="11566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b="1" dirty="0" err="1"/>
              <a:t>Node</a:t>
            </a:r>
            <a:r>
              <a:rPr lang="fr-FR" b="1" dirty="0"/>
              <a:t> B</a:t>
            </a:r>
          </a:p>
          <a:p>
            <a:pPr eaLnBrk="1" hangingPunct="1"/>
            <a:r>
              <a:rPr lang="fr-FR" dirty="0"/>
              <a:t>(Passive) </a:t>
            </a:r>
          </a:p>
        </p:txBody>
      </p:sp>
      <p:sp>
        <p:nvSpPr>
          <p:cNvPr id="74" name="ZoneTexte 6"/>
          <p:cNvSpPr txBox="1">
            <a:spLocks noChangeArrowheads="1"/>
          </p:cNvSpPr>
          <p:nvPr/>
        </p:nvSpPr>
        <p:spPr bwMode="auto">
          <a:xfrm>
            <a:off x="2637414" y="5871890"/>
            <a:ext cx="181902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b="1" dirty="0" err="1"/>
              <a:t>Node</a:t>
            </a:r>
            <a:r>
              <a:rPr lang="fr-FR" b="1" dirty="0"/>
              <a:t> A</a:t>
            </a:r>
          </a:p>
          <a:p>
            <a:pPr eaLnBrk="1" hangingPunct="1"/>
            <a:r>
              <a:rPr lang="fr-FR" dirty="0"/>
              <a:t>(</a:t>
            </a:r>
            <a:r>
              <a:rPr lang="en-US" dirty="0"/>
              <a:t>reestablished </a:t>
            </a:r>
            <a:r>
              <a:rPr lang="fr-FR" dirty="0"/>
              <a:t>)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65519" y="2031504"/>
            <a:ext cx="1195003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ZoneTexte 9"/>
          <p:cNvSpPr txBox="1">
            <a:spLocks noChangeArrowheads="1"/>
          </p:cNvSpPr>
          <p:nvPr/>
        </p:nvSpPr>
        <p:spPr bwMode="auto">
          <a:xfrm>
            <a:off x="0" y="3604532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94086" y="190449"/>
            <a:ext cx="8229600" cy="1143000"/>
          </a:xfrm>
        </p:spPr>
        <p:txBody>
          <a:bodyPr/>
          <a:lstStyle/>
          <a:p>
            <a:r>
              <a:rPr lang="en-US" dirty="0"/>
              <a:t> Server Clustering 2/2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80"/>
            <a:ext cx="2097583" cy="157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0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5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277 -0.328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"/>
                            </p:stCondLst>
                            <p:childTnLst>
                              <p:par>
                                <p:cTn id="1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"/>
                            </p:stCondLst>
                            <p:childTnLst>
                              <p:par>
                                <p:cTn id="1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250"/>
                            </p:stCondLst>
                            <p:childTnLst>
                              <p:par>
                                <p:cTn id="15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50"/>
                            </p:stCondLst>
                            <p:childTnLst>
                              <p:par>
                                <p:cTn id="1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5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500"/>
                            </p:stCondLst>
                            <p:childTnLst>
                              <p:par>
                                <p:cTn id="1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0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500"/>
                            </p:stCondLst>
                            <p:childTnLst>
                              <p:par>
                                <p:cTn id="1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2.77778E-6 0.31504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53" grpId="0"/>
      <p:bldP spid="53" grpId="1"/>
      <p:bldP spid="54" grpId="0"/>
      <p:bldP spid="54" grpId="1"/>
      <p:bldP spid="73" grpId="0"/>
      <p:bldP spid="74" grpId="0"/>
      <p:bldP spid="75" grpId="0" animBg="1"/>
      <p:bldP spid="7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34FB8-C555-4E98-8A60-3BF20ABC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2A339-4825-4261-974F-947FF3A4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</a:t>
            </a:r>
          </a:p>
          <a:p>
            <a:r>
              <a:rPr lang="fr-FR" dirty="0"/>
              <a:t>Clustering</a:t>
            </a:r>
          </a:p>
          <a:p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r>
              <a:rPr lang="fr-FR" dirty="0"/>
              <a:t>Redondance</a:t>
            </a:r>
          </a:p>
          <a:p>
            <a:r>
              <a:rPr lang="fr-FR" dirty="0"/>
              <a:t>Duplication </a:t>
            </a:r>
          </a:p>
          <a:p>
            <a:r>
              <a:rPr lang="fr-FR" dirty="0"/>
              <a:t>Conclusion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D1B7FA-69BD-4496-BE1A-559D124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540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5889186" y="2564146"/>
            <a:ext cx="2329011" cy="24032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20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01" y="2048918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87" y="4302557"/>
            <a:ext cx="11953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0753"/>
            <a:ext cx="969168" cy="97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87" y="4454957"/>
            <a:ext cx="695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57" y="4453041"/>
            <a:ext cx="638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7175" idx="3"/>
          </p:cNvCxnSpPr>
          <p:nvPr/>
        </p:nvCxnSpPr>
        <p:spPr>
          <a:xfrm flipV="1">
            <a:off x="5016032" y="4709822"/>
            <a:ext cx="780104" cy="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173" idx="0"/>
          </p:cNvCxnSpPr>
          <p:nvPr/>
        </p:nvCxnSpPr>
        <p:spPr>
          <a:xfrm flipV="1">
            <a:off x="1744216" y="2564904"/>
            <a:ext cx="1204972" cy="75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173" idx="2"/>
          </p:cNvCxnSpPr>
          <p:nvPr/>
        </p:nvCxnSpPr>
        <p:spPr>
          <a:xfrm>
            <a:off x="1744216" y="4293096"/>
            <a:ext cx="1171600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871890"/>
            <a:ext cx="112236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ZoneTexte 5"/>
          <p:cNvSpPr txBox="1">
            <a:spLocks noChangeArrowheads="1"/>
          </p:cNvSpPr>
          <p:nvPr/>
        </p:nvSpPr>
        <p:spPr bwMode="auto">
          <a:xfrm>
            <a:off x="2788959" y="1316099"/>
            <a:ext cx="1366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b="1" dirty="0" err="1"/>
              <a:t>Node</a:t>
            </a:r>
            <a:r>
              <a:rPr lang="fr-FR" b="1" dirty="0"/>
              <a:t> B</a:t>
            </a:r>
          </a:p>
          <a:p>
            <a:pPr eaLnBrk="1" hangingPunct="1"/>
            <a:r>
              <a:rPr lang="fr-FR" dirty="0"/>
              <a:t>(Passive) </a:t>
            </a:r>
          </a:p>
        </p:txBody>
      </p:sp>
      <p:sp>
        <p:nvSpPr>
          <p:cNvPr id="76" name="ZoneTexte 9"/>
          <p:cNvSpPr txBox="1">
            <a:spLocks noChangeArrowheads="1"/>
          </p:cNvSpPr>
          <p:nvPr/>
        </p:nvSpPr>
        <p:spPr bwMode="auto">
          <a:xfrm>
            <a:off x="0" y="3604532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1872520" y="206897"/>
            <a:ext cx="7067128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Internet connection redundancy</a:t>
            </a: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57" y="2763425"/>
            <a:ext cx="638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81" y="2763425"/>
            <a:ext cx="695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/>
          <p:nvPr/>
        </p:nvCxnSpPr>
        <p:spPr>
          <a:xfrm flipV="1">
            <a:off x="4956683" y="3030125"/>
            <a:ext cx="780104" cy="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600414" y="4827570"/>
            <a:ext cx="904960" cy="401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556142" y="3161120"/>
            <a:ext cx="1255957" cy="1600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02919" y="3125745"/>
            <a:ext cx="1002455" cy="1455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5" idx="1"/>
          </p:cNvCxnSpPr>
          <p:nvPr/>
        </p:nvCxnSpPr>
        <p:spPr>
          <a:xfrm>
            <a:off x="3641798" y="2591798"/>
            <a:ext cx="736059" cy="42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3" descr="C:\Users\Hamzus\Desktop\Hight availibility\Dossier\icon\send_mai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2010" y="5083150"/>
            <a:ext cx="431800" cy="292100"/>
          </a:xfrm>
          <a:prstGeom prst="rect">
            <a:avLst/>
          </a:prstGeom>
          <a:noFill/>
        </p:spPr>
      </p:pic>
      <p:sp>
        <p:nvSpPr>
          <p:cNvPr id="83" name="Multiplier 35"/>
          <p:cNvSpPr/>
          <p:nvPr/>
        </p:nvSpPr>
        <p:spPr>
          <a:xfrm>
            <a:off x="5889186" y="4456881"/>
            <a:ext cx="500066" cy="57150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ultiplier 35"/>
          <p:cNvSpPr/>
          <p:nvPr/>
        </p:nvSpPr>
        <p:spPr>
          <a:xfrm>
            <a:off x="4446911" y="4450373"/>
            <a:ext cx="500066" cy="57150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ultiplier 35"/>
          <p:cNvSpPr/>
          <p:nvPr/>
        </p:nvSpPr>
        <p:spPr>
          <a:xfrm>
            <a:off x="5066013" y="4431396"/>
            <a:ext cx="500066" cy="57150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Multiplier 35"/>
          <p:cNvSpPr/>
          <p:nvPr/>
        </p:nvSpPr>
        <p:spPr>
          <a:xfrm>
            <a:off x="3841692" y="4709822"/>
            <a:ext cx="500066" cy="57150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7" name="Picture 3" descr="C:\Users\Hamzus\Desktop\Hight availibility\Dossier\icon\send_mai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96741" y="4564166"/>
            <a:ext cx="431800" cy="292100"/>
          </a:xfrm>
          <a:prstGeom prst="rect">
            <a:avLst/>
          </a:prstGeom>
          <a:noFill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" y="1"/>
            <a:ext cx="1413934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87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2.59259E-6 C 0.00642 -0.00602 0.00902 -0.0088 0.01666 -0.01204 C 0.02499 -0.02315 0.03923 -0.02153 0.04999 -0.02639 C 0.06006 -0.03912 0.04496 -0.02037 0.05763 -0.03426 C 0.06076 -0.03773 0.06319 -0.04375 0.06666 -0.04653 C 0.06735 -0.04722 0.07482 -0.05023 0.07569 -0.05047 C 0.08003 -0.0669 0.09965 -0.0632 0.11058 -0.07269 C 0.1151 -0.09005 0.1401 -0.07824 0.15156 -0.07685 C 0.18697 -0.07963 0.18749 -0.08056 0.23176 -0.07871 C 0.25746 -0.07084 0.28854 -0.07894 0.3151 -0.08079 C 0.31996 -0.09028 0.31649 -0.08611 0.32725 -0.09097 C 0.32881 -0.09167 0.33176 -0.09306 0.33176 -0.09306 C 0.34235 -0.10648 0.32638 -0.0875 0.3394 -0.09908 C 0.35624 -0.11412 0.33072 -0.09653 0.34999 -0.10903 C 0.35381 -0.11412 0.35711 -0.11505 0.36215 -0.11713 C 0.36319 -0.11852 0.3651 -0.1213 0.3651 -0.1213 " pathEditMode="relative" ptsTypes="fffffffffffffff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2223 C 0.01962 -0.02547 0.02014 -0.025 0.0276 -0.03426 C 0.03021 -0.04399 0.03351 -0.04977 0.04114 -0.05255 C 0.04375 -0.06227 0.04948 -0.07524 0.05486 -0.08287 C 0.0566 -0.08959 0.05712 -0.09399 0.06094 -0.09885 C 0.06337 -0.10926 0.06354 -0.11551 0.07153 -0.11922 C 0.0743 -0.12477 0.07726 -0.12848 0.08055 -0.13334 C 0.08333 -0.14399 0.0901 -0.14792 0.09583 -0.15556 C 0.09757 -0.16274 0.1 -0.16389 0.1033 -0.16968 C 0.10816 -0.17778 0.11111 -0.18473 0.11858 -0.18774 C 0.12118 -0.19908 0.12899 -0.20209 0.13524 -0.20996 C 0.13698 -0.21783 0.14149 -0.22454 0.14583 -0.23033 C 0.14983 -0.24792 0.16319 -0.24746 0.17448 -0.25255 C 0.23177 -0.24862 0.28854 -0.2463 0.34583 -0.2463 " pathEditMode="relative" ptsTypes="fffffffffffffA">
                                      <p:cBhvr>
                                        <p:cTn id="5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High </a:t>
            </a:r>
            <a:r>
              <a:rPr lang="fr-FR" dirty="0" err="1"/>
              <a:t>Avalaibility</a:t>
            </a:r>
            <a:r>
              <a:rPr lang="fr-FR" dirty="0"/>
              <a:t> Solutions  </a:t>
            </a:r>
            <a:br>
              <a:rPr lang="fr-FR" dirty="0"/>
            </a:br>
            <a:r>
              <a:rPr lang="en-US" sz="3600" dirty="0">
                <a:solidFill>
                  <a:schemeClr val="tx1"/>
                </a:solidFill>
                <a:latin typeface="Arial Rounded MT Bold" pitchFamily="34" charset="0"/>
              </a:rPr>
              <a:t>Active/Passive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 Rounded MT Bold" pitchFamily="34" charset="0"/>
              </a:rPr>
              <a:t>&amp; Active/Active</a:t>
            </a:r>
            <a:br>
              <a:rPr lang="fr-FR" sz="3600" dirty="0">
                <a:solidFill>
                  <a:schemeClr val="tx1"/>
                </a:solidFill>
                <a:latin typeface="Arial Rounded MT Bold" pitchFamily="34" charset="0"/>
              </a:rPr>
            </a:br>
            <a:endParaRPr lang="fr-FR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two is that a cluster configured as active/passive has at least one server in the cluster that remains idle. The passive server has no other responsibilities during normal day-to-day operations.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High </a:t>
            </a:r>
            <a:r>
              <a:rPr lang="fr-FR" dirty="0" err="1"/>
              <a:t>Avalaibility</a:t>
            </a:r>
            <a:r>
              <a:rPr lang="fr-FR" dirty="0"/>
              <a:t> Solutions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Arial Rounded MT Bold" pitchFamily="34" charset="0"/>
                <a:ea typeface="+mj-ea"/>
                <a:cs typeface="+mj-cs"/>
              </a:rPr>
              <a:t>Active/Active</a:t>
            </a:r>
            <a:endParaRPr lang="fr-FR" sz="3200" dirty="0">
              <a:latin typeface="Arial Rounded MT Bold" pitchFamily="34" charset="0"/>
              <a:ea typeface="+mj-ea"/>
              <a:cs typeface="+mj-cs"/>
            </a:endParaRPr>
          </a:p>
          <a:p>
            <a:r>
              <a:rPr lang="en-US" sz="2800" dirty="0"/>
              <a:t>An active-active cluster consists of servers that work together and provide a pool of given services. If one of the servers stops unfortunately, location-based services on it are automatically deported to other servers.</a:t>
            </a:r>
            <a:endParaRPr lang="fr-FR" sz="2800" dirty="0"/>
          </a:p>
          <a:p>
            <a:endParaRPr lang="fr-F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7272411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fr-FR" dirty="0"/>
              <a:t>High </a:t>
            </a:r>
            <a:r>
              <a:rPr lang="fr-FR" dirty="0" err="1"/>
              <a:t>Avalaibility</a:t>
            </a:r>
            <a:r>
              <a:rPr lang="fr-FR" dirty="0"/>
              <a:t> Solutions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509120"/>
            <a:ext cx="6156176" cy="22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556792"/>
            <a:ext cx="8075240" cy="4600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3200" dirty="0">
                <a:latin typeface="Arial Rounded MT Bold" pitchFamily="34" charset="0"/>
                <a:ea typeface="+mj-ea"/>
                <a:cs typeface="+mj-cs"/>
              </a:rPr>
              <a:t>Active-Passive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active-passive cluster usually consists of two servers, the first dealing with all services installed on it, the other waiting to take over if the first is down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passive server has no other responsibilities during normal day-to-day operations.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Is a methodology to distribute workload across multiple computers or a computer cluster, network links, central processing units, disk drives, or other resources.</a:t>
            </a:r>
          </a:p>
          <a:p>
            <a:pPr algn="just"/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48680" cy="9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468052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861048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503838" y="4536579"/>
            <a:ext cx="119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4102822"/>
            <a:ext cx="1261663" cy="94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907591" y="4615760"/>
            <a:ext cx="119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  <a:r>
              <a:rPr lang="fr-FR" dirty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Is the time between the end of an inquiry or demand on a computer system and the beginning of a response</a:t>
            </a:r>
          </a:p>
        </p:txBody>
      </p:sp>
      <p:sp>
        <p:nvSpPr>
          <p:cNvPr id="7" name="Cloud 6"/>
          <p:cNvSpPr/>
          <p:nvPr/>
        </p:nvSpPr>
        <p:spPr>
          <a:xfrm>
            <a:off x="3272797" y="3531791"/>
            <a:ext cx="3083097" cy="203276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364"/>
            <a:ext cx="695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22" y="4309246"/>
            <a:ext cx="695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Hamzus\Desktop\Hight availibility\Dossier\icon\send_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5437" y="4469710"/>
            <a:ext cx="431800" cy="292100"/>
          </a:xfrm>
          <a:prstGeom prst="rect">
            <a:avLst/>
          </a:prstGeom>
          <a:noFill/>
        </p:spPr>
      </p:pic>
      <p:pic>
        <p:nvPicPr>
          <p:cNvPr id="14" name="Picture 3" descr="C:\Users\Hamzus\Desktop\Hight availibility\Dossier\icon\send_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87431" y="4429895"/>
            <a:ext cx="431800" cy="2921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532 L 0.64149 -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62865 0.0178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41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&amp; </a:t>
            </a:r>
            <a:r>
              <a:rPr lang="en-US" dirty="0" err="1"/>
              <a:t>QoS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0" y="2060848"/>
            <a:ext cx="952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0" y="3609020"/>
            <a:ext cx="1562100" cy="229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 rot="16200000">
            <a:off x="2447764" y="3248980"/>
            <a:ext cx="504056" cy="7200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85410"/>
            <a:ext cx="2952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 descr="C:\Users\Soumaya\Desktop\Poster Cloud\icon cloud\Sans titr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20713"/>
            <a:ext cx="1504950" cy="197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791" y="2980394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035311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63" y="4581127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5035311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3649" cy="194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9253" y="5356403"/>
            <a:ext cx="399333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9252" y="4819528"/>
            <a:ext cx="399333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770" y="332656"/>
            <a:ext cx="634704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influencing response time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09" y="1818148"/>
            <a:ext cx="2016224" cy="158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4636" y="3399099"/>
            <a:ext cx="2108169" cy="6766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Bandwidth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614" cy="154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47614"/>
            <a:ext cx="1913488" cy="185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173800" y="3252246"/>
            <a:ext cx="2438080" cy="850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 Overloaded Servers</a:t>
            </a:r>
          </a:p>
        </p:txBody>
      </p:sp>
      <p:pic>
        <p:nvPicPr>
          <p:cNvPr id="6150" name="Picture 6" descr="C:\Users\Soumaya\Desktop\Poster Cloud\icon cloud\s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10" y="4670135"/>
            <a:ext cx="188929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4" grpId="0" uiExpand="1" build="p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Scaling In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20" y="2779187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7748" y="4627037"/>
            <a:ext cx="399333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Increasing Internet connection bandwidth</a:t>
            </a:r>
          </a:p>
        </p:txBody>
      </p:sp>
      <p:pic>
        <p:nvPicPr>
          <p:cNvPr id="7171" name="Picture 3" descr="C:\Users\Soumaya\Desktop\Poster Cloud\icon cloud\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15" y="2275779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2909" y="1948189"/>
            <a:ext cx="40723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Add resources to servers </a:t>
            </a:r>
          </a:p>
        </p:txBody>
      </p:sp>
      <p:pic>
        <p:nvPicPr>
          <p:cNvPr id="7172" name="Picture 4" descr="C:\Users\Soumaya\Desktop\Poster Cloud\icon cloud\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27" y="39931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9599" cy="12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0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41271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7" y="1772816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26" y="1772816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1195003" cy="13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707904" y="3861048"/>
            <a:ext cx="1440160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 Balancer</a:t>
            </a:r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rot="16200000" flipH="1">
            <a:off x="2566494" y="3079678"/>
            <a:ext cx="1368152" cy="9146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5936" y="2852935"/>
            <a:ext cx="0" cy="1008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32040" y="2852935"/>
            <a:ext cx="0" cy="1008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048847" y="2975317"/>
            <a:ext cx="1368154" cy="1169715"/>
          </a:xfrm>
          <a:prstGeom prst="bentConnector3">
            <a:avLst>
              <a:gd name="adj1" fmla="val 955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19956" y="4581128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3135686" y="5077188"/>
            <a:ext cx="2642859" cy="151216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54" y="4844387"/>
            <a:ext cx="695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9599" cy="12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7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23" y="4430332"/>
            <a:ext cx="1517154" cy="151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9" y="3640307"/>
            <a:ext cx="2648704" cy="206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2253"/>
            <a:ext cx="2907361" cy="233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43" y="1979906"/>
            <a:ext cx="1409247" cy="140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66" y="5585545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88" y="370919"/>
            <a:ext cx="2114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 descr="C:\Users\Soumaya\Desktop\Poster Cloud\icon cloud\Sans tit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80" y="4080425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Soumaya\Desktop\Poster Cloud\icon cloud\Sans tit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4" y="1712979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Soumaya\Desktop\Poster Cloud\icon cloud\Sans tit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25" y="35632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Soumaya\Desktop\Poster Cloud\icon cloud\Sans tit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27" y="5947486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Soumaya\Desktop\Poster Cloud\icon cloud\Sans tit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335" y="5400675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Soumaya\Desktop\Poster Cloud\icon cloud\googledoc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60" y="3050648"/>
            <a:ext cx="16383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Balancer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à coins arrondis 24"/>
          <p:cNvSpPr/>
          <p:nvPr/>
        </p:nvSpPr>
        <p:spPr bwMode="auto">
          <a:xfrm>
            <a:off x="285720" y="1862138"/>
            <a:ext cx="8501122" cy="17811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Hardware Load Balancing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 a robust topology with high availability.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Higher costs compared to software versions. </a:t>
            </a:r>
          </a:p>
          <a:p>
            <a:pPr lvl="1" algn="just">
              <a:lnSpc>
                <a:spcPct val="150000"/>
              </a:lnSpc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defRPr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25"/>
          <p:cNvSpPr/>
          <p:nvPr/>
        </p:nvSpPr>
        <p:spPr bwMode="auto">
          <a:xfrm>
            <a:off x="285750" y="4054475"/>
            <a:ext cx="8501063" cy="1822797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Software Load Balancing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Cheaper than hardware load balancers.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More configurable based on requirements. </a:t>
            </a:r>
          </a:p>
          <a:p>
            <a:pPr lvl="1">
              <a:lnSpc>
                <a:spcPct val="150000"/>
              </a:lnSpc>
              <a:defRPr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Load-Balancing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564823"/>
            <a:ext cx="6858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764848"/>
            <a:ext cx="157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3979286"/>
            <a:ext cx="15001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èche droite 38"/>
          <p:cNvSpPr/>
          <p:nvPr/>
        </p:nvSpPr>
        <p:spPr>
          <a:xfrm>
            <a:off x="4572001" y="3407786"/>
            <a:ext cx="5000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èche droite 39"/>
          <p:cNvSpPr/>
          <p:nvPr/>
        </p:nvSpPr>
        <p:spPr>
          <a:xfrm>
            <a:off x="5214938" y="3407786"/>
            <a:ext cx="500063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èche droite 40"/>
          <p:cNvSpPr/>
          <p:nvPr/>
        </p:nvSpPr>
        <p:spPr>
          <a:xfrm rot="19448187">
            <a:off x="5853113" y="3112511"/>
            <a:ext cx="500063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08890" y="1856563"/>
            <a:ext cx="3538736" cy="680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 connections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2776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7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632" y="1844824"/>
            <a:ext cx="3538736" cy="68093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Round robin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Load-Balancing Algorithms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43225"/>
            <a:ext cx="6858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31"/>
          <p:cNvSpPr txBox="1">
            <a:spLocks noChangeArrowheads="1"/>
          </p:cNvSpPr>
          <p:nvPr/>
        </p:nvSpPr>
        <p:spPr bwMode="auto">
          <a:xfrm>
            <a:off x="5929313" y="335756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1/2</a:t>
            </a:r>
          </a:p>
        </p:txBody>
      </p:sp>
      <p:sp>
        <p:nvSpPr>
          <p:cNvPr id="11" name="ZoneTexte 32"/>
          <p:cNvSpPr txBox="1">
            <a:spLocks noChangeArrowheads="1"/>
          </p:cNvSpPr>
          <p:nvPr/>
        </p:nvSpPr>
        <p:spPr bwMode="auto">
          <a:xfrm>
            <a:off x="6000750" y="42148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1/2</a:t>
            </a:r>
          </a:p>
        </p:txBody>
      </p:sp>
      <p:sp>
        <p:nvSpPr>
          <p:cNvPr id="12" name="Flèche droite 38"/>
          <p:cNvSpPr/>
          <p:nvPr/>
        </p:nvSpPr>
        <p:spPr>
          <a:xfrm>
            <a:off x="4786313" y="3786188"/>
            <a:ext cx="5000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èche droite 39"/>
          <p:cNvSpPr/>
          <p:nvPr/>
        </p:nvSpPr>
        <p:spPr>
          <a:xfrm>
            <a:off x="5429250" y="3786188"/>
            <a:ext cx="500063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èche droite 40"/>
          <p:cNvSpPr/>
          <p:nvPr/>
        </p:nvSpPr>
        <p:spPr>
          <a:xfrm rot="19448187">
            <a:off x="6059488" y="3662363"/>
            <a:ext cx="474662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èche droite 40"/>
          <p:cNvSpPr/>
          <p:nvPr/>
        </p:nvSpPr>
        <p:spPr>
          <a:xfrm rot="1735276">
            <a:off x="6107113" y="4184650"/>
            <a:ext cx="452437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2776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35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8" y="214306"/>
            <a:ext cx="8229600" cy="1143000"/>
          </a:xfrm>
        </p:spPr>
        <p:txBody>
          <a:bodyPr/>
          <a:lstStyle/>
          <a:p>
            <a:r>
              <a:rPr lang="en-US" dirty="0"/>
              <a:t>Load-Balancing operating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C58-FF41-4A7B-B477-011C4B2237D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C:\Users\Hamzus\Documents\Downloads\Compressed\ginux-crystalxp.net-fr-18252\GiNUX_by_Asher\Icons\Png\Desktop\My_Comp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14" y="3187702"/>
            <a:ext cx="609600" cy="609600"/>
          </a:xfrm>
          <a:prstGeom prst="rect">
            <a:avLst/>
          </a:prstGeom>
          <a:noFill/>
        </p:spPr>
      </p:pic>
      <p:pic>
        <p:nvPicPr>
          <p:cNvPr id="8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3101" y="2786058"/>
            <a:ext cx="874717" cy="874717"/>
          </a:xfrm>
          <a:prstGeom prst="rect">
            <a:avLst/>
          </a:prstGeom>
          <a:noFill/>
        </p:spPr>
      </p:pic>
      <p:pic>
        <p:nvPicPr>
          <p:cNvPr id="9" name="Picture 5" descr="C:\Users\Hamzus\Documents\Downloads\Compressed\ginux-crystalxp.net-fr-18252\GiNUX_by_Asher\Icons\Png\Desktop\Internet_Explor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2890838"/>
            <a:ext cx="609600" cy="609600"/>
          </a:xfrm>
          <a:prstGeom prst="rect">
            <a:avLst/>
          </a:prstGeom>
          <a:noFill/>
        </p:spPr>
      </p:pic>
      <p:sp>
        <p:nvSpPr>
          <p:cNvPr id="10" name="Nuage 6"/>
          <p:cNvSpPr/>
          <p:nvPr/>
        </p:nvSpPr>
        <p:spPr>
          <a:xfrm>
            <a:off x="2214546" y="3143248"/>
            <a:ext cx="1071570" cy="785818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3840167"/>
            <a:ext cx="874717" cy="874717"/>
          </a:xfrm>
          <a:prstGeom prst="rect">
            <a:avLst/>
          </a:prstGeom>
          <a:noFill/>
        </p:spPr>
      </p:pic>
      <p:pic>
        <p:nvPicPr>
          <p:cNvPr id="12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268531"/>
            <a:ext cx="874717" cy="874717"/>
          </a:xfrm>
          <a:prstGeom prst="rect">
            <a:avLst/>
          </a:prstGeom>
          <a:noFill/>
        </p:spPr>
      </p:pic>
      <p:cxnSp>
        <p:nvCxnSpPr>
          <p:cNvPr id="13" name="Connecteur droit avec flèche 11"/>
          <p:cNvCxnSpPr/>
          <p:nvPr/>
        </p:nvCxnSpPr>
        <p:spPr>
          <a:xfrm>
            <a:off x="1285852" y="335756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357554" y="3357562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5"/>
          <p:cNvCxnSpPr>
            <a:endCxn id="11" idx="1"/>
          </p:cNvCxnSpPr>
          <p:nvPr/>
        </p:nvCxnSpPr>
        <p:spPr>
          <a:xfrm>
            <a:off x="5429256" y="3286124"/>
            <a:ext cx="2214578" cy="991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6"/>
          <p:cNvCxnSpPr>
            <a:stCxn id="8" idx="3"/>
            <a:endCxn id="12" idx="1"/>
          </p:cNvCxnSpPr>
          <p:nvPr/>
        </p:nvCxnSpPr>
        <p:spPr>
          <a:xfrm flipV="1">
            <a:off x="5357818" y="2705890"/>
            <a:ext cx="2286016" cy="517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3"/>
          <p:cNvSpPr/>
          <p:nvPr/>
        </p:nvSpPr>
        <p:spPr>
          <a:xfrm>
            <a:off x="4143372" y="2285992"/>
            <a:ext cx="1857388" cy="357190"/>
          </a:xfrm>
          <a:prstGeom prst="wedgeRectCallout">
            <a:avLst>
              <a:gd name="adj1" fmla="val -18533"/>
              <a:gd name="adj2" fmla="val 987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Load balancer</a:t>
            </a:r>
          </a:p>
        </p:txBody>
      </p:sp>
      <p:sp>
        <p:nvSpPr>
          <p:cNvPr id="18" name="Rectangle 24"/>
          <p:cNvSpPr/>
          <p:nvPr/>
        </p:nvSpPr>
        <p:spPr>
          <a:xfrm>
            <a:off x="571472" y="2571744"/>
            <a:ext cx="857256" cy="357190"/>
          </a:xfrm>
          <a:prstGeom prst="wedgeRectCallout">
            <a:avLst>
              <a:gd name="adj1" fmla="val -18533"/>
              <a:gd name="adj2" fmla="val 987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19" name="Rectangle 25"/>
          <p:cNvSpPr/>
          <p:nvPr/>
        </p:nvSpPr>
        <p:spPr>
          <a:xfrm>
            <a:off x="7358082" y="1071546"/>
            <a:ext cx="1500198" cy="500066"/>
          </a:xfrm>
          <a:prstGeom prst="wedgeRectCallout">
            <a:avLst>
              <a:gd name="adj1" fmla="val -18533"/>
              <a:gd name="adj2" fmla="val 987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Cluster</a:t>
            </a:r>
          </a:p>
        </p:txBody>
      </p:sp>
      <p:sp>
        <p:nvSpPr>
          <p:cNvPr id="20" name="Ellipse 26"/>
          <p:cNvSpPr/>
          <p:nvPr/>
        </p:nvSpPr>
        <p:spPr>
          <a:xfrm>
            <a:off x="7429520" y="1928802"/>
            <a:ext cx="1214446" cy="3429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30"/>
          <p:cNvCxnSpPr/>
          <p:nvPr/>
        </p:nvCxnSpPr>
        <p:spPr>
          <a:xfrm rot="10800000" flipV="1">
            <a:off x="5429256" y="2571744"/>
            <a:ext cx="2214578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31"/>
          <p:cNvCxnSpPr/>
          <p:nvPr/>
        </p:nvCxnSpPr>
        <p:spPr>
          <a:xfrm rot="10800000">
            <a:off x="5357818" y="3429000"/>
            <a:ext cx="2286016" cy="100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34"/>
          <p:cNvCxnSpPr/>
          <p:nvPr/>
        </p:nvCxnSpPr>
        <p:spPr>
          <a:xfrm rot="10800000">
            <a:off x="3428992" y="3214686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38"/>
          <p:cNvCxnSpPr/>
          <p:nvPr/>
        </p:nvCxnSpPr>
        <p:spPr>
          <a:xfrm rot="10800000">
            <a:off x="1214414" y="3214686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57694"/>
            <a:ext cx="874717" cy="874717"/>
          </a:xfrm>
          <a:prstGeom prst="rect">
            <a:avLst/>
          </a:prstGeom>
          <a:noFill/>
        </p:spPr>
      </p:pic>
      <p:cxnSp>
        <p:nvCxnSpPr>
          <p:cNvPr id="26" name="Connecteur droit avec flèche 40"/>
          <p:cNvCxnSpPr>
            <a:endCxn id="25" idx="1"/>
          </p:cNvCxnSpPr>
          <p:nvPr/>
        </p:nvCxnSpPr>
        <p:spPr>
          <a:xfrm>
            <a:off x="3286116" y="3786190"/>
            <a:ext cx="1285884" cy="10088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42"/>
          <p:cNvCxnSpPr/>
          <p:nvPr/>
        </p:nvCxnSpPr>
        <p:spPr>
          <a:xfrm rot="10800000">
            <a:off x="3357556" y="3643316"/>
            <a:ext cx="1285882" cy="10715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47"/>
          <p:cNvCxnSpPr/>
          <p:nvPr/>
        </p:nvCxnSpPr>
        <p:spPr>
          <a:xfrm flipV="1">
            <a:off x="5643570" y="4706155"/>
            <a:ext cx="2152664" cy="2230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48"/>
          <p:cNvCxnSpPr/>
          <p:nvPr/>
        </p:nvCxnSpPr>
        <p:spPr>
          <a:xfrm flipV="1">
            <a:off x="5572132" y="3134520"/>
            <a:ext cx="2224102" cy="158036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49"/>
          <p:cNvCxnSpPr/>
          <p:nvPr/>
        </p:nvCxnSpPr>
        <p:spPr>
          <a:xfrm rot="10800000" flipV="1">
            <a:off x="5572132" y="3000372"/>
            <a:ext cx="2224102" cy="15716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50"/>
          <p:cNvCxnSpPr/>
          <p:nvPr/>
        </p:nvCxnSpPr>
        <p:spPr>
          <a:xfrm rot="10800000" flipV="1">
            <a:off x="5572132" y="4857758"/>
            <a:ext cx="2224102" cy="21431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86248" y="2000240"/>
            <a:ext cx="1428760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Director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8648" y="5715016"/>
            <a:ext cx="1428760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Standby</a:t>
            </a:r>
          </a:p>
        </p:txBody>
      </p:sp>
      <p:sp>
        <p:nvSpPr>
          <p:cNvPr id="34" name="Rectangle 59"/>
          <p:cNvSpPr/>
          <p:nvPr/>
        </p:nvSpPr>
        <p:spPr>
          <a:xfrm>
            <a:off x="4214810" y="5357826"/>
            <a:ext cx="1857388" cy="357190"/>
          </a:xfrm>
          <a:prstGeom prst="wedgeRectCallout">
            <a:avLst>
              <a:gd name="adj1" fmla="val -20391"/>
              <a:gd name="adj2" fmla="val -10414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Load balancer</a:t>
            </a:r>
          </a:p>
        </p:txBody>
      </p:sp>
      <p:pic>
        <p:nvPicPr>
          <p:cNvPr id="35" name="Picture 2" descr="C:\Users\Hamzus\Desktop\Hight availibility\Dossier\icon\desk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3071810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3" descr="C:\Users\Hamzus\Desktop\Hight availibility\Dossier\icon\send_m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3214686"/>
            <a:ext cx="431800" cy="292100"/>
          </a:xfrm>
          <a:prstGeom prst="rect">
            <a:avLst/>
          </a:prstGeom>
          <a:noFill/>
        </p:spPr>
      </p:pic>
      <p:pic>
        <p:nvPicPr>
          <p:cNvPr id="38" name="Picture 4" descr="C:\Users\Hamzus\Desktop\Hight availibility\Dossier\icon\fire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233" y="2910107"/>
            <a:ext cx="552451" cy="690564"/>
          </a:xfrm>
          <a:prstGeom prst="rect">
            <a:avLst/>
          </a:prstGeom>
          <a:noFill/>
        </p:spPr>
      </p:pic>
      <p:sp>
        <p:nvSpPr>
          <p:cNvPr id="39" name="Multiplier 36"/>
          <p:cNvSpPr/>
          <p:nvPr/>
        </p:nvSpPr>
        <p:spPr>
          <a:xfrm>
            <a:off x="5857884" y="2571744"/>
            <a:ext cx="714380" cy="785818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Multiplier 37"/>
          <p:cNvSpPr/>
          <p:nvPr/>
        </p:nvSpPr>
        <p:spPr>
          <a:xfrm>
            <a:off x="5929322" y="3357562"/>
            <a:ext cx="714380" cy="785818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60"/>
          <p:cNvSpPr txBox="1"/>
          <p:nvPr/>
        </p:nvSpPr>
        <p:spPr>
          <a:xfrm>
            <a:off x="2357422" y="328612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VIP@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4" y="0"/>
            <a:ext cx="1926778" cy="15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4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47 L 0.18941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00047 L 0.43351 -0.000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1 0.00116 L 0.74063 -0.1125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1 -0.00046 L 0.73264 -0.11581 " pathEditMode="relative" rAng="0" ptsTypes="AA">
                                      <p:cBhvr>
                                        <p:cTn id="107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1 -0.00046 L 0.00816 0.0011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7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7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0" grpId="0" animBg="1"/>
      <p:bldP spid="32" grpId="0" animBg="1"/>
      <p:bldP spid="33" grpId="0" animBg="1"/>
      <p:bldP spid="34" grpId="0" animBg="1"/>
      <p:bldP spid="39" grpId="0" animBg="1"/>
      <p:bldP spid="39" grpId="1" animBg="1"/>
      <p:bldP spid="40" grpId="0" animBg="1"/>
      <p:bldP spid="40" grpId="1" animBg="1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C:\Users\Hamzus\Documents\Downloads\Compressed\ginux-crystalxp.net-fr-18252\GiNUX_by_Asher\Icons\Png\Desktop\My_Comp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14" y="3187702"/>
            <a:ext cx="609600" cy="609600"/>
          </a:xfrm>
          <a:prstGeom prst="rect">
            <a:avLst/>
          </a:prstGeom>
          <a:noFill/>
        </p:spPr>
      </p:pic>
      <p:pic>
        <p:nvPicPr>
          <p:cNvPr id="51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3101" y="2786058"/>
            <a:ext cx="874717" cy="874717"/>
          </a:xfrm>
          <a:prstGeom prst="rect">
            <a:avLst/>
          </a:prstGeom>
          <a:noFill/>
        </p:spPr>
      </p:pic>
      <p:pic>
        <p:nvPicPr>
          <p:cNvPr id="52" name="Picture 5" descr="C:\Users\Hamzus\Documents\Downloads\Compressed\ginux-crystalxp.net-fr-18252\GiNUX_by_Asher\Icons\Png\Desktop\Internet_Explor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2890838"/>
            <a:ext cx="609600" cy="609600"/>
          </a:xfrm>
          <a:prstGeom prst="rect">
            <a:avLst/>
          </a:prstGeom>
          <a:noFill/>
        </p:spPr>
      </p:pic>
      <p:sp>
        <p:nvSpPr>
          <p:cNvPr id="53" name="Nuage 6"/>
          <p:cNvSpPr/>
          <p:nvPr/>
        </p:nvSpPr>
        <p:spPr>
          <a:xfrm>
            <a:off x="2214546" y="3143248"/>
            <a:ext cx="1071570" cy="785818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3840167"/>
            <a:ext cx="874717" cy="874717"/>
          </a:xfrm>
          <a:prstGeom prst="rect">
            <a:avLst/>
          </a:prstGeom>
          <a:noFill/>
        </p:spPr>
      </p:pic>
      <p:pic>
        <p:nvPicPr>
          <p:cNvPr id="55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268531"/>
            <a:ext cx="874717" cy="874717"/>
          </a:xfrm>
          <a:prstGeom prst="rect">
            <a:avLst/>
          </a:prstGeom>
          <a:noFill/>
        </p:spPr>
      </p:pic>
      <p:cxnSp>
        <p:nvCxnSpPr>
          <p:cNvPr id="56" name="Connecteur droit avec flèche 11"/>
          <p:cNvCxnSpPr/>
          <p:nvPr/>
        </p:nvCxnSpPr>
        <p:spPr>
          <a:xfrm>
            <a:off x="1285852" y="335756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13"/>
          <p:cNvCxnSpPr/>
          <p:nvPr/>
        </p:nvCxnSpPr>
        <p:spPr>
          <a:xfrm>
            <a:off x="3357554" y="3357562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15"/>
          <p:cNvCxnSpPr>
            <a:endCxn id="54" idx="1"/>
          </p:cNvCxnSpPr>
          <p:nvPr/>
        </p:nvCxnSpPr>
        <p:spPr>
          <a:xfrm>
            <a:off x="5429256" y="3286124"/>
            <a:ext cx="2214578" cy="991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16"/>
          <p:cNvCxnSpPr>
            <a:stCxn id="51" idx="3"/>
            <a:endCxn id="55" idx="1"/>
          </p:cNvCxnSpPr>
          <p:nvPr/>
        </p:nvCxnSpPr>
        <p:spPr>
          <a:xfrm flipV="1">
            <a:off x="5357818" y="2705890"/>
            <a:ext cx="2286016" cy="517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3"/>
          <p:cNvSpPr/>
          <p:nvPr/>
        </p:nvSpPr>
        <p:spPr>
          <a:xfrm>
            <a:off x="4357686" y="2428868"/>
            <a:ext cx="1714512" cy="357190"/>
          </a:xfrm>
          <a:prstGeom prst="wedgeRectCallout">
            <a:avLst>
              <a:gd name="adj1" fmla="val -18533"/>
              <a:gd name="adj2" fmla="val 987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LB -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Director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Rectangle 24"/>
          <p:cNvSpPr/>
          <p:nvPr/>
        </p:nvSpPr>
        <p:spPr>
          <a:xfrm>
            <a:off x="571472" y="2571744"/>
            <a:ext cx="857256" cy="357190"/>
          </a:xfrm>
          <a:prstGeom prst="wedgeRectCallout">
            <a:avLst>
              <a:gd name="adj1" fmla="val -18533"/>
              <a:gd name="adj2" fmla="val 987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62" name="Rectangle 25"/>
          <p:cNvSpPr/>
          <p:nvPr/>
        </p:nvSpPr>
        <p:spPr>
          <a:xfrm>
            <a:off x="7358082" y="1071546"/>
            <a:ext cx="1500198" cy="500066"/>
          </a:xfrm>
          <a:prstGeom prst="wedgeRectCallout">
            <a:avLst>
              <a:gd name="adj1" fmla="val -18533"/>
              <a:gd name="adj2" fmla="val 987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Cluster</a:t>
            </a:r>
          </a:p>
        </p:txBody>
      </p:sp>
      <p:sp>
        <p:nvSpPr>
          <p:cNvPr id="63" name="Ellipse 26"/>
          <p:cNvSpPr/>
          <p:nvPr/>
        </p:nvSpPr>
        <p:spPr>
          <a:xfrm>
            <a:off x="7429520" y="1928802"/>
            <a:ext cx="1214446" cy="3429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4" descr="C:\Users\Hamzus\Desktop\Hight availibility\Dossier\icon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57694"/>
            <a:ext cx="874717" cy="874717"/>
          </a:xfrm>
          <a:prstGeom prst="rect">
            <a:avLst/>
          </a:prstGeom>
          <a:noFill/>
        </p:spPr>
      </p:pic>
      <p:cxnSp>
        <p:nvCxnSpPr>
          <p:cNvPr id="65" name="Connecteur droit avec flèche 40"/>
          <p:cNvCxnSpPr>
            <a:endCxn id="64" idx="1"/>
          </p:cNvCxnSpPr>
          <p:nvPr/>
        </p:nvCxnSpPr>
        <p:spPr>
          <a:xfrm>
            <a:off x="3286116" y="3786190"/>
            <a:ext cx="1285884" cy="10088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47"/>
          <p:cNvCxnSpPr/>
          <p:nvPr/>
        </p:nvCxnSpPr>
        <p:spPr>
          <a:xfrm flipV="1">
            <a:off x="5643570" y="4706155"/>
            <a:ext cx="2152664" cy="2230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48"/>
          <p:cNvCxnSpPr/>
          <p:nvPr/>
        </p:nvCxnSpPr>
        <p:spPr>
          <a:xfrm flipV="1">
            <a:off x="5572132" y="3134520"/>
            <a:ext cx="2224102" cy="158036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9"/>
          <p:cNvSpPr/>
          <p:nvPr/>
        </p:nvSpPr>
        <p:spPr>
          <a:xfrm>
            <a:off x="4214810" y="5357826"/>
            <a:ext cx="1857388" cy="357190"/>
          </a:xfrm>
          <a:prstGeom prst="wedgeRectCallout">
            <a:avLst>
              <a:gd name="adj1" fmla="val -20391"/>
              <a:gd name="adj2" fmla="val -10414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LB - Standby</a:t>
            </a:r>
          </a:p>
        </p:txBody>
      </p:sp>
      <p:sp>
        <p:nvSpPr>
          <p:cNvPr id="70" name="Forme libre 32"/>
          <p:cNvSpPr/>
          <p:nvPr/>
        </p:nvSpPr>
        <p:spPr>
          <a:xfrm>
            <a:off x="1293962" y="1147313"/>
            <a:ext cx="6280030" cy="2009955"/>
          </a:xfrm>
          <a:custGeom>
            <a:avLst/>
            <a:gdLst>
              <a:gd name="connsiteX0" fmla="*/ 6280030 w 6280030"/>
              <a:gd name="connsiteY0" fmla="*/ 1130061 h 2009955"/>
              <a:gd name="connsiteX1" fmla="*/ 2501661 w 6280030"/>
              <a:gd name="connsiteY1" fmla="*/ 146649 h 2009955"/>
              <a:gd name="connsiteX2" fmla="*/ 0 w 6280030"/>
              <a:gd name="connsiteY2" fmla="*/ 2009955 h 200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030" h="2009955">
                <a:moveTo>
                  <a:pt x="6280030" y="1130061"/>
                </a:moveTo>
                <a:cubicBezTo>
                  <a:pt x="4914181" y="565030"/>
                  <a:pt x="3548333" y="0"/>
                  <a:pt x="2501661" y="146649"/>
                </a:cubicBezTo>
                <a:cubicBezTo>
                  <a:pt x="1454989" y="293298"/>
                  <a:pt x="727494" y="1151626"/>
                  <a:pt x="0" y="2009955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33"/>
          <p:cNvSpPr/>
          <p:nvPr/>
        </p:nvSpPr>
        <p:spPr>
          <a:xfrm rot="11781775">
            <a:off x="957975" y="3423551"/>
            <a:ext cx="6980851" cy="2966668"/>
          </a:xfrm>
          <a:custGeom>
            <a:avLst/>
            <a:gdLst>
              <a:gd name="connsiteX0" fmla="*/ 6280030 w 6280030"/>
              <a:gd name="connsiteY0" fmla="*/ 1130061 h 2009955"/>
              <a:gd name="connsiteX1" fmla="*/ 2501661 w 6280030"/>
              <a:gd name="connsiteY1" fmla="*/ 146649 h 2009955"/>
              <a:gd name="connsiteX2" fmla="*/ 0 w 6280030"/>
              <a:gd name="connsiteY2" fmla="*/ 2009955 h 200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030" h="2009955">
                <a:moveTo>
                  <a:pt x="6280030" y="1130061"/>
                </a:moveTo>
                <a:cubicBezTo>
                  <a:pt x="4914181" y="565030"/>
                  <a:pt x="3548333" y="0"/>
                  <a:pt x="2501661" y="146649"/>
                </a:cubicBezTo>
                <a:cubicBezTo>
                  <a:pt x="1454989" y="293298"/>
                  <a:pt x="727494" y="1151626"/>
                  <a:pt x="0" y="2009955"/>
                </a:cubicBezTo>
              </a:path>
            </a:pathLst>
          </a:cu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2" name="Picture 2" descr="C:\Users\Hamzus\Desktop\Hight availibility\Dossier\icon\desk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3071810"/>
            <a:ext cx="914400" cy="914400"/>
          </a:xfrm>
          <a:prstGeom prst="rect">
            <a:avLst/>
          </a:prstGeom>
          <a:noFill/>
        </p:spPr>
      </p:pic>
      <p:pic>
        <p:nvPicPr>
          <p:cNvPr id="85" name="Picture 3" descr="C:\Users\Hamzus\Desktop\Hight availibility\Dossier\icon\send_m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875" y="3367086"/>
            <a:ext cx="431800" cy="292100"/>
          </a:xfrm>
          <a:prstGeom prst="rect">
            <a:avLst/>
          </a:prstGeom>
          <a:noFill/>
        </p:spPr>
      </p:pic>
      <p:sp>
        <p:nvSpPr>
          <p:cNvPr id="86" name="Multiplier 53"/>
          <p:cNvSpPr/>
          <p:nvPr/>
        </p:nvSpPr>
        <p:spPr>
          <a:xfrm>
            <a:off x="8143900" y="2571744"/>
            <a:ext cx="500066" cy="57150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2"/>
          <p:cNvSpPr txBox="1"/>
          <p:nvPr/>
        </p:nvSpPr>
        <p:spPr>
          <a:xfrm>
            <a:off x="2357422" y="328612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VIP@</a:t>
            </a:r>
          </a:p>
        </p:txBody>
      </p:sp>
      <p:sp>
        <p:nvSpPr>
          <p:cNvPr id="94" name="Title 1"/>
          <p:cNvSpPr>
            <a:spLocks noGrp="1"/>
          </p:cNvSpPr>
          <p:nvPr>
            <p:ph type="title"/>
          </p:nvPr>
        </p:nvSpPr>
        <p:spPr>
          <a:xfrm>
            <a:off x="1428728" y="29434"/>
            <a:ext cx="8229600" cy="1143000"/>
          </a:xfrm>
        </p:spPr>
        <p:txBody>
          <a:bodyPr/>
          <a:lstStyle/>
          <a:p>
            <a:r>
              <a:rPr lang="en-US" dirty="0"/>
              <a:t>Load-Balancing operating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4" y="0"/>
            <a:ext cx="1926778" cy="15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60E197-8D59-46E1-B753-C288F2BC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47 L 0.18941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00047 L 0.43351 -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1 -0.00046 L 0.77205 0.146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205 0.14632 C 0.68333 0.28617 0.59479 0.42603 0.46996 0.40985 C 0.34514 0.39366 0.18403 0.22168 0.02292 0.0497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491" y="2355839"/>
            <a:ext cx="158753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0813"/>
            <a:ext cx="2711873" cy="178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69222" y="42117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erpetua" pitchFamily="18" charset="0"/>
              </a:rPr>
              <a:t>Users dissatisfaction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844824"/>
            <a:ext cx="19621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75856" y="425954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erpetua" pitchFamily="18" charset="0"/>
              </a:rPr>
              <a:t>Data Loss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9627" y="42838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erpetua" pitchFamily="18" charset="0"/>
              </a:rPr>
              <a:t>Money loss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38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27784" y="247650"/>
            <a:ext cx="4402832" cy="1143000"/>
          </a:xfrm>
        </p:spPr>
        <p:txBody>
          <a:bodyPr/>
          <a:lstStyle/>
          <a:p>
            <a:r>
              <a:rPr lang="en-US" b="1" dirty="0"/>
              <a:t>Problematic 1/3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0" y="2500710"/>
            <a:ext cx="2037433" cy="65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3" y="1357486"/>
            <a:ext cx="19877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45" y="3254266"/>
            <a:ext cx="2062750" cy="78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7" y="4075935"/>
            <a:ext cx="2003899" cy="102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4" y="5229200"/>
            <a:ext cx="13239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00" y="1244213"/>
            <a:ext cx="2173347" cy="8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00" y="2267051"/>
            <a:ext cx="2173347" cy="8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81" y="3403236"/>
            <a:ext cx="2173347" cy="8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3" y="4377680"/>
            <a:ext cx="2173347" cy="8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81" y="5359858"/>
            <a:ext cx="2173347" cy="8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36746" y="1636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Perpetua" pitchFamily="18" charset="0"/>
              </a:rPr>
              <a:t>691.27 $/second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0884" y="26853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Perpetua" pitchFamily="18" charset="0"/>
              </a:rPr>
              <a:t>607.75 $/second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20439" y="37950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Perpetua" pitchFamily="18" charset="0"/>
              </a:rPr>
              <a:t>228.31 $/second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6746" y="47415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Perpetua" pitchFamily="18" charset="0"/>
              </a:rPr>
              <a:t>199.45 $/second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1644" y="57673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Perpetua" pitchFamily="18" charset="0"/>
              </a:rPr>
              <a:t>101.92 $/second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1438" y="6307232"/>
            <a:ext cx="34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erpetua" pitchFamily="18" charset="0"/>
              </a:rPr>
              <a:t>* In 2009 </a:t>
            </a:r>
            <a:r>
              <a:rPr lang="fr-FR" dirty="0" err="1">
                <a:latin typeface="Perpetua" pitchFamily="18" charset="0"/>
              </a:rPr>
              <a:t>from</a:t>
            </a:r>
            <a:r>
              <a:rPr lang="fr-FR" dirty="0">
                <a:latin typeface="Perpetua" pitchFamily="18" charset="0"/>
              </a:rPr>
              <a:t>  www.chrogeek.com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6746" y="12752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$21,800,000,000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0439" y="34032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$7,200,000,000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7232" y="23160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$19,166,000,000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36746" y="44158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$6,290,000,000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22419" y="53980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$3,214,000,000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0" y="2458461"/>
            <a:ext cx="2037433" cy="65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3" y="1315237"/>
            <a:ext cx="19877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45" y="3212017"/>
            <a:ext cx="2062750" cy="78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7" y="4033686"/>
            <a:ext cx="2003899" cy="102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4" y="5186951"/>
            <a:ext cx="13239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" y="6288"/>
            <a:ext cx="1453634" cy="145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627784" y="172237"/>
            <a:ext cx="4402832" cy="1143000"/>
          </a:xfrm>
        </p:spPr>
        <p:txBody>
          <a:bodyPr/>
          <a:lstStyle/>
          <a:p>
            <a:r>
              <a:rPr lang="en-US" b="1" dirty="0"/>
              <a:t>Problematic 2/3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4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1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919" y="37977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5 min of  </a:t>
            </a:r>
            <a:r>
              <a:rPr lang="fr-FR" b="1" dirty="0" err="1">
                <a:latin typeface="Perpetua" pitchFamily="18" charset="0"/>
              </a:rPr>
              <a:t>Downtime</a:t>
            </a:r>
            <a:r>
              <a:rPr lang="fr-FR" b="1" dirty="0">
                <a:latin typeface="Perpetu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5567" y="167602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207 381 $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64" y="0"/>
            <a:ext cx="1495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00" y="2720529"/>
            <a:ext cx="2037433" cy="65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33" y="1577305"/>
            <a:ext cx="19877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45" y="3474085"/>
            <a:ext cx="2062750" cy="78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57" y="4295754"/>
            <a:ext cx="2003899" cy="102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34" y="5449019"/>
            <a:ext cx="13239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" y="2166819"/>
            <a:ext cx="952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Soumaya\Desktop\Poster Cloud\icon cloud\money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035311"/>
            <a:ext cx="2219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65567" y="26996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182325 $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5567" y="361309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68493 $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2829" y="47158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   59835 $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2829" y="580251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Perpetua" pitchFamily="18" charset="0"/>
              </a:rPr>
              <a:t>30576 $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627784" y="172237"/>
            <a:ext cx="4402832" cy="1143000"/>
          </a:xfrm>
        </p:spPr>
        <p:txBody>
          <a:bodyPr/>
          <a:lstStyle/>
          <a:p>
            <a:r>
              <a:rPr lang="en-US" b="1" dirty="0"/>
              <a:t>Problematic 3/3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4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fr-FR" dirty="0"/>
              <a:t>High Avaibility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2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2980166" cy="22322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79912" y="2132857"/>
            <a:ext cx="4824536" cy="201622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system design approach and associated service implementation that ensures </a:t>
            </a:r>
            <a:r>
              <a:rPr lang="en-US" dirty="0">
                <a:solidFill>
                  <a:srgbClr val="FF0000"/>
                </a:solidFill>
              </a:rPr>
              <a:t>continuity</a:t>
            </a:r>
            <a:r>
              <a:rPr lang="fr-FR" dirty="0">
                <a:solidFill>
                  <a:srgbClr val="FF0000"/>
                </a:solidFill>
              </a:rPr>
              <a:t> of service</a:t>
            </a:r>
            <a:r>
              <a:rPr lang="fr-FR" dirty="0"/>
              <a:t>.</a:t>
            </a:r>
          </a:p>
        </p:txBody>
      </p:sp>
      <p:sp>
        <p:nvSpPr>
          <p:cNvPr id="3" name="Down Arrow 2"/>
          <p:cNvSpPr/>
          <p:nvPr/>
        </p:nvSpPr>
        <p:spPr>
          <a:xfrm>
            <a:off x="5868144" y="4221088"/>
            <a:ext cx="504056" cy="7200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9932" y="5016202"/>
            <a:ext cx="4824536" cy="64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Reduce</a:t>
            </a:r>
            <a:r>
              <a:rPr lang="fr-FR" dirty="0"/>
              <a:t> the </a:t>
            </a:r>
            <a:r>
              <a:rPr lang="en-US" dirty="0">
                <a:solidFill>
                  <a:srgbClr val="FF0000"/>
                </a:solidFill>
              </a:rPr>
              <a:t>downtime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8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399447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Availability %</a:t>
                      </a:r>
                      <a:endParaRPr lang="en-US" sz="16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Downtime per year</a:t>
                      </a:r>
                      <a:endParaRPr lang="en-US" sz="16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36,5  days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18,25 days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10,96 days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7,30 days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3,65 days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1,83 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17,52 hours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8,76 hours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99,95%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4,38 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99,99%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52,56 minutes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99,999%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5,26 minutes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99,9999%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31,5 seconds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0"/>
            <a:ext cx="1495425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8</a:t>
            </a:fld>
            <a:endParaRPr lang="fr-FR" dirty="0"/>
          </a:p>
        </p:txBody>
      </p:sp>
      <p:pic>
        <p:nvPicPr>
          <p:cNvPr id="7" name="Picture 2" descr="http://blogs.lessthandot.com/media/blogs/DataMgmt/ha_1.gif">
            <a:extLst>
              <a:ext uri="{FF2B5EF4-FFF2-40B4-BE49-F238E27FC236}">
                <a16:creationId xmlns:a16="http://schemas.microsoft.com/office/drawing/2014/main" id="{1DDE9865-8A24-4B4B-AAB1-E833C2E8F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C30A4-DADB-44DE-AFB7-5330A49B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04664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What is the High Availability?</a:t>
            </a:r>
          </a:p>
          <a:p>
            <a:pPr marL="0" indent="0">
              <a:buNone/>
            </a:pPr>
            <a:r>
              <a:rPr lang="en-US" sz="3000" dirty="0"/>
              <a:t>	 A Highly Available material is a material</a:t>
            </a:r>
          </a:p>
          <a:p>
            <a:pPr marL="0" indent="0">
              <a:buNone/>
            </a:pPr>
            <a:r>
              <a:rPr lang="en-US" sz="3000" dirty="0"/>
              <a:t>providing full-time availability even when</a:t>
            </a:r>
          </a:p>
          <a:p>
            <a:pPr marL="0" indent="0">
              <a:buNone/>
            </a:pPr>
            <a:r>
              <a:rPr lang="fr-FR" sz="3000" dirty="0" err="1"/>
              <a:t>failures</a:t>
            </a:r>
            <a:r>
              <a:rPr lang="fr-FR" sz="3000" dirty="0"/>
              <a:t> </a:t>
            </a:r>
            <a:r>
              <a:rPr lang="fr-FR" sz="3000" dirty="0" err="1"/>
              <a:t>occurs</a:t>
            </a:r>
            <a:r>
              <a:rPr lang="fr-FR" sz="3000" dirty="0"/>
              <a:t>.</a:t>
            </a:r>
          </a:p>
          <a:p>
            <a:pPr marL="0" indent="0">
              <a:buNone/>
            </a:pPr>
            <a:r>
              <a:rPr lang="en-US" sz="3000" b="1" dirty="0"/>
              <a:t>What is the Fault Tolerance?</a:t>
            </a:r>
          </a:p>
          <a:p>
            <a:pPr marL="0" indent="0">
              <a:buNone/>
            </a:pPr>
            <a:r>
              <a:rPr lang="en-US" sz="3000" dirty="0"/>
              <a:t>	The Fault Tolerance is the capacity of a material to ensure the data availability in case of a failure occurs. It provides full-time checking and</a:t>
            </a:r>
          </a:p>
          <a:p>
            <a:pPr marL="0" indent="0">
              <a:buNone/>
            </a:pPr>
            <a:r>
              <a:rPr lang="en-US" sz="3000" dirty="0"/>
              <a:t>redundancy devices to perform high availability.</a:t>
            </a:r>
            <a:endParaRPr lang="fr-FR" sz="3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A4EDFB-6CA6-4AF2-9C91-609AD17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08E-1F9F-4C6B-A9BA-BD8DC2A0088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14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792</Words>
  <Application>Microsoft Office PowerPoint</Application>
  <PresentationFormat>Affichage à l'écran (4:3)</PresentationFormat>
  <Paragraphs>202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Rounded MT Bold</vt:lpstr>
      <vt:lpstr>Calibri</vt:lpstr>
      <vt:lpstr>Georgia</vt:lpstr>
      <vt:lpstr>Perpetua</vt:lpstr>
      <vt:lpstr>Times New Roman</vt:lpstr>
      <vt:lpstr>Trebuchet MS</vt:lpstr>
      <vt:lpstr>Office Theme</vt:lpstr>
      <vt:lpstr>High Avaibility &amp; Load Balaning </vt:lpstr>
      <vt:lpstr>PLAN</vt:lpstr>
      <vt:lpstr>Introduction</vt:lpstr>
      <vt:lpstr>Problematic 1/3</vt:lpstr>
      <vt:lpstr>Problematic 2/3</vt:lpstr>
      <vt:lpstr>Problematic 3/3</vt:lpstr>
      <vt:lpstr>High Avaibility</vt:lpstr>
      <vt:lpstr>Downtime</vt:lpstr>
      <vt:lpstr>Présentation PowerPoint</vt:lpstr>
      <vt:lpstr>Unplanned Downtime:  Causes</vt:lpstr>
      <vt:lpstr>Downtime costs</vt:lpstr>
      <vt:lpstr> Measuring Availability  </vt:lpstr>
      <vt:lpstr> Measuring Availability  </vt:lpstr>
      <vt:lpstr>How to reduce downtime ? </vt:lpstr>
      <vt:lpstr>Single point of failure</vt:lpstr>
      <vt:lpstr>Redundancy</vt:lpstr>
      <vt:lpstr>Power source redundancy</vt:lpstr>
      <vt:lpstr>Server Clustering 1/2</vt:lpstr>
      <vt:lpstr> Server Clustering 2/2</vt:lpstr>
      <vt:lpstr>Internet connection redundancy</vt:lpstr>
      <vt:lpstr>High Avalaibility Solutions   Active/Passive &amp; Active/Active </vt:lpstr>
      <vt:lpstr>High Avalaibility Solutions  </vt:lpstr>
      <vt:lpstr>High Avalaibility Solutions  </vt:lpstr>
      <vt:lpstr>Load Balancing</vt:lpstr>
      <vt:lpstr>Response Time</vt:lpstr>
      <vt:lpstr>Response Time &amp; QoS</vt:lpstr>
      <vt:lpstr>Factors influencing response time</vt:lpstr>
      <vt:lpstr>Scaling In servers</vt:lpstr>
      <vt:lpstr>Scaling Out Servers</vt:lpstr>
      <vt:lpstr>Load Balancer</vt:lpstr>
      <vt:lpstr>Load-Balancing Algorithms</vt:lpstr>
      <vt:lpstr>Load-Balancing Algorithms</vt:lpstr>
      <vt:lpstr>Load-Balancing operating</vt:lpstr>
      <vt:lpstr>Load-Balancing operating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Avaibility</dc:title>
  <dc:creator>Soumaya</dc:creator>
  <cp:lastModifiedBy>sabrina laffet</cp:lastModifiedBy>
  <cp:revision>68</cp:revision>
  <dcterms:created xsi:type="dcterms:W3CDTF">2012-01-16T09:59:35Z</dcterms:created>
  <dcterms:modified xsi:type="dcterms:W3CDTF">2020-03-01T21:56:31Z</dcterms:modified>
</cp:coreProperties>
</file>